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doc" ContentType="application/msword"/>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45" r:id="rId5"/>
    <p:sldMasterId id="2147483794" r:id="rId6"/>
  </p:sldMasterIdLst>
  <p:notesMasterIdLst>
    <p:notesMasterId r:id="rId45"/>
  </p:notesMasterIdLst>
  <p:handoutMasterIdLst>
    <p:handoutMasterId r:id="rId46"/>
  </p:handoutMasterIdLst>
  <p:sldIdLst>
    <p:sldId id="256" r:id="rId7"/>
    <p:sldId id="355" r:id="rId8"/>
    <p:sldId id="324" r:id="rId9"/>
    <p:sldId id="399" r:id="rId10"/>
    <p:sldId id="353" r:id="rId11"/>
    <p:sldId id="444" r:id="rId12"/>
    <p:sldId id="463" r:id="rId13"/>
    <p:sldId id="462" r:id="rId14"/>
    <p:sldId id="461" r:id="rId15"/>
    <p:sldId id="464" r:id="rId16"/>
    <p:sldId id="460" r:id="rId17"/>
    <p:sldId id="465" r:id="rId18"/>
    <p:sldId id="343" r:id="rId19"/>
    <p:sldId id="438" r:id="rId20"/>
    <p:sldId id="467" r:id="rId21"/>
    <p:sldId id="358" r:id="rId22"/>
    <p:sldId id="445" r:id="rId23"/>
    <p:sldId id="446" r:id="rId24"/>
    <p:sldId id="447" r:id="rId25"/>
    <p:sldId id="449" r:id="rId26"/>
    <p:sldId id="448" r:id="rId27"/>
    <p:sldId id="466" r:id="rId28"/>
    <p:sldId id="451" r:id="rId29"/>
    <p:sldId id="454" r:id="rId30"/>
    <p:sldId id="455" r:id="rId31"/>
    <p:sldId id="469" r:id="rId32"/>
    <p:sldId id="457" r:id="rId33"/>
    <p:sldId id="458" r:id="rId34"/>
    <p:sldId id="468" r:id="rId35"/>
    <p:sldId id="470" r:id="rId36"/>
    <p:sldId id="427" r:id="rId37"/>
    <p:sldId id="429" r:id="rId38"/>
    <p:sldId id="428" r:id="rId39"/>
    <p:sldId id="349" r:id="rId40"/>
    <p:sldId id="459" r:id="rId41"/>
    <p:sldId id="350" r:id="rId42"/>
    <p:sldId id="335" r:id="rId43"/>
    <p:sldId id="345" r:id="rId44"/>
  </p:sldIdLst>
  <p:sldSz cx="9144000" cy="6858000" type="screen4x3"/>
  <p:notesSz cx="6797675" cy="987425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lashé Lundall" initials="LL" lastIdx="5" clrIdx="0"/>
  <p:cmAuthor id="1" name="Nicola Symington" initials="NS" lastIdx="1" clrIdx="1"/>
  <p:cmAuthor id="2" name="Lorraine Tema" initials="LT"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483E"/>
    <a:srgbClr val="ED2BD6"/>
    <a:srgbClr val="996633"/>
    <a:srgbClr val="009242"/>
    <a:srgbClr val="D7736B"/>
    <a:srgbClr val="F892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65" autoAdjust="0"/>
    <p:restoredTop sz="94522" autoAdjust="0"/>
  </p:normalViewPr>
  <p:slideViewPr>
    <p:cSldViewPr snapToGrid="0">
      <p:cViewPr varScale="1">
        <p:scale>
          <a:sx n="84" d="100"/>
          <a:sy n="84" d="100"/>
        </p:scale>
        <p:origin x="-1411" y="-6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718"/>
    </p:cViewPr>
  </p:sorterViewPr>
  <p:notesViewPr>
    <p:cSldViewPr snapToGrid="0">
      <p:cViewPr varScale="1">
        <p:scale>
          <a:sx n="77" d="100"/>
          <a:sy n="77" d="100"/>
        </p:scale>
        <p:origin x="-2190" y="-90"/>
      </p:cViewPr>
      <p:guideLst>
        <p:guide orient="horz" pos="3111"/>
        <p:guide pos="214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presProps" Target="presProps.xml"/><Relationship Id="rId8" Type="http://schemas.openxmlformats.org/officeDocument/2006/relationships/slide" Target="slides/slide2.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handoutMaster" Target="handoutMasters/handoutMaster1.xml"/><Relationship Id="rId20" Type="http://schemas.openxmlformats.org/officeDocument/2006/relationships/slide" Target="slides/slide14.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3.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e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4.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drawings/_rels/vmlDrawing3.vml.rels><?xml version="1.0" encoding="UTF-8" standalone="yes"?>
<Relationships xmlns="http://schemas.openxmlformats.org/package/2006/relationships"><Relationship Id="rId1" Type="http://schemas.openxmlformats.org/officeDocument/2006/relationships/image" Target="NULL"/></Relationships>
</file>

<file path=ppt/drawings/_rels/vmlDrawing4.vml.rels><?xml version="1.0" encoding="UTF-8" standalone="yes"?>
<Relationships xmlns="http://schemas.openxmlformats.org/package/2006/relationships"><Relationship Id="rId1" Type="http://schemas.openxmlformats.org/officeDocument/2006/relationships/image" Target="NULL"/></Relationships>
</file>

<file path=ppt/drawings/_rels/vmlDrawing5.vml.rels><?xml version="1.0" encoding="UTF-8" standalone="yes"?>
<Relationships xmlns="http://schemas.openxmlformats.org/package/2006/relationships"><Relationship Id="rId1" Type="http://schemas.openxmlformats.org/officeDocument/2006/relationships/image" Target="NULL"/></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3849484" y="9378489"/>
            <a:ext cx="2946575" cy="494187"/>
          </a:xfrm>
          <a:prstGeom prst="rect">
            <a:avLst/>
          </a:prstGeom>
        </p:spPr>
        <p:txBody>
          <a:bodyPr vert="horz" lIns="91012" tIns="45506" rIns="91012" bIns="45506" rtlCol="0" anchor="b"/>
          <a:lstStyle>
            <a:lvl1pPr algn="r" fontAlgn="auto">
              <a:spcBef>
                <a:spcPts val="0"/>
              </a:spcBef>
              <a:spcAft>
                <a:spcPts val="0"/>
              </a:spcAft>
              <a:defRPr sz="1200">
                <a:latin typeface="+mn-lt"/>
              </a:defRPr>
            </a:lvl1pPr>
          </a:lstStyle>
          <a:p>
            <a:pPr>
              <a:defRPr/>
            </a:pPr>
            <a:fld id="{924F0001-9A20-4D4D-8806-FE43A3CE0D53}" type="slidenum">
              <a:rPr lang="en-ZA"/>
              <a:pPr>
                <a:defRPr/>
              </a:pPr>
              <a:t>‹#›</a:t>
            </a:fld>
            <a:endParaRPr lang="en-ZA" dirty="0"/>
          </a:p>
        </p:txBody>
      </p:sp>
      <p:sp>
        <p:nvSpPr>
          <p:cNvPr id="6" name="Footer Placeholder 5"/>
          <p:cNvSpPr>
            <a:spLocks noGrp="1"/>
          </p:cNvSpPr>
          <p:nvPr>
            <p:ph type="ftr" sz="quarter" idx="2"/>
          </p:nvPr>
        </p:nvSpPr>
        <p:spPr>
          <a:xfrm>
            <a:off x="3" y="9378954"/>
            <a:ext cx="2946400" cy="493712"/>
          </a:xfrm>
          <a:prstGeom prst="rect">
            <a:avLst/>
          </a:prstGeom>
        </p:spPr>
        <p:txBody>
          <a:bodyPr vert="horz" lIns="91820" tIns="45910" rIns="91820" bIns="45910" rtlCol="0" anchor="b"/>
          <a:lstStyle>
            <a:lvl1pPr algn="l">
              <a:defRPr sz="1200"/>
            </a:lvl1pPr>
          </a:lstStyle>
          <a:p>
            <a:endParaRPr lang="en-ZA" dirty="0"/>
          </a:p>
        </p:txBody>
      </p:sp>
    </p:spTree>
    <p:extLst>
      <p:ext uri="{BB962C8B-B14F-4D97-AF65-F5344CB8AC3E}">
        <p14:creationId xmlns:p14="http://schemas.microsoft.com/office/powerpoint/2010/main" val="3882899467"/>
      </p:ext>
    </p:extLst>
  </p:cSld>
  <p:clrMap bg1="lt1" tx1="dk1" bg2="lt2" tx2="dk2" accent1="accent1" accent2="accent2" accent3="accent3" accent4="accent4" accent5="accent5" accent6="accent6" hlink="hlink" folHlink="folHlink"/>
  <p:hf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3"/>
            <a:ext cx="2946576" cy="494187"/>
          </a:xfrm>
          <a:prstGeom prst="rect">
            <a:avLst/>
          </a:prstGeom>
        </p:spPr>
        <p:txBody>
          <a:bodyPr vert="horz" lIns="91012" tIns="45506" rIns="91012" bIns="45506" rtlCol="0"/>
          <a:lstStyle>
            <a:lvl1pPr algn="l" fontAlgn="auto">
              <a:spcBef>
                <a:spcPts val="0"/>
              </a:spcBef>
              <a:spcAft>
                <a:spcPts val="0"/>
              </a:spcAft>
              <a:defRPr sz="1200">
                <a:latin typeface="+mn-lt"/>
              </a:defRPr>
            </a:lvl1pPr>
          </a:lstStyle>
          <a:p>
            <a:pPr>
              <a:defRPr/>
            </a:pPr>
            <a:endParaRPr lang="en-ZA" dirty="0"/>
          </a:p>
        </p:txBody>
      </p:sp>
      <p:sp>
        <p:nvSpPr>
          <p:cNvPr id="3" name="Date Placeholder 2"/>
          <p:cNvSpPr>
            <a:spLocks noGrp="1"/>
          </p:cNvSpPr>
          <p:nvPr>
            <p:ph type="dt" idx="1"/>
          </p:nvPr>
        </p:nvSpPr>
        <p:spPr>
          <a:xfrm>
            <a:off x="3849484" y="3"/>
            <a:ext cx="2946575" cy="494187"/>
          </a:xfrm>
          <a:prstGeom prst="rect">
            <a:avLst/>
          </a:prstGeom>
        </p:spPr>
        <p:txBody>
          <a:bodyPr vert="horz" lIns="91012" tIns="45506" rIns="91012" bIns="45506" rtlCol="0"/>
          <a:lstStyle>
            <a:lvl1pPr algn="r" fontAlgn="auto">
              <a:spcBef>
                <a:spcPts val="0"/>
              </a:spcBef>
              <a:spcAft>
                <a:spcPts val="0"/>
              </a:spcAft>
              <a:defRPr sz="1200">
                <a:latin typeface="+mn-lt"/>
              </a:defRPr>
            </a:lvl1pPr>
          </a:lstStyle>
          <a:p>
            <a:pPr>
              <a:defRPr/>
            </a:pPr>
            <a:r>
              <a:rPr lang="en-US" dirty="0"/>
              <a:t>08/07/2010</a:t>
            </a:r>
            <a:endParaRPr lang="en-ZA" dirty="0"/>
          </a:p>
        </p:txBody>
      </p:sp>
      <p:sp>
        <p:nvSpPr>
          <p:cNvPr id="4" name="Slide Image Placeholder 3"/>
          <p:cNvSpPr>
            <a:spLocks noGrp="1" noRot="1" noChangeAspect="1"/>
          </p:cNvSpPr>
          <p:nvPr>
            <p:ph type="sldImg" idx="2"/>
          </p:nvPr>
        </p:nvSpPr>
        <p:spPr>
          <a:xfrm>
            <a:off x="933450" y="741363"/>
            <a:ext cx="4933950" cy="3700462"/>
          </a:xfrm>
          <a:prstGeom prst="rect">
            <a:avLst/>
          </a:prstGeom>
          <a:noFill/>
          <a:ln w="12700">
            <a:solidFill>
              <a:prstClr val="black"/>
            </a:solidFill>
          </a:ln>
        </p:spPr>
        <p:txBody>
          <a:bodyPr vert="horz" lIns="91012" tIns="45506" rIns="91012" bIns="45506" rtlCol="0" anchor="ctr"/>
          <a:lstStyle/>
          <a:p>
            <a:pPr lvl="0"/>
            <a:endParaRPr lang="en-ZA" noProof="0" dirty="0"/>
          </a:p>
        </p:txBody>
      </p:sp>
      <p:sp>
        <p:nvSpPr>
          <p:cNvPr id="5" name="Notes Placeholder 4"/>
          <p:cNvSpPr>
            <a:spLocks noGrp="1"/>
          </p:cNvSpPr>
          <p:nvPr>
            <p:ph type="body" sz="quarter" idx="3"/>
          </p:nvPr>
        </p:nvSpPr>
        <p:spPr>
          <a:xfrm>
            <a:off x="679608" y="4690826"/>
            <a:ext cx="5438463" cy="4442938"/>
          </a:xfrm>
          <a:prstGeom prst="rect">
            <a:avLst/>
          </a:prstGeom>
        </p:spPr>
        <p:txBody>
          <a:bodyPr vert="horz" lIns="91012" tIns="45506" rIns="91012" bIns="45506"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ZA" noProof="0"/>
          </a:p>
        </p:txBody>
      </p:sp>
      <p:sp>
        <p:nvSpPr>
          <p:cNvPr id="6" name="Footer Placeholder 5"/>
          <p:cNvSpPr>
            <a:spLocks noGrp="1"/>
          </p:cNvSpPr>
          <p:nvPr>
            <p:ph type="ftr" sz="quarter" idx="4"/>
          </p:nvPr>
        </p:nvSpPr>
        <p:spPr>
          <a:xfrm>
            <a:off x="1" y="9378489"/>
            <a:ext cx="2946576" cy="494187"/>
          </a:xfrm>
          <a:prstGeom prst="rect">
            <a:avLst/>
          </a:prstGeom>
        </p:spPr>
        <p:txBody>
          <a:bodyPr vert="horz" lIns="91012" tIns="45506" rIns="91012" bIns="45506" rtlCol="0" anchor="b"/>
          <a:lstStyle>
            <a:lvl1pPr algn="l" fontAlgn="auto">
              <a:spcBef>
                <a:spcPts val="0"/>
              </a:spcBef>
              <a:spcAft>
                <a:spcPts val="0"/>
              </a:spcAft>
              <a:defRPr sz="1200">
                <a:latin typeface="+mn-lt"/>
              </a:defRPr>
            </a:lvl1pPr>
          </a:lstStyle>
          <a:p>
            <a:pPr>
              <a:defRPr/>
            </a:pPr>
            <a:endParaRPr lang="en-ZA" dirty="0"/>
          </a:p>
        </p:txBody>
      </p:sp>
      <p:sp>
        <p:nvSpPr>
          <p:cNvPr id="7" name="Slide Number Placeholder 6"/>
          <p:cNvSpPr>
            <a:spLocks noGrp="1"/>
          </p:cNvSpPr>
          <p:nvPr>
            <p:ph type="sldNum" sz="quarter" idx="5"/>
          </p:nvPr>
        </p:nvSpPr>
        <p:spPr>
          <a:xfrm>
            <a:off x="3849484" y="9378489"/>
            <a:ext cx="2946575" cy="494187"/>
          </a:xfrm>
          <a:prstGeom prst="rect">
            <a:avLst/>
          </a:prstGeom>
        </p:spPr>
        <p:txBody>
          <a:bodyPr vert="horz" lIns="91012" tIns="45506" rIns="91012" bIns="45506" rtlCol="0" anchor="b"/>
          <a:lstStyle>
            <a:lvl1pPr algn="r" fontAlgn="auto">
              <a:spcBef>
                <a:spcPts val="0"/>
              </a:spcBef>
              <a:spcAft>
                <a:spcPts val="0"/>
              </a:spcAft>
              <a:defRPr sz="1200">
                <a:latin typeface="+mn-lt"/>
              </a:defRPr>
            </a:lvl1pPr>
          </a:lstStyle>
          <a:p>
            <a:pPr>
              <a:defRPr/>
            </a:pPr>
            <a:fld id="{F9E74D0E-94CF-46E7-9A66-C54E7F85D869}" type="slidenum">
              <a:rPr lang="en-ZA"/>
              <a:pPr>
                <a:defRPr/>
              </a:pPr>
              <a:t>‹#›</a:t>
            </a:fld>
            <a:endParaRPr lang="en-ZA" dirty="0"/>
          </a:p>
        </p:txBody>
      </p:sp>
    </p:spTree>
    <p:extLst>
      <p:ext uri="{BB962C8B-B14F-4D97-AF65-F5344CB8AC3E}">
        <p14:creationId xmlns:p14="http://schemas.microsoft.com/office/powerpoint/2010/main" val="2388366024"/>
      </p:ext>
    </p:extLst>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1E92060-C4AC-49BE-BF8A-C2435EA113BF}" type="slidenum">
              <a:rPr lang="en-ZA" smtClean="0"/>
              <a:pPr fontAlgn="base">
                <a:spcBef>
                  <a:spcPct val="0"/>
                </a:spcBef>
                <a:spcAft>
                  <a:spcPct val="0"/>
                </a:spcAft>
                <a:defRPr/>
              </a:pPr>
              <a:t>1</a:t>
            </a:fld>
            <a:endParaRPr lang="en-ZA" dirty="0" smtClean="0"/>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r>
              <a:rPr lang="en-US" dirty="0" smtClean="0"/>
              <a:t>08/07/2010</a:t>
            </a:r>
            <a:endParaRPr lang="en-ZA" dirty="0" smtClean="0"/>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ZA"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Header Placeholder 3"/>
          <p:cNvSpPr>
            <a:spLocks noGrp="1"/>
          </p:cNvSpPr>
          <p:nvPr>
            <p:ph type="hdr" sz="quarter" idx="10"/>
          </p:nvPr>
        </p:nvSpPr>
        <p:spPr/>
        <p:txBody>
          <a:bodyPr/>
          <a:lstStyle/>
          <a:p>
            <a:pPr>
              <a:defRPr/>
            </a:pPr>
            <a:endParaRPr lang="en-ZA" dirty="0">
              <a:solidFill>
                <a:prstClr val="black"/>
              </a:solidFill>
            </a:endParaRPr>
          </a:p>
        </p:txBody>
      </p:sp>
      <p:sp>
        <p:nvSpPr>
          <p:cNvPr id="5" name="Date Placeholder 4"/>
          <p:cNvSpPr>
            <a:spLocks noGrp="1"/>
          </p:cNvSpPr>
          <p:nvPr>
            <p:ph type="dt" idx="11"/>
          </p:nvPr>
        </p:nvSpPr>
        <p:spPr/>
        <p:txBody>
          <a:bodyPr/>
          <a:lstStyle/>
          <a:p>
            <a:pPr>
              <a:defRPr/>
            </a:pPr>
            <a:r>
              <a:rPr lang="en-US" dirty="0" smtClean="0">
                <a:solidFill>
                  <a:prstClr val="black"/>
                </a:solidFill>
              </a:rPr>
              <a:t>08/07/2010</a:t>
            </a:r>
            <a:endParaRPr lang="en-ZA" dirty="0">
              <a:solidFill>
                <a:prstClr val="black"/>
              </a:solidFill>
            </a:endParaRPr>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solidFill>
                  <a:prstClr val="black"/>
                </a:solidFill>
              </a:rPr>
              <a:pPr>
                <a:defRPr/>
              </a:pPr>
              <a:t>18</a:t>
            </a:fld>
            <a:endParaRPr lang="en-ZA" dirty="0">
              <a:solidFill>
                <a:prstClr val="black"/>
              </a:solidFill>
            </a:endParaRPr>
          </a:p>
        </p:txBody>
      </p:sp>
    </p:spTree>
    <p:extLst>
      <p:ext uri="{BB962C8B-B14F-4D97-AF65-F5344CB8AC3E}">
        <p14:creationId xmlns:p14="http://schemas.microsoft.com/office/powerpoint/2010/main" val="34541553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1E92060-C4AC-49BE-BF8A-C2435EA113BF}" type="slidenum">
              <a:rPr lang="en-ZA" smtClean="0">
                <a:solidFill>
                  <a:prstClr val="black"/>
                </a:solidFill>
              </a:rPr>
              <a:pPr>
                <a:defRPr/>
              </a:pPr>
              <a:t>19</a:t>
            </a:fld>
            <a:endParaRPr lang="en-ZA" dirty="0" smtClean="0">
              <a:solidFill>
                <a:prstClr val="black"/>
              </a:solidFill>
            </a:endParaRPr>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a:defRPr/>
            </a:pPr>
            <a:r>
              <a:rPr lang="en-US" dirty="0" smtClean="0">
                <a:solidFill>
                  <a:prstClr val="black"/>
                </a:solidFill>
              </a:rPr>
              <a:t>08/07/2010</a:t>
            </a:r>
            <a:endParaRPr lang="en-ZA" dirty="0" smtClean="0">
              <a:solidFill>
                <a:prstClr val="black"/>
              </a:solidFill>
            </a:endParaRPr>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a:defRPr/>
            </a:pPr>
            <a:endParaRPr lang="en-ZA" dirty="0" smtClean="0">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1E92060-C4AC-49BE-BF8A-C2435EA113BF}" type="slidenum">
              <a:rPr lang="en-ZA" smtClean="0">
                <a:solidFill>
                  <a:prstClr val="black"/>
                </a:solidFill>
              </a:rPr>
              <a:pPr>
                <a:defRPr/>
              </a:pPr>
              <a:t>27</a:t>
            </a:fld>
            <a:endParaRPr lang="en-ZA" dirty="0" smtClean="0">
              <a:solidFill>
                <a:prstClr val="black"/>
              </a:solidFill>
            </a:endParaRPr>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a:defRPr/>
            </a:pPr>
            <a:r>
              <a:rPr lang="en-US" dirty="0" smtClean="0">
                <a:solidFill>
                  <a:prstClr val="black"/>
                </a:solidFill>
              </a:rPr>
              <a:t>08/07/2010</a:t>
            </a:r>
            <a:endParaRPr lang="en-ZA" dirty="0" smtClean="0">
              <a:solidFill>
                <a:prstClr val="black"/>
              </a:solidFill>
            </a:endParaRPr>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a:defRPr/>
            </a:pPr>
            <a:endParaRPr lang="en-ZA" dirty="0" smtClean="0">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31</a:t>
            </a:fld>
            <a:endParaRPr lang="en-ZA"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33</a:t>
            </a:fld>
            <a:endParaRPr lang="en-ZA"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34</a:t>
            </a:fld>
            <a:endParaRPr lang="en-ZA"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35</a:t>
            </a:fld>
            <a:endParaRPr lang="en-ZA"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36</a:t>
            </a:fld>
            <a:endParaRPr lang="en-ZA"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a:t>
            </a:fld>
            <a:endParaRPr lang="en-ZA"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4</a:t>
            </a:fld>
            <a:endParaRPr lang="en-ZA"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6</a:t>
            </a:fld>
            <a:endParaRPr lang="en-ZA"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13</a:t>
            </a:fld>
            <a:endParaRPr lang="en-ZA"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14</a:t>
            </a:fld>
            <a:endParaRPr lang="en-ZA"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15</a:t>
            </a:fld>
            <a:endParaRPr lang="en-ZA"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16</a:t>
            </a:fld>
            <a:endParaRPr lang="en-ZA"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1E92060-C4AC-49BE-BF8A-C2435EA113BF}" type="slidenum">
              <a:rPr lang="en-ZA" smtClean="0">
                <a:solidFill>
                  <a:prstClr val="black"/>
                </a:solidFill>
              </a:rPr>
              <a:pPr>
                <a:defRPr/>
              </a:pPr>
              <a:t>17</a:t>
            </a:fld>
            <a:endParaRPr lang="en-ZA" dirty="0" smtClean="0">
              <a:solidFill>
                <a:prstClr val="black"/>
              </a:solidFill>
            </a:endParaRPr>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a:defRPr/>
            </a:pPr>
            <a:r>
              <a:rPr lang="en-US" dirty="0" smtClean="0">
                <a:solidFill>
                  <a:prstClr val="black"/>
                </a:solidFill>
              </a:rPr>
              <a:t>08/07/2010</a:t>
            </a:r>
            <a:endParaRPr lang="en-ZA" dirty="0" smtClean="0">
              <a:solidFill>
                <a:prstClr val="black"/>
              </a:solidFill>
            </a:endParaRPr>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a:defRPr/>
            </a:pPr>
            <a:endParaRPr lang="en-ZA" dirty="0" smtClean="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9.xml"/><Relationship Id="rId1" Type="http://schemas.openxmlformats.org/officeDocument/2006/relationships/vmlDrawing" Target="../drawings/vmlDrawing5.vml"/><Relationship Id="rId5" Type="http://schemas.openxmlformats.org/officeDocument/2006/relationships/oleObject" Target="../embeddings/oleObject5.bin"/><Relationship Id="rId4" Type="http://schemas.openxmlformats.org/officeDocument/2006/relationships/image" Target="../media/image2.jpe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64" descr="capa-1 copy"/>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graphicFrame>
        <p:nvGraphicFramePr>
          <p:cNvPr id="5" name="Rectangle 1059"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41579" r:id="rId5" imgW="0" imgH="0" progId="">
                  <p:embed/>
                </p:oleObj>
              </mc:Choice>
              <mc:Fallback>
                <p:oleObj r:id="rId5" imgW="0" imgH="0" progId="">
                  <p:embed/>
                  <p:pic>
                    <p:nvPicPr>
                      <p:cNvPr id="0" name="Rectangle 1059"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 name="McK Title Elements"/>
          <p:cNvGrpSpPr>
            <a:grpSpLocks/>
          </p:cNvGrpSpPr>
          <p:nvPr/>
        </p:nvGrpSpPr>
        <p:grpSpPr bwMode="auto">
          <a:xfrm>
            <a:off x="2693988" y="2182813"/>
            <a:ext cx="5129212" cy="4602162"/>
            <a:chOff x="1663" y="1348"/>
            <a:chExt cx="3167" cy="2841"/>
          </a:xfrm>
        </p:grpSpPr>
        <p:sp>
          <p:nvSpPr>
            <p:cNvPr id="7"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latin typeface="+mn-lt"/>
                </a:rPr>
                <a:t>CONFIDENTIAL</a:t>
              </a:r>
            </a:p>
          </p:txBody>
        </p:sp>
        <p:sp>
          <p:nvSpPr>
            <p:cNvPr id="8" name="McK Document" hidden="1"/>
            <p:cNvSpPr txBox="1">
              <a:spLocks noChangeArrowheads="1"/>
            </p:cNvSpPr>
            <p:nvPr/>
          </p:nvSpPr>
          <p:spPr bwMode="gray">
            <a:xfrm>
              <a:off x="1663" y="3049"/>
              <a:ext cx="3167" cy="126"/>
            </a:xfrm>
            <a:prstGeom prst="rect">
              <a:avLst/>
            </a:prstGeom>
            <a:noFill/>
            <a:ln w="9525">
              <a:noFill/>
              <a:miter lim="800000"/>
              <a:headEnd/>
              <a:tailEnd/>
            </a:ln>
            <a:effectLst/>
          </p:spPr>
          <p:txBody>
            <a:bodyPr lIns="0" tIns="0" rIns="0" bIns="0" anchor="b">
              <a:spAutoFit/>
            </a:bodyPr>
            <a:lstStyle/>
            <a:p>
              <a:pPr fontAlgn="auto">
                <a:spcBef>
                  <a:spcPts val="0"/>
                </a:spcBef>
                <a:spcAft>
                  <a:spcPts val="0"/>
                </a:spcAft>
                <a:defRPr/>
              </a:pPr>
              <a:r>
                <a:rPr lang="en-GB" sz="1400" dirty="0">
                  <a:latin typeface="+mn-lt"/>
                </a:rPr>
                <a:t>Document</a:t>
              </a:r>
            </a:p>
          </p:txBody>
        </p:sp>
        <p:sp>
          <p:nvSpPr>
            <p:cNvPr id="9"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latin typeface="+mn-lt"/>
                </a:rPr>
                <a:t>Date</a:t>
              </a:r>
            </a:p>
          </p:txBody>
        </p:sp>
        <p:sp>
          <p:nvSpPr>
            <p:cNvPr id="10" name="McK Disclaimer" hidden="1"/>
            <p:cNvSpPr>
              <a:spLocks noChangeArrowheads="1"/>
            </p:cNvSpPr>
            <p:nvPr>
              <p:custDataLst>
                <p:tags r:id="rId2"/>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1202" eaLnBrk="0" fontAlgn="auto" hangingPunct="0">
                <a:spcBef>
                  <a:spcPts val="0"/>
                </a:spcBef>
                <a:spcAft>
                  <a:spcPts val="0"/>
                </a:spcAft>
                <a:defRPr/>
              </a:pPr>
              <a:r>
                <a:rPr lang="en-GB" sz="900" dirty="0">
                  <a:latin typeface="+mn-lt"/>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1" name="Working Draft Text" hidden="1"/>
          <p:cNvSpPr>
            <a:spLocks noChangeArrowheads="1"/>
          </p:cNvSpPr>
          <p:nvPr/>
        </p:nvSpPr>
        <p:spPr bwMode="gray">
          <a:xfrm>
            <a:off x="414338" y="504825"/>
            <a:ext cx="3109912" cy="217488"/>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US" sz="1400" dirty="0">
                <a:solidFill>
                  <a:schemeClr val="bg1"/>
                </a:solidFill>
                <a:latin typeface="+mn-lt"/>
              </a:rPr>
              <a:t>Working Draft    </a:t>
            </a:r>
          </a:p>
        </p:txBody>
      </p:sp>
      <p:sp>
        <p:nvSpPr>
          <p:cNvPr id="12" name="Working Draft" hidden="1"/>
          <p:cNvSpPr txBox="1">
            <a:spLocks noChangeArrowheads="1"/>
          </p:cNvSpPr>
          <p:nvPr/>
        </p:nvSpPr>
        <p:spPr bwMode="gray">
          <a:xfrm>
            <a:off x="414338" y="749300"/>
            <a:ext cx="43370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chemeClr val="bg1"/>
                </a:solidFill>
                <a:latin typeface="+mn-lt"/>
              </a:rPr>
              <a:t>Last Modified 2008/08/03 23:52:45 South Africa Standard Time</a:t>
            </a:r>
            <a:endParaRPr lang="en-US" sz="1200" dirty="0">
              <a:solidFill>
                <a:schemeClr val="bg1"/>
              </a:solidFill>
              <a:latin typeface="+mn-lt"/>
            </a:endParaRPr>
          </a:p>
        </p:txBody>
      </p:sp>
      <p:sp>
        <p:nvSpPr>
          <p:cNvPr id="13" name="Printed" hidden="1"/>
          <p:cNvSpPr txBox="1">
            <a:spLocks noChangeArrowheads="1"/>
          </p:cNvSpPr>
          <p:nvPr/>
        </p:nvSpPr>
        <p:spPr bwMode="gray">
          <a:xfrm>
            <a:off x="414338" y="971550"/>
            <a:ext cx="39052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chemeClr val="bg1"/>
                </a:solidFill>
                <a:latin typeface="+mn-lt"/>
              </a:rPr>
              <a:t>Printed 2008/07/21 10:16:55 South Africa Standard Time</a:t>
            </a:r>
            <a:endParaRPr lang="en-US" sz="1200" dirty="0">
              <a:solidFill>
                <a:schemeClr val="bg1"/>
              </a:solidFill>
              <a:latin typeface="+mn-lt"/>
            </a:endParaRPr>
          </a:p>
        </p:txBody>
      </p:sp>
      <p:sp>
        <p:nvSpPr>
          <p:cNvPr id="13314" name="Rectangle 1026"/>
          <p:cNvSpPr>
            <a:spLocks noGrp="1" noChangeArrowheads="1"/>
          </p:cNvSpPr>
          <p:nvPr>
            <p:ph type="ctrTitle"/>
          </p:nvPr>
        </p:nvSpPr>
        <p:spPr>
          <a:xfrm>
            <a:off x="2693795" y="2756806"/>
            <a:ext cx="5130034" cy="304512"/>
          </a:xfrm>
        </p:spPr>
        <p:txBody>
          <a:bodyPr anchor="t"/>
          <a:lstStyle>
            <a:lvl1pPr>
              <a:defRPr sz="2300" b="0"/>
            </a:lvl1pPr>
          </a:lstStyle>
          <a:p>
            <a:r>
              <a:rPr lang="en-US" smtClean="0"/>
              <a:t>Click to edit Master title style</a:t>
            </a:r>
            <a:endParaRPr lang="en-GB"/>
          </a:p>
        </p:txBody>
      </p:sp>
      <p:sp>
        <p:nvSpPr>
          <p:cNvPr id="13315" name="Rectangle 1027"/>
          <p:cNvSpPr>
            <a:spLocks noGrp="1" noChangeArrowheads="1"/>
          </p:cNvSpPr>
          <p:nvPr>
            <p:ph type="subTitle" idx="1"/>
          </p:nvPr>
        </p:nvSpPr>
        <p:spPr>
          <a:xfrm>
            <a:off x="2693795" y="3961896"/>
            <a:ext cx="5130034" cy="217046"/>
          </a:xfrm>
        </p:spPr>
        <p:txBody>
          <a:bodyPr/>
          <a:lstStyle>
            <a:lvl1pPr>
              <a:defRPr sz="1400">
                <a:solidFill>
                  <a:schemeClr val="bg1"/>
                </a:solidFill>
              </a:defRPr>
            </a:lvl1pPr>
          </a:lstStyle>
          <a:p>
            <a:r>
              <a:rPr lang="en-US" smtClean="0"/>
              <a:t>Click to edit Master subtitle style</a:t>
            </a:r>
            <a:endParaRPr lang="en-GB"/>
          </a:p>
        </p:txBody>
      </p:sp>
      <p:sp>
        <p:nvSpPr>
          <p:cNvPr id="14" name="doc id"/>
          <p:cNvSpPr>
            <a:spLocks noGrp="1" noChangeArrowheads="1"/>
          </p:cNvSpPr>
          <p:nvPr>
            <p:ph type="ftr" sz="quarter" idx="10"/>
          </p:nvPr>
        </p:nvSpPr>
        <p:spPr>
          <a:xfrm>
            <a:off x="7775575" y="36513"/>
            <a:ext cx="1139825" cy="93662"/>
          </a:xfrm>
        </p:spPr>
        <p:txBody>
          <a:bodyPr/>
          <a:lstStyle>
            <a:lvl1pPr>
              <a:buSzPct val="120000"/>
              <a:defRPr sz="600"/>
            </a:lvl1pPr>
          </a:lstStyle>
          <a:p>
            <a:pPr>
              <a:defRPr/>
            </a:pPr>
            <a:endParaRPr lang="en-Z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6456630" y="1299036"/>
            <a:ext cx="2462213" cy="12472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D9E27632-AE1F-4BCB-B572-C7174DC2D099}" type="slidenum">
              <a:rPr lang="en-ZA"/>
              <a:pPr>
                <a:defRPr/>
              </a:pPr>
              <a:t>‹#›</a:t>
            </a:fld>
            <a:endParaRPr lang="en-Z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0719" y="230004"/>
            <a:ext cx="2198123" cy="231623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5087887" y="230004"/>
            <a:ext cx="1477328" cy="23162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EF07BA11-81D8-4B49-AC80-8952A11A1DAF}" type="slidenum">
              <a:rPr lang="en-ZA"/>
              <a:pPr>
                <a:defRPr/>
              </a:pPr>
              <a:t>‹#›</a:t>
            </a:fld>
            <a:endParaRPr lang="en-ZA"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80772"/>
            <a:ext cx="7772400" cy="369332"/>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369332"/>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Tree>
    <p:extLst>
      <p:ext uri="{BB962C8B-B14F-4D97-AF65-F5344CB8AC3E}">
        <p14:creationId xmlns:p14="http://schemas.microsoft.com/office/powerpoint/2010/main" val="41374874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5495738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1"/>
            <a:ext cx="7772400" cy="1231106"/>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435" y="4099123"/>
            <a:ext cx="7772400" cy="30777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891233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6023" y="1298575"/>
            <a:ext cx="4325815" cy="209288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2516" y="1298575"/>
            <a:ext cx="4325815" cy="209288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6082015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61472"/>
            <a:ext cx="8229600" cy="369332"/>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436211"/>
            <a:ext cx="4040066" cy="73866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66" cy="18158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270" y="1436211"/>
            <a:ext cx="4041531" cy="73866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270" y="2174875"/>
            <a:ext cx="4041531" cy="18158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0553951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Tree>
    <p:extLst>
      <p:ext uri="{BB962C8B-B14F-4D97-AF65-F5344CB8AC3E}">
        <p14:creationId xmlns:p14="http://schemas.microsoft.com/office/powerpoint/2010/main" val="19596227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03430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19547"/>
            <a:ext cx="3008435" cy="615553"/>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538" y="273051"/>
            <a:ext cx="5111262" cy="240065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1"/>
            <a:ext cx="3008435" cy="2154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601134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7ABC2798-EB18-44DC-8EE5-F31FF9AF6718}" type="slidenum">
              <a:rPr lang="en-ZA"/>
              <a:pPr>
                <a:defRPr/>
              </a:pPr>
              <a:t>‹#›</a:t>
            </a:fld>
            <a:endParaRPr lang="en-ZA"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5059561"/>
            <a:ext cx="5486400" cy="307777"/>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166" y="612775"/>
            <a:ext cx="5486400" cy="49244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smtClean="0"/>
          </a:p>
        </p:txBody>
      </p:sp>
      <p:sp>
        <p:nvSpPr>
          <p:cNvPr id="4" name="Text Placeholder 3"/>
          <p:cNvSpPr>
            <a:spLocks noGrp="1"/>
          </p:cNvSpPr>
          <p:nvPr>
            <p:ph type="body" sz="half" idx="2"/>
          </p:nvPr>
        </p:nvSpPr>
        <p:spPr>
          <a:xfrm>
            <a:off x="1792166" y="5367338"/>
            <a:ext cx="5486400" cy="2154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142772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4855680" y="1298575"/>
            <a:ext cx="4062651" cy="163121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3442272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49960" y="166689"/>
            <a:ext cx="738664" cy="274637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4579029" y="166689"/>
            <a:ext cx="2000548" cy="27463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Tree>
    <p:extLst>
      <p:ext uri="{BB962C8B-B14F-4D97-AF65-F5344CB8AC3E}">
        <p14:creationId xmlns:p14="http://schemas.microsoft.com/office/powerpoint/2010/main" val="33102083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64" descr="capa-1 copy"/>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graphicFrame>
        <p:nvGraphicFramePr>
          <p:cNvPr id="5" name="Rectangle 1059"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85174" r:id="rId5" imgW="0" imgH="0" progId="">
                  <p:embed/>
                </p:oleObj>
              </mc:Choice>
              <mc:Fallback>
                <p:oleObj r:id="rId5" imgW="0" imgH="0" progId="">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 name="McK Title Elements"/>
          <p:cNvGrpSpPr>
            <a:grpSpLocks/>
          </p:cNvGrpSpPr>
          <p:nvPr/>
        </p:nvGrpSpPr>
        <p:grpSpPr bwMode="auto">
          <a:xfrm>
            <a:off x="2693988" y="2182813"/>
            <a:ext cx="5129212" cy="4602162"/>
            <a:chOff x="1663" y="1348"/>
            <a:chExt cx="3167" cy="2841"/>
          </a:xfrm>
        </p:grpSpPr>
        <p:sp>
          <p:nvSpPr>
            <p:cNvPr id="7"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solidFill>
                    <a:srgbClr val="000000"/>
                  </a:solidFill>
                  <a:latin typeface="Arial"/>
                </a:rPr>
                <a:t>CONFIDENTIAL</a:t>
              </a:r>
            </a:p>
          </p:txBody>
        </p:sp>
        <p:sp>
          <p:nvSpPr>
            <p:cNvPr id="8" name="McK Document" hidden="1"/>
            <p:cNvSpPr txBox="1">
              <a:spLocks noChangeArrowheads="1"/>
            </p:cNvSpPr>
            <p:nvPr/>
          </p:nvSpPr>
          <p:spPr bwMode="gray">
            <a:xfrm>
              <a:off x="1663" y="3049"/>
              <a:ext cx="3167" cy="126"/>
            </a:xfrm>
            <a:prstGeom prst="rect">
              <a:avLst/>
            </a:prstGeom>
            <a:noFill/>
            <a:ln w="9525">
              <a:noFill/>
              <a:miter lim="800000"/>
              <a:headEnd/>
              <a:tailEnd/>
            </a:ln>
            <a:effectLst/>
          </p:spPr>
          <p:txBody>
            <a:bodyPr lIns="0" tIns="0" rIns="0" bIns="0" anchor="b">
              <a:spAutoFit/>
            </a:bodyPr>
            <a:lstStyle/>
            <a:p>
              <a:pPr fontAlgn="auto">
                <a:spcBef>
                  <a:spcPts val="0"/>
                </a:spcBef>
                <a:spcAft>
                  <a:spcPts val="0"/>
                </a:spcAft>
                <a:defRPr/>
              </a:pPr>
              <a:r>
                <a:rPr lang="en-GB" sz="1400" dirty="0">
                  <a:solidFill>
                    <a:srgbClr val="000000"/>
                  </a:solidFill>
                  <a:latin typeface="Arial"/>
                </a:rPr>
                <a:t>Document</a:t>
              </a:r>
            </a:p>
          </p:txBody>
        </p:sp>
        <p:sp>
          <p:nvSpPr>
            <p:cNvPr id="9"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solidFill>
                    <a:srgbClr val="000000"/>
                  </a:solidFill>
                  <a:latin typeface="Arial"/>
                </a:rPr>
                <a:t>Date</a:t>
              </a:r>
            </a:p>
          </p:txBody>
        </p:sp>
        <p:sp>
          <p:nvSpPr>
            <p:cNvPr id="10" name="McK Disclaimer" hidden="1"/>
            <p:cNvSpPr>
              <a:spLocks noChangeArrowheads="1"/>
            </p:cNvSpPr>
            <p:nvPr>
              <p:custDataLst>
                <p:tags r:id="rId2"/>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1202" eaLnBrk="0" fontAlgn="auto" hangingPunct="0">
                <a:spcBef>
                  <a:spcPts val="0"/>
                </a:spcBef>
                <a:spcAft>
                  <a:spcPts val="0"/>
                </a:spcAft>
                <a:defRPr/>
              </a:pPr>
              <a:r>
                <a:rPr lang="en-GB" sz="900" dirty="0">
                  <a:solidFill>
                    <a:srgbClr val="000000"/>
                  </a:solidFill>
                  <a:latin typeface="Arial"/>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1" name="Working Draft Text" hidden="1"/>
          <p:cNvSpPr>
            <a:spLocks noChangeArrowheads="1"/>
          </p:cNvSpPr>
          <p:nvPr/>
        </p:nvSpPr>
        <p:spPr bwMode="gray">
          <a:xfrm>
            <a:off x="414338" y="504825"/>
            <a:ext cx="3109912" cy="217488"/>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US" sz="1400" dirty="0">
                <a:solidFill>
                  <a:srgbClr val="FFFFFF"/>
                </a:solidFill>
                <a:latin typeface="Arial"/>
              </a:rPr>
              <a:t>Working Draft    </a:t>
            </a:r>
          </a:p>
        </p:txBody>
      </p:sp>
      <p:sp>
        <p:nvSpPr>
          <p:cNvPr id="12" name="Working Draft" hidden="1"/>
          <p:cNvSpPr txBox="1">
            <a:spLocks noChangeArrowheads="1"/>
          </p:cNvSpPr>
          <p:nvPr/>
        </p:nvSpPr>
        <p:spPr bwMode="gray">
          <a:xfrm>
            <a:off x="414338" y="749300"/>
            <a:ext cx="43370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rgbClr val="FFFFFF"/>
                </a:solidFill>
                <a:latin typeface="Arial"/>
              </a:rPr>
              <a:t>Last Modified 2008/08/03 23:52:45 South Africa Standard Time</a:t>
            </a:r>
            <a:endParaRPr lang="en-US" sz="1200" dirty="0">
              <a:solidFill>
                <a:srgbClr val="FFFFFF"/>
              </a:solidFill>
              <a:latin typeface="Arial"/>
            </a:endParaRPr>
          </a:p>
        </p:txBody>
      </p:sp>
      <p:sp>
        <p:nvSpPr>
          <p:cNvPr id="13" name="Printed" hidden="1"/>
          <p:cNvSpPr txBox="1">
            <a:spLocks noChangeArrowheads="1"/>
          </p:cNvSpPr>
          <p:nvPr/>
        </p:nvSpPr>
        <p:spPr bwMode="gray">
          <a:xfrm>
            <a:off x="414338" y="971550"/>
            <a:ext cx="39052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rgbClr val="FFFFFF"/>
                </a:solidFill>
                <a:latin typeface="Arial"/>
              </a:rPr>
              <a:t>Printed 2008/07/21 10:16:55 South Africa Standard Time</a:t>
            </a:r>
            <a:endParaRPr lang="en-US" sz="1200" dirty="0">
              <a:solidFill>
                <a:srgbClr val="FFFFFF"/>
              </a:solidFill>
              <a:latin typeface="Arial"/>
            </a:endParaRPr>
          </a:p>
        </p:txBody>
      </p:sp>
      <p:sp>
        <p:nvSpPr>
          <p:cNvPr id="13314" name="Rectangle 1026"/>
          <p:cNvSpPr>
            <a:spLocks noGrp="1" noChangeArrowheads="1"/>
          </p:cNvSpPr>
          <p:nvPr>
            <p:ph type="ctrTitle"/>
          </p:nvPr>
        </p:nvSpPr>
        <p:spPr>
          <a:xfrm>
            <a:off x="2693795" y="2756806"/>
            <a:ext cx="5130034" cy="304512"/>
          </a:xfrm>
        </p:spPr>
        <p:txBody>
          <a:bodyPr anchor="t"/>
          <a:lstStyle>
            <a:lvl1pPr>
              <a:defRPr sz="2300" b="0"/>
            </a:lvl1pPr>
          </a:lstStyle>
          <a:p>
            <a:r>
              <a:rPr lang="en-US" smtClean="0"/>
              <a:t>Click to edit Master title style</a:t>
            </a:r>
            <a:endParaRPr lang="en-GB"/>
          </a:p>
        </p:txBody>
      </p:sp>
      <p:sp>
        <p:nvSpPr>
          <p:cNvPr id="13315" name="Rectangle 1027"/>
          <p:cNvSpPr>
            <a:spLocks noGrp="1" noChangeArrowheads="1"/>
          </p:cNvSpPr>
          <p:nvPr>
            <p:ph type="subTitle" idx="1"/>
          </p:nvPr>
        </p:nvSpPr>
        <p:spPr>
          <a:xfrm>
            <a:off x="2693795" y="3961896"/>
            <a:ext cx="5130034" cy="217046"/>
          </a:xfrm>
        </p:spPr>
        <p:txBody>
          <a:bodyPr/>
          <a:lstStyle>
            <a:lvl1pPr>
              <a:defRPr sz="1400">
                <a:solidFill>
                  <a:schemeClr val="bg1"/>
                </a:solidFill>
              </a:defRPr>
            </a:lvl1pPr>
          </a:lstStyle>
          <a:p>
            <a:r>
              <a:rPr lang="en-US" smtClean="0"/>
              <a:t>Click to edit Master subtitle style</a:t>
            </a:r>
            <a:endParaRPr lang="en-GB"/>
          </a:p>
        </p:txBody>
      </p:sp>
      <p:sp>
        <p:nvSpPr>
          <p:cNvPr id="14" name="doc id"/>
          <p:cNvSpPr>
            <a:spLocks noGrp="1" noChangeArrowheads="1"/>
          </p:cNvSpPr>
          <p:nvPr>
            <p:ph type="ftr" sz="quarter" idx="10"/>
          </p:nvPr>
        </p:nvSpPr>
        <p:spPr>
          <a:xfrm>
            <a:off x="7775575" y="36513"/>
            <a:ext cx="1139825" cy="93662"/>
          </a:xfrm>
        </p:spPr>
        <p:txBody>
          <a:bodyPr/>
          <a:lstStyle>
            <a:lvl1pPr>
              <a:buSzPct val="120000"/>
              <a:defRPr sz="600"/>
            </a:lvl1pPr>
          </a:lstStyle>
          <a:p>
            <a:pPr>
              <a:defRPr/>
            </a:pPr>
            <a:endParaRPr lang="en-ZA" dirty="0">
              <a:solidFill>
                <a:srgbClr val="6AAED8"/>
              </a:solidFill>
            </a:endParaRPr>
          </a:p>
        </p:txBody>
      </p:sp>
    </p:spTree>
    <p:extLst>
      <p:ext uri="{BB962C8B-B14F-4D97-AF65-F5344CB8AC3E}">
        <p14:creationId xmlns:p14="http://schemas.microsoft.com/office/powerpoint/2010/main" val="20271462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7ABC2798-EB18-44DC-8EE5-F31FF9AF6718}"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502994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49" y="4407327"/>
            <a:ext cx="7771995" cy="1072601"/>
          </a:xfrm>
        </p:spPr>
        <p:txBody>
          <a:bodyPr anchor="t"/>
          <a:lstStyle>
            <a:lvl1pPr algn="l">
              <a:defRPr sz="4100" b="1" cap="all"/>
            </a:lvl1pPr>
          </a:lstStyle>
          <a:p>
            <a:r>
              <a:rPr lang="en-US" smtClean="0"/>
              <a:t>Click to edit Master title style</a:t>
            </a:r>
            <a:endParaRPr lang="en-ZA"/>
          </a:p>
        </p:txBody>
      </p:sp>
      <p:sp>
        <p:nvSpPr>
          <p:cNvPr id="3" name="Text Placeholder 2"/>
          <p:cNvSpPr>
            <a:spLocks noGrp="1"/>
          </p:cNvSpPr>
          <p:nvPr>
            <p:ph type="body" idx="1"/>
          </p:nvPr>
        </p:nvSpPr>
        <p:spPr>
          <a:xfrm>
            <a:off x="722449" y="2907443"/>
            <a:ext cx="7771995" cy="307777"/>
          </a:xfrm>
        </p:spPr>
        <p:txBody>
          <a:bodyPr anchor="b"/>
          <a:lstStyle>
            <a:lvl1pPr marL="0" indent="0">
              <a:buNone/>
              <a:defRPr sz="2000"/>
            </a:lvl1pPr>
            <a:lvl2pPr marL="466481" indent="0">
              <a:buNone/>
              <a:defRPr sz="1800"/>
            </a:lvl2pPr>
            <a:lvl3pPr marL="932962" indent="0">
              <a:buNone/>
              <a:defRPr sz="1600"/>
            </a:lvl3pPr>
            <a:lvl4pPr marL="1399443" indent="0">
              <a:buNone/>
              <a:defRPr sz="1400"/>
            </a:lvl4pPr>
            <a:lvl5pPr marL="1865925" indent="0">
              <a:buNone/>
              <a:defRPr sz="1400"/>
            </a:lvl5pPr>
            <a:lvl6pPr marL="2332406" indent="0">
              <a:buNone/>
              <a:defRPr sz="1400"/>
            </a:lvl6pPr>
            <a:lvl7pPr marL="2798887" indent="0">
              <a:buNone/>
              <a:defRPr sz="1400"/>
            </a:lvl7pPr>
            <a:lvl8pPr marL="3265368" indent="0">
              <a:buNone/>
              <a:defRPr sz="1400"/>
            </a:lvl8pPr>
            <a:lvl9pPr marL="3731849" indent="0">
              <a:buNone/>
              <a:defRPr sz="1400"/>
            </a:lvl9pPr>
          </a:lstStyle>
          <a:p>
            <a:pPr lvl="0"/>
            <a:r>
              <a:rPr lang="en-US" smtClean="0"/>
              <a:t>Click to edit Master text styles</a:t>
            </a:r>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2E3AE70B-3CD8-4F92-AC7F-2C2AD4F12AF6}"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7719890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4729" y="1299036"/>
            <a:ext cx="4318495"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8728" y="1299036"/>
            <a:ext cx="4320114"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B3F25361-EA2F-45DE-B34F-A9042E9020FE}"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5514856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56"/>
            <a:ext cx="8230410" cy="235449"/>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6796" y="1535519"/>
            <a:ext cx="403988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796" y="2175318"/>
            <a:ext cx="403988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703" y="1535519"/>
            <a:ext cx="404150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8" name="pg num"/>
          <p:cNvSpPr>
            <a:spLocks noGrp="1" noChangeArrowheads="1"/>
          </p:cNvSpPr>
          <p:nvPr>
            <p:ph type="sldNum" sz="quarter" idx="11"/>
          </p:nvPr>
        </p:nvSpPr>
        <p:spPr>
          <a:ln/>
        </p:spPr>
        <p:txBody>
          <a:bodyPr/>
          <a:lstStyle>
            <a:lvl1pPr>
              <a:defRPr/>
            </a:lvl1pPr>
          </a:lstStyle>
          <a:p>
            <a:pPr>
              <a:defRPr/>
            </a:pPr>
            <a:fld id="{849780DE-CBD6-4665-8300-A9372B66A8DA}"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24727629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4" name="pg num"/>
          <p:cNvSpPr>
            <a:spLocks noGrp="1" noChangeArrowheads="1"/>
          </p:cNvSpPr>
          <p:nvPr>
            <p:ph type="sldNum" sz="quarter" idx="11"/>
          </p:nvPr>
        </p:nvSpPr>
        <p:spPr>
          <a:ln/>
        </p:spPr>
        <p:txBody>
          <a:bodyPr/>
          <a:lstStyle>
            <a:lvl1pPr>
              <a:defRPr/>
            </a:lvl1pPr>
          </a:lstStyle>
          <a:p>
            <a:pPr>
              <a:defRPr/>
            </a:pPr>
            <a:fld id="{25B0C65C-ACB3-41B3-B9D6-603EB25AD180}"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12144937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3" name="pg num"/>
          <p:cNvSpPr>
            <a:spLocks noGrp="1" noChangeArrowheads="1"/>
          </p:cNvSpPr>
          <p:nvPr>
            <p:ph type="sldNum" sz="quarter" idx="11"/>
          </p:nvPr>
        </p:nvSpPr>
        <p:spPr>
          <a:ln/>
        </p:spPr>
        <p:txBody>
          <a:bodyPr/>
          <a:lstStyle>
            <a:lvl1pPr>
              <a:defRPr/>
            </a:lvl1pPr>
          </a:lstStyle>
          <a:p>
            <a:pPr>
              <a:defRPr/>
            </a:pPr>
            <a:fld id="{1D46AC71-C261-4AF3-BFB1-CCAEF8821007}"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222208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49" y="4407327"/>
            <a:ext cx="7771995" cy="1072601"/>
          </a:xfrm>
        </p:spPr>
        <p:txBody>
          <a:bodyPr anchor="t"/>
          <a:lstStyle>
            <a:lvl1pPr algn="l">
              <a:defRPr sz="4100" b="1" cap="all"/>
            </a:lvl1pPr>
          </a:lstStyle>
          <a:p>
            <a:r>
              <a:rPr lang="en-US" smtClean="0"/>
              <a:t>Click to edit Master title style</a:t>
            </a:r>
            <a:endParaRPr lang="en-ZA"/>
          </a:p>
        </p:txBody>
      </p:sp>
      <p:sp>
        <p:nvSpPr>
          <p:cNvPr id="3" name="Text Placeholder 2"/>
          <p:cNvSpPr>
            <a:spLocks noGrp="1"/>
          </p:cNvSpPr>
          <p:nvPr>
            <p:ph type="body" idx="1"/>
          </p:nvPr>
        </p:nvSpPr>
        <p:spPr>
          <a:xfrm>
            <a:off x="722449" y="2907443"/>
            <a:ext cx="7771995" cy="307777"/>
          </a:xfrm>
        </p:spPr>
        <p:txBody>
          <a:bodyPr anchor="b"/>
          <a:lstStyle>
            <a:lvl1pPr marL="0" indent="0">
              <a:buNone/>
              <a:defRPr sz="2000"/>
            </a:lvl1pPr>
            <a:lvl2pPr marL="466481" indent="0">
              <a:buNone/>
              <a:defRPr sz="1800"/>
            </a:lvl2pPr>
            <a:lvl3pPr marL="932962" indent="0">
              <a:buNone/>
              <a:defRPr sz="1600"/>
            </a:lvl3pPr>
            <a:lvl4pPr marL="1399443" indent="0">
              <a:buNone/>
              <a:defRPr sz="1400"/>
            </a:lvl4pPr>
            <a:lvl5pPr marL="1865925" indent="0">
              <a:buNone/>
              <a:defRPr sz="1400"/>
            </a:lvl5pPr>
            <a:lvl6pPr marL="2332406" indent="0">
              <a:buNone/>
              <a:defRPr sz="1400"/>
            </a:lvl6pPr>
            <a:lvl7pPr marL="2798887" indent="0">
              <a:buNone/>
              <a:defRPr sz="1400"/>
            </a:lvl7pPr>
            <a:lvl8pPr marL="3265368" indent="0">
              <a:buNone/>
              <a:defRPr sz="1400"/>
            </a:lvl8pPr>
            <a:lvl9pPr marL="3731849" indent="0">
              <a:buNone/>
              <a:defRPr sz="1400"/>
            </a:lvl9pPr>
          </a:lstStyle>
          <a:p>
            <a:pPr lvl="0"/>
            <a:r>
              <a:rPr lang="en-US" smtClean="0"/>
              <a:t>Click to edit Master text styles</a:t>
            </a:r>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2E3AE70B-3CD8-4F92-AC7F-2C2AD4F12AF6}" type="slidenum">
              <a:rPr lang="en-ZA"/>
              <a:pPr>
                <a:defRPr/>
              </a:pPr>
              <a:t>‹#›</a:t>
            </a:fld>
            <a:endParaRPr lang="en-ZA"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3738"/>
            <a:ext cx="3008044" cy="52322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4988" y="273738"/>
            <a:ext cx="5112217" cy="2446824"/>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6795" y="1435094"/>
            <a:ext cx="3008044"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CB4D1A03-3B74-41C6-A61B-3D935DEAC631}"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63540577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4800924"/>
            <a:ext cx="5486400" cy="26161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1544" y="612264"/>
            <a:ext cx="5486400" cy="507831"/>
          </a:xfrm>
        </p:spPr>
        <p:txBody>
          <a:bodyPr/>
          <a:lstStyle>
            <a:lvl1pPr marL="0" indent="0">
              <a:buNone/>
              <a:defRPr sz="3300"/>
            </a:lvl1pPr>
            <a:lvl2pPr marL="466481" indent="0">
              <a:buNone/>
              <a:defRPr sz="2900"/>
            </a:lvl2pPr>
            <a:lvl3pPr marL="932962" indent="0">
              <a:buNone/>
              <a:defRPr sz="2400"/>
            </a:lvl3pPr>
            <a:lvl4pPr marL="1399443" indent="0">
              <a:buNone/>
              <a:defRPr sz="2000"/>
            </a:lvl4pPr>
            <a:lvl5pPr marL="1865925" indent="0">
              <a:buNone/>
              <a:defRPr sz="2000"/>
            </a:lvl5pPr>
            <a:lvl6pPr marL="2332406" indent="0">
              <a:buNone/>
              <a:defRPr sz="2000"/>
            </a:lvl6pPr>
            <a:lvl7pPr marL="2798887" indent="0">
              <a:buNone/>
              <a:defRPr sz="2000"/>
            </a:lvl7pPr>
            <a:lvl8pPr marL="3265368" indent="0">
              <a:buNone/>
              <a:defRPr sz="2000"/>
            </a:lvl8pPr>
            <a:lvl9pPr marL="3731849" indent="0">
              <a:buNone/>
              <a:defRPr sz="2000"/>
            </a:lvl9pPr>
          </a:lstStyle>
          <a:p>
            <a:pPr lvl="0"/>
            <a:r>
              <a:rPr lang="en-US" noProof="0" dirty="0" smtClean="0"/>
              <a:t>Click icon to add picture</a:t>
            </a:r>
            <a:endParaRPr lang="en-ZA" noProof="0" dirty="0"/>
          </a:p>
        </p:txBody>
      </p:sp>
      <p:sp>
        <p:nvSpPr>
          <p:cNvPr id="4" name="Text Placeholder 3"/>
          <p:cNvSpPr>
            <a:spLocks noGrp="1"/>
          </p:cNvSpPr>
          <p:nvPr>
            <p:ph type="body" sz="half" idx="2"/>
          </p:nvPr>
        </p:nvSpPr>
        <p:spPr>
          <a:xfrm>
            <a:off x="1791544" y="5367835"/>
            <a:ext cx="5486400"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6" name="pg num"/>
          <p:cNvSpPr>
            <a:spLocks noGrp="1" noChangeArrowheads="1"/>
          </p:cNvSpPr>
          <p:nvPr>
            <p:ph type="sldNum" sz="quarter" idx="11"/>
          </p:nvPr>
        </p:nvSpPr>
        <p:spPr>
          <a:ln/>
        </p:spPr>
        <p:txBody>
          <a:bodyPr/>
          <a:lstStyle>
            <a:lvl1pPr>
              <a:defRPr/>
            </a:lvl1pPr>
          </a:lstStyle>
          <a:p>
            <a:pPr>
              <a:defRPr/>
            </a:pPr>
            <a:fld id="{5CDCB21E-F91D-489D-964A-AB22525D6B40}"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41873636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6456630" y="1299036"/>
            <a:ext cx="2462213" cy="12472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D9E27632-AE1F-4BCB-B572-C7174DC2D099}"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19773383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0719" y="230004"/>
            <a:ext cx="2198123" cy="231623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5087887" y="230004"/>
            <a:ext cx="1477328" cy="23162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solidFill>
                <a:srgbClr val="6AAED8"/>
              </a:solidFill>
            </a:endParaRPr>
          </a:p>
        </p:txBody>
      </p:sp>
      <p:sp>
        <p:nvSpPr>
          <p:cNvPr id="5" name="pg num"/>
          <p:cNvSpPr>
            <a:spLocks noGrp="1" noChangeArrowheads="1"/>
          </p:cNvSpPr>
          <p:nvPr>
            <p:ph type="sldNum" sz="quarter" idx="11"/>
          </p:nvPr>
        </p:nvSpPr>
        <p:spPr>
          <a:ln/>
        </p:spPr>
        <p:txBody>
          <a:bodyPr/>
          <a:lstStyle>
            <a:lvl1pPr>
              <a:defRPr/>
            </a:lvl1pPr>
          </a:lstStyle>
          <a:p>
            <a:pPr>
              <a:defRPr/>
            </a:pPr>
            <a:fld id="{EF07BA11-81D8-4B49-AC80-8952A11A1DAF}" type="slidenum">
              <a:rPr lang="en-ZA">
                <a:solidFill>
                  <a:srgbClr val="FFFFFF"/>
                </a:solidFill>
              </a:rPr>
              <a:pPr>
                <a:defRPr/>
              </a:pPr>
              <a:t>‹#›</a:t>
            </a:fld>
            <a:endParaRPr lang="en-ZA" dirty="0">
              <a:solidFill>
                <a:srgbClr val="FFFFFF"/>
              </a:solidFill>
            </a:endParaRPr>
          </a:p>
        </p:txBody>
      </p:sp>
    </p:spTree>
    <p:extLst>
      <p:ext uri="{BB962C8B-B14F-4D97-AF65-F5344CB8AC3E}">
        <p14:creationId xmlns:p14="http://schemas.microsoft.com/office/powerpoint/2010/main" val="386683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4729" y="1299036"/>
            <a:ext cx="4318495"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8728" y="1299036"/>
            <a:ext cx="4320114"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B3F25361-EA2F-45DE-B34F-A9042E9020FE}" type="slidenum">
              <a:rPr lang="en-ZA"/>
              <a:pPr>
                <a:defRPr/>
              </a:pPr>
              <a:t>‹#›</a:t>
            </a:fld>
            <a:endParaRPr lang="en-Z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56"/>
            <a:ext cx="8230410" cy="235449"/>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6796" y="1535519"/>
            <a:ext cx="403988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796" y="2175318"/>
            <a:ext cx="403988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703" y="1535519"/>
            <a:ext cx="404150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oc id"/>
          <p:cNvSpPr>
            <a:spLocks noGrp="1" noChangeArrowheads="1"/>
          </p:cNvSpPr>
          <p:nvPr>
            <p:ph type="ftr" sz="quarter" idx="10"/>
          </p:nvPr>
        </p:nvSpPr>
        <p:spPr>
          <a:ln/>
        </p:spPr>
        <p:txBody>
          <a:bodyPr/>
          <a:lstStyle>
            <a:lvl1pPr>
              <a:defRPr/>
            </a:lvl1pPr>
          </a:lstStyle>
          <a:p>
            <a:pPr>
              <a:defRPr/>
            </a:pPr>
            <a:endParaRPr lang="en-ZA" dirty="0"/>
          </a:p>
        </p:txBody>
      </p:sp>
      <p:sp>
        <p:nvSpPr>
          <p:cNvPr id="8" name="pg num"/>
          <p:cNvSpPr>
            <a:spLocks noGrp="1" noChangeArrowheads="1"/>
          </p:cNvSpPr>
          <p:nvPr>
            <p:ph type="sldNum" sz="quarter" idx="11"/>
          </p:nvPr>
        </p:nvSpPr>
        <p:spPr>
          <a:ln/>
        </p:spPr>
        <p:txBody>
          <a:bodyPr/>
          <a:lstStyle>
            <a:lvl1pPr>
              <a:defRPr/>
            </a:lvl1pPr>
          </a:lstStyle>
          <a:p>
            <a:pPr>
              <a:defRPr/>
            </a:pPr>
            <a:fld id="{849780DE-CBD6-4665-8300-A9372B66A8DA}" type="slidenum">
              <a:rPr lang="en-ZA"/>
              <a:pPr>
                <a:defRPr/>
              </a:pPr>
              <a:t>‹#›</a:t>
            </a:fld>
            <a:endParaRPr lang="en-Z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oc id"/>
          <p:cNvSpPr>
            <a:spLocks noGrp="1" noChangeArrowheads="1"/>
          </p:cNvSpPr>
          <p:nvPr>
            <p:ph type="ftr" sz="quarter" idx="10"/>
          </p:nvPr>
        </p:nvSpPr>
        <p:spPr>
          <a:ln/>
        </p:spPr>
        <p:txBody>
          <a:bodyPr/>
          <a:lstStyle>
            <a:lvl1pPr>
              <a:defRPr/>
            </a:lvl1pPr>
          </a:lstStyle>
          <a:p>
            <a:pPr>
              <a:defRPr/>
            </a:pPr>
            <a:endParaRPr lang="en-ZA" dirty="0"/>
          </a:p>
        </p:txBody>
      </p:sp>
      <p:sp>
        <p:nvSpPr>
          <p:cNvPr id="4" name="pg num"/>
          <p:cNvSpPr>
            <a:spLocks noGrp="1" noChangeArrowheads="1"/>
          </p:cNvSpPr>
          <p:nvPr>
            <p:ph type="sldNum" sz="quarter" idx="11"/>
          </p:nvPr>
        </p:nvSpPr>
        <p:spPr>
          <a:ln/>
        </p:spPr>
        <p:txBody>
          <a:bodyPr/>
          <a:lstStyle>
            <a:lvl1pPr>
              <a:defRPr/>
            </a:lvl1pPr>
          </a:lstStyle>
          <a:p>
            <a:pPr>
              <a:defRPr/>
            </a:pPr>
            <a:fld id="{25B0C65C-ACB3-41B3-B9D6-603EB25AD180}" type="slidenum">
              <a:rPr lang="en-ZA"/>
              <a:pPr>
                <a:defRPr/>
              </a:pPr>
              <a:t>‹#›</a:t>
            </a:fld>
            <a:endParaRPr lang="en-Z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oc id"/>
          <p:cNvSpPr>
            <a:spLocks noGrp="1" noChangeArrowheads="1"/>
          </p:cNvSpPr>
          <p:nvPr>
            <p:ph type="ftr" sz="quarter" idx="10"/>
          </p:nvPr>
        </p:nvSpPr>
        <p:spPr>
          <a:ln/>
        </p:spPr>
        <p:txBody>
          <a:bodyPr/>
          <a:lstStyle>
            <a:lvl1pPr>
              <a:defRPr/>
            </a:lvl1pPr>
          </a:lstStyle>
          <a:p>
            <a:pPr>
              <a:defRPr/>
            </a:pPr>
            <a:endParaRPr lang="en-ZA" dirty="0"/>
          </a:p>
        </p:txBody>
      </p:sp>
      <p:sp>
        <p:nvSpPr>
          <p:cNvPr id="3" name="pg num"/>
          <p:cNvSpPr>
            <a:spLocks noGrp="1" noChangeArrowheads="1"/>
          </p:cNvSpPr>
          <p:nvPr>
            <p:ph type="sldNum" sz="quarter" idx="11"/>
          </p:nvPr>
        </p:nvSpPr>
        <p:spPr>
          <a:ln/>
        </p:spPr>
        <p:txBody>
          <a:bodyPr/>
          <a:lstStyle>
            <a:lvl1pPr>
              <a:defRPr/>
            </a:lvl1pPr>
          </a:lstStyle>
          <a:p>
            <a:pPr>
              <a:defRPr/>
            </a:pPr>
            <a:fld id="{1D46AC71-C261-4AF3-BFB1-CCAEF8821007}" type="slidenum">
              <a:rPr lang="en-ZA"/>
              <a:pPr>
                <a:defRPr/>
              </a:pPr>
              <a:t>‹#›</a:t>
            </a:fld>
            <a:endParaRPr lang="en-Z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3738"/>
            <a:ext cx="3008044" cy="52322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4988" y="273738"/>
            <a:ext cx="5112217" cy="2446824"/>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6795" y="1435094"/>
            <a:ext cx="3008044"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CB4D1A03-3B74-41C6-A61B-3D935DEAC631}" type="slidenum">
              <a:rPr lang="en-ZA"/>
              <a:pPr>
                <a:defRPr/>
              </a:pPr>
              <a:t>‹#›</a:t>
            </a:fld>
            <a:endParaRPr lang="en-Z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4800924"/>
            <a:ext cx="5486400" cy="26161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1544" y="612264"/>
            <a:ext cx="5486400" cy="507831"/>
          </a:xfrm>
        </p:spPr>
        <p:txBody>
          <a:bodyPr/>
          <a:lstStyle>
            <a:lvl1pPr marL="0" indent="0">
              <a:buNone/>
              <a:defRPr sz="3300"/>
            </a:lvl1pPr>
            <a:lvl2pPr marL="466481" indent="0">
              <a:buNone/>
              <a:defRPr sz="2900"/>
            </a:lvl2pPr>
            <a:lvl3pPr marL="932962" indent="0">
              <a:buNone/>
              <a:defRPr sz="2400"/>
            </a:lvl3pPr>
            <a:lvl4pPr marL="1399443" indent="0">
              <a:buNone/>
              <a:defRPr sz="2000"/>
            </a:lvl4pPr>
            <a:lvl5pPr marL="1865925" indent="0">
              <a:buNone/>
              <a:defRPr sz="2000"/>
            </a:lvl5pPr>
            <a:lvl6pPr marL="2332406" indent="0">
              <a:buNone/>
              <a:defRPr sz="2000"/>
            </a:lvl6pPr>
            <a:lvl7pPr marL="2798887" indent="0">
              <a:buNone/>
              <a:defRPr sz="2000"/>
            </a:lvl7pPr>
            <a:lvl8pPr marL="3265368" indent="0">
              <a:buNone/>
              <a:defRPr sz="2000"/>
            </a:lvl8pPr>
            <a:lvl9pPr marL="3731849" indent="0">
              <a:buNone/>
              <a:defRPr sz="2000"/>
            </a:lvl9pPr>
          </a:lstStyle>
          <a:p>
            <a:pPr lvl="0"/>
            <a:r>
              <a:rPr lang="en-US" noProof="0" dirty="0" smtClean="0"/>
              <a:t>Click icon to add picture</a:t>
            </a:r>
            <a:endParaRPr lang="en-ZA" noProof="0" dirty="0"/>
          </a:p>
        </p:txBody>
      </p:sp>
      <p:sp>
        <p:nvSpPr>
          <p:cNvPr id="4" name="Text Placeholder 3"/>
          <p:cNvSpPr>
            <a:spLocks noGrp="1"/>
          </p:cNvSpPr>
          <p:nvPr>
            <p:ph type="body" sz="half" idx="2"/>
          </p:nvPr>
        </p:nvSpPr>
        <p:spPr>
          <a:xfrm>
            <a:off x="1791544" y="5367835"/>
            <a:ext cx="5486400"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5CDCB21E-F91D-489D-964A-AB22525D6B40}" type="slidenum">
              <a:rPr lang="en-ZA"/>
              <a:pPr>
                <a:defRPr/>
              </a:pPr>
              <a:t>‹#›</a:t>
            </a:fld>
            <a:endParaRPr lang="en-Z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oleObject" Target="../embeddings/oleObject1.bin"/><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vmlDrawing" Target="../drawings/vmlDrawing3.vml"/><Relationship Id="rId18" Type="http://schemas.openxmlformats.org/officeDocument/2006/relationships/oleObject" Target="../embeddings/oleObject3.bin"/><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17" Type="http://schemas.openxmlformats.org/officeDocument/2006/relationships/image" Target="../media/image3.jpeg"/><Relationship Id="rId2" Type="http://schemas.openxmlformats.org/officeDocument/2006/relationships/slideLayout" Target="../slideLayouts/slideLayout13.xml"/><Relationship Id="rId16" Type="http://schemas.openxmlformats.org/officeDocument/2006/relationships/tags" Target="../tags/tag6.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ags" Target="../tags/tag5.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vmlDrawing" Target="../drawings/vmlDrawing4.v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17" Type="http://schemas.openxmlformats.org/officeDocument/2006/relationships/oleObject" Target="../embeddings/oleObject4.bin"/><Relationship Id="rId2" Type="http://schemas.openxmlformats.org/officeDocument/2006/relationships/slideLayout" Target="../slideLayouts/slideLayout24.xml"/><Relationship Id="rId16" Type="http://schemas.openxmlformats.org/officeDocument/2006/relationships/image" Target="../media/image1.jpe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tags" Target="../tags/tag8.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ags" Target="../tags/tag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pic>
        <p:nvPicPr>
          <p:cNvPr id="1028" name="Picture 778" descr="miolo1 fundo branco"/>
          <p:cNvPicPr>
            <a:picLocks noChangeArrowheads="1"/>
          </p:cNvPicPr>
          <p:nvPr>
            <p:custDataLst>
              <p:tags r:id="rId14"/>
            </p:custDataLst>
          </p:nvPr>
        </p:nvPicPr>
        <p:blipFill>
          <a:blip r:embed="rId16"/>
          <a:srcRect/>
          <a:stretch>
            <a:fillRect/>
          </a:stretch>
        </p:blipFill>
        <p:spPr bwMode="auto">
          <a:xfrm>
            <a:off x="1588" y="-3175"/>
            <a:ext cx="9144000" cy="6858000"/>
          </a:xfrm>
          <a:prstGeom prst="rect">
            <a:avLst/>
          </a:prstGeom>
          <a:noFill/>
          <a:ln w="9525">
            <a:noFill/>
            <a:miter lim="800000"/>
            <a:headEnd/>
            <a:tailEnd/>
          </a:ln>
        </p:spPr>
      </p:pic>
      <p:sp>
        <p:nvSpPr>
          <p:cNvPr id="1029" name="doc id"/>
          <p:cNvSpPr>
            <a:spLocks noGrp="1" noChangeArrowheads="1"/>
          </p:cNvSpPr>
          <p:nvPr>
            <p:ph type="ftr" sz="quarter" idx="3"/>
          </p:nvPr>
        </p:nvSpPr>
        <p:spPr bwMode="gray">
          <a:xfrm>
            <a:off x="7975600" y="-3175"/>
            <a:ext cx="939800" cy="7620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500">
                <a:solidFill>
                  <a:schemeClr val="accent2"/>
                </a:solidFill>
              </a:defRPr>
            </a:lvl1pPr>
          </a:lstStyle>
          <a:p>
            <a:pPr>
              <a:defRPr/>
            </a:pPr>
            <a:endParaRPr lang="en-ZA" dirty="0"/>
          </a:p>
        </p:txBody>
      </p:sp>
      <p:sp>
        <p:nvSpPr>
          <p:cNvPr id="1030" name="Rectangle 2"/>
          <p:cNvSpPr>
            <a:spLocks noGrp="1" noChangeArrowheads="1"/>
          </p:cNvSpPr>
          <p:nvPr>
            <p:ph type="title"/>
          </p:nvPr>
        </p:nvSpPr>
        <p:spPr bwMode="gray">
          <a:xfrm>
            <a:off x="122238" y="230188"/>
            <a:ext cx="8793162" cy="238125"/>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US" smtClean="0"/>
              <a:t>Click to edit Master title style</a:t>
            </a:r>
            <a:endParaRPr lang="en-GB" smtClean="0"/>
          </a:p>
        </p:txBody>
      </p:sp>
      <p:sp>
        <p:nvSpPr>
          <p:cNvPr id="1031" name="Rectangle 3"/>
          <p:cNvSpPr>
            <a:spLocks noGrp="1" noChangeArrowheads="1"/>
          </p:cNvSpPr>
          <p:nvPr>
            <p:ph type="body" idx="1"/>
            <p:custDataLst>
              <p:tags r:id="rId15"/>
            </p:custDataLst>
          </p:nvPr>
        </p:nvSpPr>
        <p:spPr bwMode="gray">
          <a:xfrm>
            <a:off x="125413" y="1298575"/>
            <a:ext cx="8793162" cy="12477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grpSp>
        <p:nvGrpSpPr>
          <p:cNvPr id="1032" name="McK Slide Elements"/>
          <p:cNvGrpSpPr>
            <a:grpSpLocks/>
          </p:cNvGrpSpPr>
          <p:nvPr/>
        </p:nvGrpSpPr>
        <p:grpSpPr bwMode="auto">
          <a:xfrm>
            <a:off x="125413" y="542925"/>
            <a:ext cx="8793162" cy="6288088"/>
            <a:chOff x="77" y="335"/>
            <a:chExt cx="5429" cy="3882"/>
          </a:xfrm>
        </p:grpSpPr>
        <p:sp>
          <p:nvSpPr>
            <p:cNvPr id="2" name="McK Measure" hidden="1"/>
            <p:cNvSpPr txBox="1">
              <a:spLocks noChangeArrowheads="1"/>
            </p:cNvSpPr>
            <p:nvPr userDrawn="1"/>
          </p:nvSpPr>
          <p:spPr bwMode="gray">
            <a:xfrm>
              <a:off x="77" y="335"/>
              <a:ext cx="5429" cy="154"/>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GB" dirty="0">
                  <a:latin typeface="+mn-lt"/>
                </a:rPr>
                <a:t>Unit of measure</a:t>
              </a:r>
            </a:p>
          </p:txBody>
        </p:sp>
        <p:sp>
          <p:nvSpPr>
            <p:cNvPr id="1033" name="McK Footnote" hidden="1"/>
            <p:cNvSpPr txBox="1">
              <a:spLocks noChangeArrowheads="1"/>
            </p:cNvSpPr>
            <p:nvPr userDrawn="1"/>
          </p:nvSpPr>
          <p:spPr bwMode="gray">
            <a:xfrm>
              <a:off x="79" y="3964"/>
              <a:ext cx="5145" cy="253"/>
            </a:xfrm>
            <a:prstGeom prst="rect">
              <a:avLst/>
            </a:prstGeom>
            <a:noFill/>
            <a:ln w="9525">
              <a:noFill/>
              <a:miter lim="800000"/>
              <a:headEnd/>
              <a:tailEnd/>
            </a:ln>
            <a:effectLst/>
          </p:spPr>
          <p:txBody>
            <a:bodyPr lIns="0" tIns="0" rIns="0" bIns="0" anchor="b">
              <a:spAutoFit/>
            </a:bodyPr>
            <a:lstStyle/>
            <a:p>
              <a:pPr marL="586341" indent="-586341" defTabSz="913526" fontAlgn="auto">
                <a:spcBef>
                  <a:spcPts val="0"/>
                </a:spcBef>
                <a:spcAft>
                  <a:spcPts val="0"/>
                </a:spcAft>
                <a:tabLst>
                  <a:tab pos="544228" algn="r"/>
                </a:tabLst>
                <a:defRPr/>
              </a:pPr>
              <a:r>
                <a:rPr lang="en-GB" sz="1200" dirty="0">
                  <a:solidFill>
                    <a:srgbClr val="000000"/>
                  </a:solidFill>
                  <a:latin typeface="+mn-lt"/>
                </a:rPr>
                <a:t>	*	Footnote</a:t>
              </a:r>
            </a:p>
            <a:p>
              <a:pPr marL="586341" indent="-586341" defTabSz="913526" fontAlgn="auto">
                <a:spcBef>
                  <a:spcPct val="20000"/>
                </a:spcBef>
                <a:spcAft>
                  <a:spcPts val="0"/>
                </a:spcAft>
                <a:tabLst>
                  <a:tab pos="544228" algn="r"/>
                </a:tabLst>
                <a:defRPr/>
              </a:pPr>
              <a:r>
                <a:rPr lang="en-GB" sz="1200" dirty="0">
                  <a:solidFill>
                    <a:srgbClr val="000000"/>
                  </a:solidFill>
                  <a:latin typeface="+mn-lt"/>
                </a:rPr>
                <a:t>Source:		Source</a:t>
              </a:r>
            </a:p>
          </p:txBody>
        </p:sp>
      </p:grpSp>
      <p:sp>
        <p:nvSpPr>
          <p:cNvPr id="1057" name="pg num"/>
          <p:cNvSpPr>
            <a:spLocks noGrp="1" noChangeArrowheads="1"/>
          </p:cNvSpPr>
          <p:nvPr>
            <p:ph type="sldNum" sz="quarter" idx="4"/>
          </p:nvPr>
        </p:nvSpPr>
        <p:spPr bwMode="gray">
          <a:xfrm>
            <a:off x="8053388" y="6611938"/>
            <a:ext cx="862012"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defRPr>
            </a:lvl1pPr>
          </a:lstStyle>
          <a:p>
            <a:pPr>
              <a:defRPr/>
            </a:pPr>
            <a:fld id="{B3DE87F4-0109-4B0E-B87E-7451EC998711}" type="slidenum">
              <a:rPr lang="en-ZA"/>
              <a:pPr>
                <a:defRPr/>
              </a:pPr>
              <a:t>‹#›</a:t>
            </a:fld>
            <a:endParaRPr lang="en-ZA" dirty="0"/>
          </a:p>
        </p:txBody>
      </p:sp>
      <p:graphicFrame>
        <p:nvGraphicFramePr>
          <p:cNvPr id="1026" name="Rectangle 34"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1643" r:id="rId17" imgW="0" imgH="0" progId="">
                  <p:embed/>
                </p:oleObj>
              </mc:Choice>
              <mc:Fallback>
                <p:oleObj r:id="rId17" imgW="0" imgH="0" progId="">
                  <p:embed/>
                  <p:pic>
                    <p:nvPicPr>
                      <p:cNvPr id="0" name="Rectangle 34"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744"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par>
    </p:tnLst>
  </p:timing>
  <p:hf hdr="0" ftr="0" dt="0"/>
  <p:txStyles>
    <p:titleStyle>
      <a:lvl1pPr algn="l" defTabSz="912813" rtl="0" eaLnBrk="0" fontAlgn="base" hangingPunct="0">
        <a:lnSpc>
          <a:spcPct val="85000"/>
        </a:lnSpc>
        <a:spcBef>
          <a:spcPct val="0"/>
        </a:spcBef>
        <a:spcAft>
          <a:spcPct val="0"/>
        </a:spcAft>
        <a:defRPr sz="4400" b="1">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4400" b="1">
          <a:solidFill>
            <a:schemeClr val="bg1"/>
          </a:solidFill>
          <a:latin typeface="Arial" charset="0"/>
        </a:defRPr>
      </a:lvl2pPr>
      <a:lvl3pPr algn="l" defTabSz="912813" rtl="0" eaLnBrk="0" fontAlgn="base" hangingPunct="0">
        <a:lnSpc>
          <a:spcPct val="85000"/>
        </a:lnSpc>
        <a:spcBef>
          <a:spcPct val="0"/>
        </a:spcBef>
        <a:spcAft>
          <a:spcPct val="0"/>
        </a:spcAft>
        <a:defRPr sz="4400" b="1">
          <a:solidFill>
            <a:schemeClr val="bg1"/>
          </a:solidFill>
          <a:latin typeface="Arial" charset="0"/>
        </a:defRPr>
      </a:lvl3pPr>
      <a:lvl4pPr algn="l" defTabSz="912813" rtl="0" eaLnBrk="0" fontAlgn="base" hangingPunct="0">
        <a:lnSpc>
          <a:spcPct val="85000"/>
        </a:lnSpc>
        <a:spcBef>
          <a:spcPct val="0"/>
        </a:spcBef>
        <a:spcAft>
          <a:spcPct val="0"/>
        </a:spcAft>
        <a:defRPr sz="4400" b="1">
          <a:solidFill>
            <a:schemeClr val="bg1"/>
          </a:solidFill>
          <a:latin typeface="Arial" charset="0"/>
        </a:defRPr>
      </a:lvl4pPr>
      <a:lvl5pPr algn="l" defTabSz="912813" rtl="0" eaLnBrk="0" fontAlgn="base" hangingPunct="0">
        <a:lnSpc>
          <a:spcPct val="85000"/>
        </a:lnSpc>
        <a:spcBef>
          <a:spcPct val="0"/>
        </a:spcBef>
        <a:spcAft>
          <a:spcPct val="0"/>
        </a:spcAft>
        <a:defRPr sz="4400" b="1">
          <a:solidFill>
            <a:schemeClr val="bg1"/>
          </a:solidFill>
          <a:latin typeface="Arial" charset="0"/>
        </a:defRPr>
      </a:lvl5pPr>
      <a:lvl6pPr marL="466481" algn="l" defTabSz="913526" rtl="0" eaLnBrk="1" fontAlgn="base" hangingPunct="1">
        <a:lnSpc>
          <a:spcPct val="85000"/>
        </a:lnSpc>
        <a:spcBef>
          <a:spcPct val="0"/>
        </a:spcBef>
        <a:spcAft>
          <a:spcPct val="0"/>
        </a:spcAft>
        <a:defRPr b="1">
          <a:solidFill>
            <a:schemeClr val="bg1"/>
          </a:solidFill>
          <a:latin typeface="Arial" charset="0"/>
        </a:defRPr>
      </a:lvl6pPr>
      <a:lvl7pPr marL="932962" algn="l" defTabSz="913526" rtl="0" eaLnBrk="1" fontAlgn="base" hangingPunct="1">
        <a:lnSpc>
          <a:spcPct val="85000"/>
        </a:lnSpc>
        <a:spcBef>
          <a:spcPct val="0"/>
        </a:spcBef>
        <a:spcAft>
          <a:spcPct val="0"/>
        </a:spcAft>
        <a:defRPr b="1">
          <a:solidFill>
            <a:schemeClr val="bg1"/>
          </a:solidFill>
          <a:latin typeface="Arial" charset="0"/>
        </a:defRPr>
      </a:lvl7pPr>
      <a:lvl8pPr marL="1399443" algn="l" defTabSz="913526" rtl="0" eaLnBrk="1" fontAlgn="base" hangingPunct="1">
        <a:lnSpc>
          <a:spcPct val="85000"/>
        </a:lnSpc>
        <a:spcBef>
          <a:spcPct val="0"/>
        </a:spcBef>
        <a:spcAft>
          <a:spcPct val="0"/>
        </a:spcAft>
        <a:defRPr b="1">
          <a:solidFill>
            <a:schemeClr val="bg1"/>
          </a:solidFill>
          <a:latin typeface="Arial" charset="0"/>
        </a:defRPr>
      </a:lvl8pPr>
      <a:lvl9pPr marL="1865925" algn="l" defTabSz="913526" rtl="0" eaLnBrk="1" fontAlgn="base" hangingPunct="1">
        <a:lnSpc>
          <a:spcPct val="85000"/>
        </a:lnSpc>
        <a:spcBef>
          <a:spcPct val="0"/>
        </a:spcBef>
        <a:spcAft>
          <a:spcPct val="0"/>
        </a:spcAft>
        <a:defRPr b="1">
          <a:solidFill>
            <a:schemeClr val="bg1"/>
          </a:solidFill>
          <a:latin typeface="Arial" charset="0"/>
        </a:defRPr>
      </a:lvl9pPr>
    </p:titleStyle>
    <p:body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1028" name="Picture 2" descr="capa-1 copy"/>
          <p:cNvPicPr>
            <a:picLocks noChangeAspect="1" noChangeArrowheads="1"/>
          </p:cNvPicPr>
          <p:nvPr/>
        </p:nvPicPr>
        <p:blipFill>
          <a:blip r:embed="rId17"/>
          <a:srcRect/>
          <a:stretch>
            <a:fillRect/>
          </a:stretch>
        </p:blipFill>
        <p:spPr bwMode="auto">
          <a:xfrm>
            <a:off x="0" y="0"/>
            <a:ext cx="9144000" cy="6858000"/>
          </a:xfrm>
          <a:prstGeom prst="rect">
            <a:avLst/>
          </a:prstGeom>
          <a:noFill/>
          <a:ln w="9525">
            <a:noFill/>
            <a:miter lim="800000"/>
            <a:headEnd/>
            <a:tailEnd/>
          </a:ln>
        </p:spPr>
      </p:pic>
      <p:graphicFrame>
        <p:nvGraphicFramePr>
          <p:cNvPr id="1026" name="Rectangle 3" hidden="1"/>
          <p:cNvGraphicFramePr>
            <a:graphicFrameLocks/>
          </p:cNvGraphicFramePr>
          <p:nvPr/>
        </p:nvGraphicFramePr>
        <p:xfrm>
          <a:off x="5862" y="1"/>
          <a:ext cx="149469" cy="161925"/>
        </p:xfrm>
        <a:graphic>
          <a:graphicData uri="http://schemas.openxmlformats.org/presentationml/2006/ole">
            <mc:AlternateContent xmlns:mc="http://schemas.openxmlformats.org/markup-compatibility/2006">
              <mc:Choice xmlns:v="urn:schemas-microsoft-com:vml" Requires="v">
                <p:oleObj spid="_x0000_s72942" r:id="rId18" imgW="0" imgH="0" progId="">
                  <p:embed/>
                </p:oleObj>
              </mc:Choice>
              <mc:Fallback>
                <p:oleObj r:id="rId18" imgW="0" imgH="0" progId="">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5862" y="1"/>
                        <a:ext cx="149469"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1029" name="McK Title Elements"/>
          <p:cNvGrpSpPr>
            <a:grpSpLocks/>
          </p:cNvGrpSpPr>
          <p:nvPr/>
        </p:nvGrpSpPr>
        <p:grpSpPr bwMode="auto">
          <a:xfrm>
            <a:off x="2693377" y="2182813"/>
            <a:ext cx="5130312" cy="4602162"/>
            <a:chOff x="1663" y="1348"/>
            <a:chExt cx="3167" cy="2841"/>
          </a:xfrm>
        </p:grpSpPr>
        <p:sp>
          <p:nvSpPr>
            <p:cNvPr id="13"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defTabSz="933450">
                <a:defRPr/>
              </a:pPr>
              <a:r>
                <a:rPr lang="en-GB" sz="1400" dirty="0">
                  <a:solidFill>
                    <a:srgbClr val="000000"/>
                  </a:solidFill>
                  <a:latin typeface="Arial"/>
                </a:rPr>
                <a:t>CONFIDENTIAL</a:t>
              </a:r>
            </a:p>
          </p:txBody>
        </p:sp>
        <p:sp>
          <p:nvSpPr>
            <p:cNvPr id="14" name="McK Document" hidden="1"/>
            <p:cNvSpPr txBox="1">
              <a:spLocks noChangeArrowheads="1"/>
            </p:cNvSpPr>
            <p:nvPr/>
          </p:nvSpPr>
          <p:spPr bwMode="gray">
            <a:xfrm>
              <a:off x="1663" y="3038"/>
              <a:ext cx="3167" cy="133"/>
            </a:xfrm>
            <a:prstGeom prst="rect">
              <a:avLst/>
            </a:prstGeom>
            <a:noFill/>
            <a:ln w="9525">
              <a:noFill/>
              <a:miter lim="800000"/>
              <a:headEnd/>
              <a:tailEnd/>
            </a:ln>
            <a:effectLst/>
          </p:spPr>
          <p:txBody>
            <a:bodyPr lIns="0" tIns="0" rIns="0" bIns="0" anchor="b">
              <a:spAutoFit/>
            </a:bodyPr>
            <a:lstStyle/>
            <a:p>
              <a:pPr defTabSz="933450">
                <a:defRPr/>
              </a:pPr>
              <a:r>
                <a:rPr lang="en-GB" sz="1400" dirty="0">
                  <a:solidFill>
                    <a:srgbClr val="000000"/>
                  </a:solidFill>
                  <a:latin typeface="Arial"/>
                </a:rPr>
                <a:t>Document</a:t>
              </a:r>
            </a:p>
          </p:txBody>
        </p:sp>
        <p:sp>
          <p:nvSpPr>
            <p:cNvPr id="15"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defTabSz="933450">
                <a:defRPr/>
              </a:pPr>
              <a:r>
                <a:rPr lang="en-GB" sz="1400" dirty="0">
                  <a:solidFill>
                    <a:srgbClr val="000000"/>
                  </a:solidFill>
                  <a:latin typeface="Arial"/>
                </a:rPr>
                <a:t>Date</a:t>
              </a:r>
            </a:p>
          </p:txBody>
        </p:sp>
        <p:sp>
          <p:nvSpPr>
            <p:cNvPr id="16" name="McK Disclaimer" hidden="1"/>
            <p:cNvSpPr>
              <a:spLocks noChangeArrowheads="1"/>
            </p:cNvSpPr>
            <p:nvPr>
              <p:custDataLst>
                <p:tags r:id="rId16"/>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0738" eaLnBrk="0" hangingPunct="0">
                <a:defRPr/>
              </a:pPr>
              <a:r>
                <a:rPr lang="en-GB" sz="900" dirty="0">
                  <a:solidFill>
                    <a:srgbClr val="000000"/>
                  </a:solidFill>
                  <a:latin typeface="Arial"/>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7" name="Working Draft Text" hidden="1"/>
          <p:cNvSpPr>
            <a:spLocks noChangeArrowheads="1"/>
          </p:cNvSpPr>
          <p:nvPr/>
        </p:nvSpPr>
        <p:spPr bwMode="gray">
          <a:xfrm>
            <a:off x="414705" y="504825"/>
            <a:ext cx="3109546" cy="276999"/>
          </a:xfrm>
          <a:prstGeom prst="rect">
            <a:avLst/>
          </a:prstGeom>
          <a:noFill/>
          <a:ln w="9525">
            <a:noFill/>
            <a:miter lim="800000"/>
            <a:headEnd/>
            <a:tailEnd/>
          </a:ln>
          <a:effectLst/>
        </p:spPr>
        <p:txBody>
          <a:bodyPr lIns="0" tIns="0" rIns="0" bIns="0">
            <a:spAutoFit/>
          </a:bodyPr>
          <a:lstStyle/>
          <a:p>
            <a:pPr defTabSz="912813">
              <a:defRPr/>
            </a:pPr>
            <a:r>
              <a:rPr lang="en-US" dirty="0">
                <a:solidFill>
                  <a:srgbClr val="000000"/>
                </a:solidFill>
                <a:latin typeface="Arial"/>
              </a:rPr>
              <a:t>Working Draft    </a:t>
            </a:r>
          </a:p>
        </p:txBody>
      </p:sp>
      <p:sp>
        <p:nvSpPr>
          <p:cNvPr id="18" name="Working Draft" hidden="1"/>
          <p:cNvSpPr txBox="1">
            <a:spLocks noChangeArrowheads="1"/>
          </p:cNvSpPr>
          <p:nvPr/>
        </p:nvSpPr>
        <p:spPr bwMode="gray">
          <a:xfrm>
            <a:off x="414704" y="749301"/>
            <a:ext cx="4043479" cy="184666"/>
          </a:xfrm>
          <a:prstGeom prst="rect">
            <a:avLst/>
          </a:prstGeom>
          <a:noFill/>
          <a:ln w="9525">
            <a:noFill/>
            <a:miter lim="800000"/>
            <a:headEnd/>
            <a:tailEnd/>
          </a:ln>
          <a:effectLst/>
        </p:spPr>
        <p:txBody>
          <a:bodyPr wrap="none" lIns="0" tIns="0" rIns="0" bIns="0">
            <a:spAutoFit/>
          </a:bodyPr>
          <a:lstStyle/>
          <a:p>
            <a:pPr defTabSz="933450">
              <a:defRPr/>
            </a:pPr>
            <a:r>
              <a:rPr lang="en-US" sz="1200" dirty="0">
                <a:solidFill>
                  <a:srgbClr val="FFFFFF"/>
                </a:solidFill>
                <a:latin typeface="Arial"/>
              </a:rPr>
              <a:t>Last Modified 09/20/2007 10:49:20 AM India Standard Time</a:t>
            </a:r>
          </a:p>
        </p:txBody>
      </p:sp>
      <p:sp>
        <p:nvSpPr>
          <p:cNvPr id="19" name="Printed" hidden="1"/>
          <p:cNvSpPr txBox="1">
            <a:spLocks noChangeArrowheads="1"/>
          </p:cNvSpPr>
          <p:nvPr/>
        </p:nvSpPr>
        <p:spPr bwMode="gray">
          <a:xfrm>
            <a:off x="414705" y="971551"/>
            <a:ext cx="3905250" cy="187325"/>
          </a:xfrm>
          <a:prstGeom prst="rect">
            <a:avLst/>
          </a:prstGeom>
          <a:noFill/>
          <a:ln w="9525">
            <a:noFill/>
            <a:miter lim="800000"/>
            <a:headEnd/>
            <a:tailEnd/>
          </a:ln>
          <a:effectLst/>
        </p:spPr>
        <p:txBody>
          <a:bodyPr wrap="none" lIns="0" tIns="0" rIns="0" bIns="0">
            <a:spAutoFit/>
          </a:bodyPr>
          <a:lstStyle/>
          <a:p>
            <a:pPr defTabSz="933450">
              <a:defRPr/>
            </a:pPr>
            <a:r>
              <a:rPr lang="en-US" sz="1200" dirty="0">
                <a:solidFill>
                  <a:srgbClr val="FFFFFF"/>
                </a:solidFill>
                <a:latin typeface="Arial"/>
              </a:rPr>
              <a:t>Printed 06/08/2007 18:26:04 South Africa Standard Time</a:t>
            </a:r>
          </a:p>
        </p:txBody>
      </p:sp>
      <p:sp>
        <p:nvSpPr>
          <p:cNvPr id="1033" name="Rectangle 3"/>
          <p:cNvSpPr>
            <a:spLocks noGrp="1" noChangeArrowheads="1"/>
          </p:cNvSpPr>
          <p:nvPr>
            <p:ph type="title"/>
            <p:custDataLst>
              <p:tags r:id="rId14"/>
            </p:custDataLst>
          </p:nvPr>
        </p:nvSpPr>
        <p:spPr bwMode="gray">
          <a:xfrm>
            <a:off x="121628" y="164586"/>
            <a:ext cx="8793773" cy="369332"/>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GB" smtClean="0"/>
              <a:t>Click to edit Master title style</a:t>
            </a:r>
          </a:p>
        </p:txBody>
      </p:sp>
      <p:sp>
        <p:nvSpPr>
          <p:cNvPr id="1034" name="Rectangle 4"/>
          <p:cNvSpPr>
            <a:spLocks noGrp="1" noChangeArrowheads="1"/>
          </p:cNvSpPr>
          <p:nvPr>
            <p:ph type="body" idx="1"/>
            <p:custDataLst>
              <p:tags r:id="rId15"/>
            </p:custDataLst>
          </p:nvPr>
        </p:nvSpPr>
        <p:spPr bwMode="gray">
          <a:xfrm>
            <a:off x="126023" y="1298575"/>
            <a:ext cx="8792308" cy="163121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Tree>
    <p:extLst>
      <p:ext uri="{BB962C8B-B14F-4D97-AF65-F5344CB8AC3E}">
        <p14:creationId xmlns:p14="http://schemas.microsoft.com/office/powerpoint/2010/main" val="3080899339"/>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iming>
    <p:tnLst>
      <p:par>
        <p:cTn id="1" dur="indefinite" restart="never" nodeType="tmRoot"/>
      </p:par>
    </p:tnLst>
  </p:timing>
  <p:hf hdr="0" ftr="0" dt="0"/>
  <p:txStyles>
    <p:titleStyle>
      <a:lvl1pPr algn="l" defTabSz="912813" rtl="0" eaLnBrk="0" fontAlgn="base" hangingPunct="0">
        <a:spcBef>
          <a:spcPct val="0"/>
        </a:spcBef>
        <a:spcAft>
          <a:spcPct val="0"/>
        </a:spcAft>
        <a:defRPr sz="2400" b="1">
          <a:solidFill>
            <a:schemeClr val="bg1"/>
          </a:solidFill>
          <a:latin typeface="+mj-lt"/>
          <a:ea typeface="+mj-ea"/>
          <a:cs typeface="+mj-cs"/>
        </a:defRPr>
      </a:lvl1pPr>
      <a:lvl2pPr algn="l" defTabSz="912813" rtl="0" eaLnBrk="0" fontAlgn="base" hangingPunct="0">
        <a:spcBef>
          <a:spcPct val="0"/>
        </a:spcBef>
        <a:spcAft>
          <a:spcPct val="0"/>
        </a:spcAft>
        <a:defRPr sz="2400" b="1">
          <a:solidFill>
            <a:schemeClr val="bg1"/>
          </a:solidFill>
          <a:latin typeface="Arial Rounded MT Bold" pitchFamily="34" charset="0"/>
        </a:defRPr>
      </a:lvl2pPr>
      <a:lvl3pPr algn="l" defTabSz="912813" rtl="0" eaLnBrk="0" fontAlgn="base" hangingPunct="0">
        <a:spcBef>
          <a:spcPct val="0"/>
        </a:spcBef>
        <a:spcAft>
          <a:spcPct val="0"/>
        </a:spcAft>
        <a:defRPr sz="2400" b="1">
          <a:solidFill>
            <a:schemeClr val="bg1"/>
          </a:solidFill>
          <a:latin typeface="Arial Rounded MT Bold" pitchFamily="34" charset="0"/>
        </a:defRPr>
      </a:lvl3pPr>
      <a:lvl4pPr algn="l" defTabSz="912813" rtl="0" eaLnBrk="0" fontAlgn="base" hangingPunct="0">
        <a:spcBef>
          <a:spcPct val="0"/>
        </a:spcBef>
        <a:spcAft>
          <a:spcPct val="0"/>
        </a:spcAft>
        <a:defRPr sz="2400" b="1">
          <a:solidFill>
            <a:schemeClr val="bg1"/>
          </a:solidFill>
          <a:latin typeface="Arial Rounded MT Bold" pitchFamily="34" charset="0"/>
        </a:defRPr>
      </a:lvl4pPr>
      <a:lvl5pPr algn="l" defTabSz="912813" rtl="0" eaLnBrk="0" fontAlgn="base" hangingPunct="0">
        <a:spcBef>
          <a:spcPct val="0"/>
        </a:spcBef>
        <a:spcAft>
          <a:spcPct val="0"/>
        </a:spcAft>
        <a:defRPr sz="2400" b="1">
          <a:solidFill>
            <a:schemeClr val="bg1"/>
          </a:solidFill>
          <a:latin typeface="Arial Rounded MT Bold" pitchFamily="34" charset="0"/>
        </a:defRPr>
      </a:lvl5pPr>
      <a:lvl6pPr marL="457200" algn="l" defTabSz="912813" rtl="0" eaLnBrk="0" fontAlgn="base" hangingPunct="0">
        <a:spcBef>
          <a:spcPct val="0"/>
        </a:spcBef>
        <a:spcAft>
          <a:spcPct val="0"/>
        </a:spcAft>
        <a:defRPr sz="2400" b="1">
          <a:solidFill>
            <a:schemeClr val="bg1"/>
          </a:solidFill>
          <a:latin typeface="Arial Rounded MT Bold" pitchFamily="34" charset="0"/>
        </a:defRPr>
      </a:lvl6pPr>
      <a:lvl7pPr marL="914400" algn="l" defTabSz="912813" rtl="0" eaLnBrk="0" fontAlgn="base" hangingPunct="0">
        <a:spcBef>
          <a:spcPct val="0"/>
        </a:spcBef>
        <a:spcAft>
          <a:spcPct val="0"/>
        </a:spcAft>
        <a:defRPr sz="2400" b="1">
          <a:solidFill>
            <a:schemeClr val="bg1"/>
          </a:solidFill>
          <a:latin typeface="Arial Rounded MT Bold" pitchFamily="34" charset="0"/>
        </a:defRPr>
      </a:lvl7pPr>
      <a:lvl8pPr marL="1371600" algn="l" defTabSz="912813" rtl="0" eaLnBrk="0" fontAlgn="base" hangingPunct="0">
        <a:spcBef>
          <a:spcPct val="0"/>
        </a:spcBef>
        <a:spcAft>
          <a:spcPct val="0"/>
        </a:spcAft>
        <a:defRPr sz="2400" b="1">
          <a:solidFill>
            <a:schemeClr val="bg1"/>
          </a:solidFill>
          <a:latin typeface="Arial Rounded MT Bold" pitchFamily="34" charset="0"/>
        </a:defRPr>
      </a:lvl8pPr>
      <a:lvl9pPr marL="1828800" algn="l" defTabSz="912813" rtl="0" eaLnBrk="0" fontAlgn="base" hangingPunct="0">
        <a:spcBef>
          <a:spcPct val="0"/>
        </a:spcBef>
        <a:spcAft>
          <a:spcPct val="0"/>
        </a:spcAft>
        <a:defRPr sz="2400" b="1">
          <a:solidFill>
            <a:schemeClr val="bg1"/>
          </a:solidFill>
          <a:latin typeface="Arial Rounded MT Bold" pitchFamily="34" charset="0"/>
        </a:defRPr>
      </a:lvl9pPr>
    </p:titleStyle>
    <p:bodyStyle>
      <a:lvl1pPr marL="342900" indent="-342900" algn="l" defTabSz="950913" rtl="0" eaLnBrk="0" fontAlgn="base" hangingPunct="0">
        <a:spcBef>
          <a:spcPct val="0"/>
        </a:spcBef>
        <a:spcAft>
          <a:spcPct val="0"/>
        </a:spcAft>
        <a:buSzPct val="120000"/>
        <a:buChar char="•"/>
        <a:defRPr sz="2400">
          <a:solidFill>
            <a:schemeClr val="tx1"/>
          </a:solidFill>
          <a:latin typeface="+mn-lt"/>
          <a:ea typeface="+mn-ea"/>
          <a:cs typeface="+mn-cs"/>
        </a:defRPr>
      </a:lvl1pPr>
      <a:lvl2pPr marL="153988" indent="-152400" algn="l" defTabSz="950913" rtl="0" eaLnBrk="0" fontAlgn="base" hangingPunct="0">
        <a:spcBef>
          <a:spcPct val="0"/>
        </a:spcBef>
        <a:spcAft>
          <a:spcPct val="0"/>
        </a:spcAft>
        <a:buClr>
          <a:schemeClr val="tx2"/>
        </a:buClr>
        <a:buSzPct val="120000"/>
        <a:buChar char="•"/>
        <a:defRPr sz="2200">
          <a:solidFill>
            <a:schemeClr val="tx1"/>
          </a:solidFill>
          <a:latin typeface="+mn-lt"/>
        </a:defRPr>
      </a:lvl2pPr>
      <a:lvl3pPr marL="314325" indent="-158750" algn="l" defTabSz="950913" rtl="0" eaLnBrk="0" fontAlgn="base" hangingPunct="0">
        <a:spcBef>
          <a:spcPct val="0"/>
        </a:spcBef>
        <a:spcAft>
          <a:spcPct val="0"/>
        </a:spcAft>
        <a:buClr>
          <a:schemeClr val="tx2"/>
        </a:buClr>
        <a:buFont typeface="Times New Roman" pitchFamily="18" charset="0"/>
        <a:buChar char="–"/>
        <a:defRPr sz="2000">
          <a:solidFill>
            <a:schemeClr val="tx1"/>
          </a:solidFill>
          <a:latin typeface="+mn-lt"/>
        </a:defRPr>
      </a:lvl3pPr>
      <a:lvl4pPr marL="460375" indent="-144463" algn="l" defTabSz="950913" rtl="0" eaLnBrk="0" fontAlgn="base" hangingPunct="0">
        <a:spcBef>
          <a:spcPct val="0"/>
        </a:spcBef>
        <a:spcAft>
          <a:spcPct val="0"/>
        </a:spcAft>
        <a:buClr>
          <a:schemeClr val="tx2"/>
        </a:buClr>
        <a:buSzPct val="89000"/>
        <a:buChar char="•"/>
        <a:defRPr sz="2000">
          <a:solidFill>
            <a:schemeClr val="tx1"/>
          </a:solidFill>
          <a:latin typeface="+mn-lt"/>
        </a:defRPr>
      </a:lvl4pPr>
      <a:lvl5pPr marL="6191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5pPr>
      <a:lvl6pPr marL="10763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6pPr>
      <a:lvl7pPr marL="15335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7pPr>
      <a:lvl8pPr marL="19907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8pPr>
      <a:lvl9pPr marL="2447925" indent="-157163" algn="l" defTabSz="950913" rtl="0" eaLnBrk="0" fontAlgn="base" hangingPunct="0">
        <a:spcBef>
          <a:spcPct val="0"/>
        </a:spcBef>
        <a:spcAft>
          <a:spcPct val="0"/>
        </a:spcAft>
        <a:buClr>
          <a:schemeClr val="tx2"/>
        </a:buClr>
        <a:buSzPct val="75000"/>
        <a:buFont typeface="Times New Roman" pitchFamily="18"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pic>
        <p:nvPicPr>
          <p:cNvPr id="1028" name="Picture 778" descr="miolo1 fundo branco"/>
          <p:cNvPicPr>
            <a:picLocks noChangeArrowheads="1"/>
          </p:cNvPicPr>
          <p:nvPr>
            <p:custDataLst>
              <p:tags r:id="rId14"/>
            </p:custDataLst>
          </p:nvPr>
        </p:nvPicPr>
        <p:blipFill>
          <a:blip r:embed="rId16"/>
          <a:srcRect/>
          <a:stretch>
            <a:fillRect/>
          </a:stretch>
        </p:blipFill>
        <p:spPr bwMode="auto">
          <a:xfrm>
            <a:off x="1588" y="-3175"/>
            <a:ext cx="9144000" cy="6858000"/>
          </a:xfrm>
          <a:prstGeom prst="rect">
            <a:avLst/>
          </a:prstGeom>
          <a:noFill/>
          <a:ln w="9525">
            <a:noFill/>
            <a:miter lim="800000"/>
            <a:headEnd/>
            <a:tailEnd/>
          </a:ln>
        </p:spPr>
      </p:pic>
      <p:sp>
        <p:nvSpPr>
          <p:cNvPr id="1029" name="doc id"/>
          <p:cNvSpPr>
            <a:spLocks noGrp="1" noChangeArrowheads="1"/>
          </p:cNvSpPr>
          <p:nvPr>
            <p:ph type="ftr" sz="quarter" idx="3"/>
          </p:nvPr>
        </p:nvSpPr>
        <p:spPr bwMode="gray">
          <a:xfrm>
            <a:off x="7975600" y="-3175"/>
            <a:ext cx="939800" cy="7620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500">
                <a:solidFill>
                  <a:schemeClr val="accent2"/>
                </a:solidFill>
              </a:defRPr>
            </a:lvl1pPr>
          </a:lstStyle>
          <a:p>
            <a:pPr>
              <a:defRPr/>
            </a:pPr>
            <a:endParaRPr lang="en-ZA" dirty="0">
              <a:solidFill>
                <a:srgbClr val="6AAED8"/>
              </a:solidFill>
            </a:endParaRPr>
          </a:p>
        </p:txBody>
      </p:sp>
      <p:sp>
        <p:nvSpPr>
          <p:cNvPr id="1030" name="Rectangle 2"/>
          <p:cNvSpPr>
            <a:spLocks noGrp="1" noChangeArrowheads="1"/>
          </p:cNvSpPr>
          <p:nvPr>
            <p:ph type="title"/>
          </p:nvPr>
        </p:nvSpPr>
        <p:spPr bwMode="gray">
          <a:xfrm>
            <a:off x="122238" y="230188"/>
            <a:ext cx="8793162" cy="238125"/>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US" smtClean="0"/>
              <a:t>Click to edit Master title style</a:t>
            </a:r>
            <a:endParaRPr lang="en-GB" smtClean="0"/>
          </a:p>
        </p:txBody>
      </p:sp>
      <p:sp>
        <p:nvSpPr>
          <p:cNvPr id="1031" name="Rectangle 3"/>
          <p:cNvSpPr>
            <a:spLocks noGrp="1" noChangeArrowheads="1"/>
          </p:cNvSpPr>
          <p:nvPr>
            <p:ph type="body" idx="1"/>
            <p:custDataLst>
              <p:tags r:id="rId15"/>
            </p:custDataLst>
          </p:nvPr>
        </p:nvSpPr>
        <p:spPr bwMode="gray">
          <a:xfrm>
            <a:off x="125413" y="1298575"/>
            <a:ext cx="8793162" cy="12477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grpSp>
        <p:nvGrpSpPr>
          <p:cNvPr id="1032" name="McK Slide Elements"/>
          <p:cNvGrpSpPr>
            <a:grpSpLocks/>
          </p:cNvGrpSpPr>
          <p:nvPr/>
        </p:nvGrpSpPr>
        <p:grpSpPr bwMode="auto">
          <a:xfrm>
            <a:off x="125413" y="542925"/>
            <a:ext cx="8793162" cy="6288088"/>
            <a:chOff x="77" y="335"/>
            <a:chExt cx="5429" cy="3882"/>
          </a:xfrm>
        </p:grpSpPr>
        <p:sp>
          <p:nvSpPr>
            <p:cNvPr id="2" name="McK Measure" hidden="1"/>
            <p:cNvSpPr txBox="1">
              <a:spLocks noChangeArrowheads="1"/>
            </p:cNvSpPr>
            <p:nvPr userDrawn="1"/>
          </p:nvSpPr>
          <p:spPr bwMode="gray">
            <a:xfrm>
              <a:off x="77" y="335"/>
              <a:ext cx="5429" cy="154"/>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GB" dirty="0">
                  <a:solidFill>
                    <a:srgbClr val="000000"/>
                  </a:solidFill>
                  <a:latin typeface="Arial"/>
                </a:rPr>
                <a:t>Unit of measure</a:t>
              </a:r>
            </a:p>
          </p:txBody>
        </p:sp>
        <p:sp>
          <p:nvSpPr>
            <p:cNvPr id="1033" name="McK Footnote" hidden="1"/>
            <p:cNvSpPr txBox="1">
              <a:spLocks noChangeArrowheads="1"/>
            </p:cNvSpPr>
            <p:nvPr userDrawn="1"/>
          </p:nvSpPr>
          <p:spPr bwMode="gray">
            <a:xfrm>
              <a:off x="79" y="3964"/>
              <a:ext cx="5145" cy="253"/>
            </a:xfrm>
            <a:prstGeom prst="rect">
              <a:avLst/>
            </a:prstGeom>
            <a:noFill/>
            <a:ln w="9525">
              <a:noFill/>
              <a:miter lim="800000"/>
              <a:headEnd/>
              <a:tailEnd/>
            </a:ln>
            <a:effectLst/>
          </p:spPr>
          <p:txBody>
            <a:bodyPr lIns="0" tIns="0" rIns="0" bIns="0" anchor="b">
              <a:spAutoFit/>
            </a:bodyPr>
            <a:lstStyle/>
            <a:p>
              <a:pPr marL="586341" indent="-586341" defTabSz="913526" fontAlgn="auto">
                <a:spcBef>
                  <a:spcPts val="0"/>
                </a:spcBef>
                <a:spcAft>
                  <a:spcPts val="0"/>
                </a:spcAft>
                <a:tabLst>
                  <a:tab pos="544228" algn="r"/>
                </a:tabLst>
                <a:defRPr/>
              </a:pPr>
              <a:r>
                <a:rPr lang="en-GB" sz="1200" dirty="0">
                  <a:solidFill>
                    <a:srgbClr val="000000"/>
                  </a:solidFill>
                  <a:latin typeface="Arial"/>
                </a:rPr>
                <a:t>	*	Footnote</a:t>
              </a:r>
            </a:p>
            <a:p>
              <a:pPr marL="586341" indent="-586341" defTabSz="913526" fontAlgn="auto">
                <a:spcBef>
                  <a:spcPct val="20000"/>
                </a:spcBef>
                <a:spcAft>
                  <a:spcPts val="0"/>
                </a:spcAft>
                <a:tabLst>
                  <a:tab pos="544228" algn="r"/>
                </a:tabLst>
                <a:defRPr/>
              </a:pPr>
              <a:r>
                <a:rPr lang="en-GB" sz="1200" dirty="0">
                  <a:solidFill>
                    <a:srgbClr val="000000"/>
                  </a:solidFill>
                  <a:latin typeface="Arial"/>
                </a:rPr>
                <a:t>Source:		Source</a:t>
              </a:r>
            </a:p>
          </p:txBody>
        </p:sp>
      </p:grpSp>
      <p:sp>
        <p:nvSpPr>
          <p:cNvPr id="1057" name="pg num"/>
          <p:cNvSpPr>
            <a:spLocks noGrp="1" noChangeArrowheads="1"/>
          </p:cNvSpPr>
          <p:nvPr>
            <p:ph type="sldNum" sz="quarter" idx="4"/>
          </p:nvPr>
        </p:nvSpPr>
        <p:spPr bwMode="gray">
          <a:xfrm>
            <a:off x="8053388" y="6611938"/>
            <a:ext cx="862012"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defRPr>
            </a:lvl1pPr>
          </a:lstStyle>
          <a:p>
            <a:pPr>
              <a:defRPr/>
            </a:pPr>
            <a:fld id="{B3DE87F4-0109-4B0E-B87E-7451EC998711}" type="slidenum">
              <a:rPr lang="en-ZA">
                <a:solidFill>
                  <a:srgbClr val="FFFFFF"/>
                </a:solidFill>
              </a:rPr>
              <a:pPr>
                <a:defRPr/>
              </a:pPr>
              <a:t>‹#›</a:t>
            </a:fld>
            <a:endParaRPr lang="en-ZA" dirty="0">
              <a:solidFill>
                <a:srgbClr val="FFFFFF"/>
              </a:solidFill>
            </a:endParaRPr>
          </a:p>
        </p:txBody>
      </p:sp>
      <p:graphicFrame>
        <p:nvGraphicFramePr>
          <p:cNvPr id="1026" name="Rectangle 34"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84150" r:id="rId17" imgW="0" imgH="0" progId="">
                  <p:embed/>
                </p:oleObj>
              </mc:Choice>
              <mc:Fallback>
                <p:oleObj r:id="rId17" imgW="0" imgH="0" progId="">
                  <p:embed/>
                  <p:pic>
                    <p:nvPicPr>
                      <p:cNvPr id="0" name=""/>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948571123"/>
      </p:ext>
    </p:extLst>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Lst>
  <p:timing>
    <p:tnLst>
      <p:par>
        <p:cTn id="1" dur="indefinite" restart="never" nodeType="tmRoot"/>
      </p:par>
    </p:tnLst>
  </p:timing>
  <p:hf hdr="0" ftr="0" dt="0"/>
  <p:txStyles>
    <p:titleStyle>
      <a:lvl1pPr algn="l" defTabSz="912813" rtl="0" eaLnBrk="0" fontAlgn="base" hangingPunct="0">
        <a:lnSpc>
          <a:spcPct val="85000"/>
        </a:lnSpc>
        <a:spcBef>
          <a:spcPct val="0"/>
        </a:spcBef>
        <a:spcAft>
          <a:spcPct val="0"/>
        </a:spcAft>
        <a:defRPr sz="4400" b="1">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4400" b="1">
          <a:solidFill>
            <a:schemeClr val="bg1"/>
          </a:solidFill>
          <a:latin typeface="Arial" charset="0"/>
        </a:defRPr>
      </a:lvl2pPr>
      <a:lvl3pPr algn="l" defTabSz="912813" rtl="0" eaLnBrk="0" fontAlgn="base" hangingPunct="0">
        <a:lnSpc>
          <a:spcPct val="85000"/>
        </a:lnSpc>
        <a:spcBef>
          <a:spcPct val="0"/>
        </a:spcBef>
        <a:spcAft>
          <a:spcPct val="0"/>
        </a:spcAft>
        <a:defRPr sz="4400" b="1">
          <a:solidFill>
            <a:schemeClr val="bg1"/>
          </a:solidFill>
          <a:latin typeface="Arial" charset="0"/>
        </a:defRPr>
      </a:lvl3pPr>
      <a:lvl4pPr algn="l" defTabSz="912813" rtl="0" eaLnBrk="0" fontAlgn="base" hangingPunct="0">
        <a:lnSpc>
          <a:spcPct val="85000"/>
        </a:lnSpc>
        <a:spcBef>
          <a:spcPct val="0"/>
        </a:spcBef>
        <a:spcAft>
          <a:spcPct val="0"/>
        </a:spcAft>
        <a:defRPr sz="4400" b="1">
          <a:solidFill>
            <a:schemeClr val="bg1"/>
          </a:solidFill>
          <a:latin typeface="Arial" charset="0"/>
        </a:defRPr>
      </a:lvl4pPr>
      <a:lvl5pPr algn="l" defTabSz="912813" rtl="0" eaLnBrk="0" fontAlgn="base" hangingPunct="0">
        <a:lnSpc>
          <a:spcPct val="85000"/>
        </a:lnSpc>
        <a:spcBef>
          <a:spcPct val="0"/>
        </a:spcBef>
        <a:spcAft>
          <a:spcPct val="0"/>
        </a:spcAft>
        <a:defRPr sz="4400" b="1">
          <a:solidFill>
            <a:schemeClr val="bg1"/>
          </a:solidFill>
          <a:latin typeface="Arial" charset="0"/>
        </a:defRPr>
      </a:lvl5pPr>
      <a:lvl6pPr marL="466481" algn="l" defTabSz="913526" rtl="0" eaLnBrk="1" fontAlgn="base" hangingPunct="1">
        <a:lnSpc>
          <a:spcPct val="85000"/>
        </a:lnSpc>
        <a:spcBef>
          <a:spcPct val="0"/>
        </a:spcBef>
        <a:spcAft>
          <a:spcPct val="0"/>
        </a:spcAft>
        <a:defRPr b="1">
          <a:solidFill>
            <a:schemeClr val="bg1"/>
          </a:solidFill>
          <a:latin typeface="Arial" charset="0"/>
        </a:defRPr>
      </a:lvl6pPr>
      <a:lvl7pPr marL="932962" algn="l" defTabSz="913526" rtl="0" eaLnBrk="1" fontAlgn="base" hangingPunct="1">
        <a:lnSpc>
          <a:spcPct val="85000"/>
        </a:lnSpc>
        <a:spcBef>
          <a:spcPct val="0"/>
        </a:spcBef>
        <a:spcAft>
          <a:spcPct val="0"/>
        </a:spcAft>
        <a:defRPr b="1">
          <a:solidFill>
            <a:schemeClr val="bg1"/>
          </a:solidFill>
          <a:latin typeface="Arial" charset="0"/>
        </a:defRPr>
      </a:lvl7pPr>
      <a:lvl8pPr marL="1399443" algn="l" defTabSz="913526" rtl="0" eaLnBrk="1" fontAlgn="base" hangingPunct="1">
        <a:lnSpc>
          <a:spcPct val="85000"/>
        </a:lnSpc>
        <a:spcBef>
          <a:spcPct val="0"/>
        </a:spcBef>
        <a:spcAft>
          <a:spcPct val="0"/>
        </a:spcAft>
        <a:defRPr b="1">
          <a:solidFill>
            <a:schemeClr val="bg1"/>
          </a:solidFill>
          <a:latin typeface="Arial" charset="0"/>
        </a:defRPr>
      </a:lvl8pPr>
      <a:lvl9pPr marL="1865925" algn="l" defTabSz="913526" rtl="0" eaLnBrk="1" fontAlgn="base" hangingPunct="1">
        <a:lnSpc>
          <a:spcPct val="85000"/>
        </a:lnSpc>
        <a:spcBef>
          <a:spcPct val="0"/>
        </a:spcBef>
        <a:spcAft>
          <a:spcPct val="0"/>
        </a:spcAft>
        <a:defRPr b="1">
          <a:solidFill>
            <a:schemeClr val="bg1"/>
          </a:solidFill>
          <a:latin typeface="Arial" charset="0"/>
        </a:defRPr>
      </a:lvl9pPr>
    </p:titleStyle>
    <p:body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package" Target="../embeddings/Microsoft_Word_Document4.docx"/><Relationship Id="rId2" Type="http://schemas.openxmlformats.org/officeDocument/2006/relationships/slideLayout" Target="../slideLayouts/slideLayout7.xml"/><Relationship Id="rId1" Type="http://schemas.openxmlformats.org/officeDocument/2006/relationships/vmlDrawing" Target="../drawings/vmlDrawing9.vml"/><Relationship Id="rId4" Type="http://schemas.openxmlformats.org/officeDocument/2006/relationships/image" Target="../media/image4.emf"/></Relationships>
</file>

<file path=ppt/slides/_rels/slide11.xml.rels><?xml version="1.0" encoding="UTF-8" standalone="yes"?>
<Relationships xmlns="http://schemas.openxmlformats.org/package/2006/relationships"><Relationship Id="rId3" Type="http://schemas.openxmlformats.org/officeDocument/2006/relationships/package" Target="../embeddings/Microsoft_Word_Document5.docx"/><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image" Target="../media/image5.wmf"/><Relationship Id="rId5" Type="http://schemas.openxmlformats.org/officeDocument/2006/relationships/oleObject" Target="../embeddings/Microsoft_Word_97_-_2003_Document1.doc"/><Relationship Id="rId4" Type="http://schemas.openxmlformats.org/officeDocument/2006/relationships/image" Target="../media/image4.emf"/></Relationships>
</file>

<file path=ppt/slides/_rels/slide12.xml.rels><?xml version="1.0" encoding="UTF-8" standalone="yes"?>
<Relationships xmlns="http://schemas.openxmlformats.org/package/2006/relationships"><Relationship Id="rId3" Type="http://schemas.openxmlformats.org/officeDocument/2006/relationships/package" Target="../embeddings/Microsoft_Word_Document6.docx"/><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image" Target="../media/image6.wmf"/><Relationship Id="rId5" Type="http://schemas.openxmlformats.org/officeDocument/2006/relationships/package" Target="../embeddings/Microsoft_Word_Document7.docx"/><Relationship Id="rId4" Type="http://schemas.openxmlformats.org/officeDocument/2006/relationships/image" Target="../media/image4.e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vmlDrawing" Target="../drawings/vmlDrawing12.vml"/><Relationship Id="rId5" Type="http://schemas.openxmlformats.org/officeDocument/2006/relationships/image" Target="../media/image7.wmf"/><Relationship Id="rId4" Type="http://schemas.openxmlformats.org/officeDocument/2006/relationships/package" Target="../embeddings/Microsoft_Word_Document8.docx"/></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vmlDrawing" Target="../drawings/vmlDrawing13.vml"/><Relationship Id="rId5" Type="http://schemas.openxmlformats.org/officeDocument/2006/relationships/image" Target="../media/image8.wmf"/><Relationship Id="rId4" Type="http://schemas.openxmlformats.org/officeDocument/2006/relationships/package" Target="../embeddings/Microsoft_Excel_Worksheet9.xlsx"/></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9.xml"/><Relationship Id="rId1" Type="http://schemas.openxmlformats.org/officeDocument/2006/relationships/vmlDrawing" Target="../drawings/vmlDrawing14.vml"/><Relationship Id="rId6" Type="http://schemas.openxmlformats.org/officeDocument/2006/relationships/image" Target="../media/image10.emf"/><Relationship Id="rId5" Type="http://schemas.openxmlformats.org/officeDocument/2006/relationships/image" Target="../media/image9.wmf"/><Relationship Id="rId4" Type="http://schemas.openxmlformats.org/officeDocument/2006/relationships/package" Target="../embeddings/Microsoft_Excel_Worksheet10.xlsx"/></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3" Type="http://schemas.openxmlformats.org/officeDocument/2006/relationships/package" Target="../embeddings/Microsoft_Word_Document11.docx"/><Relationship Id="rId2" Type="http://schemas.openxmlformats.org/officeDocument/2006/relationships/slideLayout" Target="../slideLayouts/slideLayout29.xml"/><Relationship Id="rId1" Type="http://schemas.openxmlformats.org/officeDocument/2006/relationships/vmlDrawing" Target="../drawings/vmlDrawing15.vml"/><Relationship Id="rId4" Type="http://schemas.openxmlformats.org/officeDocument/2006/relationships/image" Target="../media/image13.emf"/></Relationships>
</file>

<file path=ppt/slides/_rels/slide23.xml.rels><?xml version="1.0" encoding="UTF-8" standalone="yes"?>
<Relationships xmlns="http://schemas.openxmlformats.org/package/2006/relationships"><Relationship Id="rId3" Type="http://schemas.openxmlformats.org/officeDocument/2006/relationships/package" Target="../embeddings/Microsoft_Word_Document12.docx"/><Relationship Id="rId2" Type="http://schemas.openxmlformats.org/officeDocument/2006/relationships/slideLayout" Target="../slideLayouts/slideLayout29.xml"/><Relationship Id="rId1" Type="http://schemas.openxmlformats.org/officeDocument/2006/relationships/vmlDrawing" Target="../drawings/vmlDrawing16.vml"/><Relationship Id="rId4" Type="http://schemas.openxmlformats.org/officeDocument/2006/relationships/image" Target="../media/image14.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hyperlink" Target="mailto:tenderoffice@sars.gov.za"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www.google.co.za/url?sa=i&amp;rct=j&amp;q=&amp;esrc=s&amp;source=images&amp;cd=&amp;ved=2ahUKEwivspO06IbiAhVKOBoKHVTeDecQjRx6BAgBEAU&amp;url=/url?sa%3Di%26rct%3Dj%26q%3D%26esrc%3Ds%26source%3Dimages%26cd%3D%26ved%3D%26url%3Dhttps://dashleigh.com/products/90-thank-you-gold-watercolor-stickers-1-5-inch-gloss-and-quality-labels%26psig%3DAOvVaw3uQetEE7QyHMWC4-h1fD0V%26ust%3D1557228894277839&amp;psig=AOvVaw3uQetEE7QyHMWC4-h1fD0V&amp;ust=1557228894277839"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image" Target="../media/image4.emf"/></Relationships>
</file>

<file path=ppt/slides/_rels/slide8.xml.rels><?xml version="1.0" encoding="UTF-8" standalone="yes"?>
<Relationships xmlns="http://schemas.openxmlformats.org/package/2006/relationships"><Relationship Id="rId3" Type="http://schemas.openxmlformats.org/officeDocument/2006/relationships/package" Target="../embeddings/Microsoft_Word_Document2.docx"/><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image" Target="../media/image4.emf"/></Relationships>
</file>

<file path=ppt/slides/_rels/slide9.xml.rels><?xml version="1.0" encoding="UTF-8" standalone="yes"?>
<Relationships xmlns="http://schemas.openxmlformats.org/package/2006/relationships"><Relationship Id="rId3" Type="http://schemas.openxmlformats.org/officeDocument/2006/relationships/package" Target="../embeddings/Microsoft_Word_Document3.docx"/><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575" y="620159"/>
            <a:ext cx="8240485" cy="923330"/>
          </a:xfrm>
        </p:spPr>
        <p:txBody>
          <a:bodyPr/>
          <a:lstStyle/>
          <a:p>
            <a:endParaRPr lang="en-ZA" sz="2000" dirty="0"/>
          </a:p>
          <a:p>
            <a:pPr marL="0" indent="0">
              <a:buNone/>
            </a:pPr>
            <a:r>
              <a:rPr lang="en-ZA" sz="2000" b="1" dirty="0" smtClean="0"/>
              <a:t>PROVISION </a:t>
            </a:r>
            <a:r>
              <a:rPr lang="en-ZA" sz="2000" b="1" dirty="0"/>
              <a:t>OF A PRODUCTION MANAGEMENT AND TRACK AND TRACE SOLUTION FOR </a:t>
            </a:r>
            <a:r>
              <a:rPr lang="en-ZA" sz="2000" b="1" dirty="0" smtClean="0"/>
              <a:t>CIGARETTES </a:t>
            </a:r>
            <a:endParaRPr lang="en-ZA" sz="2000" b="1" dirty="0">
              <a:latin typeface="Arial" charset="0"/>
              <a:cs typeface="Arial" charset="0"/>
            </a:endParaRPr>
          </a:p>
        </p:txBody>
      </p:sp>
      <p:sp>
        <p:nvSpPr>
          <p:cNvPr id="8" name="Subtitle 3"/>
          <p:cNvSpPr txBox="1">
            <a:spLocks/>
          </p:cNvSpPr>
          <p:nvPr/>
        </p:nvSpPr>
        <p:spPr bwMode="auto">
          <a:xfrm>
            <a:off x="609601" y="3200096"/>
            <a:ext cx="6942082" cy="14773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defTabSz="912813" eaLnBrk="0" hangingPunct="0">
              <a:lnSpc>
                <a:spcPct val="150000"/>
              </a:lnSpc>
              <a:buSzPct val="120000"/>
              <a:defRPr/>
            </a:pPr>
            <a:r>
              <a:rPr kumimoji="0" lang="en-ZA" sz="2000" b="1" i="0" u="none" strike="noStrike" kern="0" cap="none" spc="0" normalizeH="0" baseline="0" noProof="0" dirty="0" smtClean="0">
                <a:ln>
                  <a:noFill/>
                </a:ln>
                <a:solidFill>
                  <a:schemeClr val="bg1"/>
                </a:solidFill>
                <a:effectLst/>
                <a:uLnTx/>
                <a:uFillTx/>
                <a:cs typeface="Arial" charset="0"/>
              </a:rPr>
              <a:t>Briefing Session	1</a:t>
            </a:r>
            <a:r>
              <a:rPr lang="en-ZA" sz="2000" b="1" kern="0" dirty="0" smtClean="0">
                <a:solidFill>
                  <a:schemeClr val="bg1"/>
                </a:solidFill>
                <a:cs typeface="Arial" charset="0"/>
              </a:rPr>
              <a:t>0 May  2019 </a:t>
            </a:r>
            <a:r>
              <a:rPr lang="en-ZA" sz="2000" b="1" kern="0" dirty="0">
                <a:solidFill>
                  <a:schemeClr val="bg1"/>
                </a:solidFill>
                <a:cs typeface="Arial" charset="0"/>
              </a:rPr>
              <a:t>at </a:t>
            </a:r>
            <a:r>
              <a:rPr lang="en-ZA" sz="2000" b="1" kern="0" dirty="0" smtClean="0">
                <a:solidFill>
                  <a:schemeClr val="bg1"/>
                </a:solidFill>
                <a:cs typeface="Arial" charset="0"/>
              </a:rPr>
              <a:t>11H00</a:t>
            </a:r>
          </a:p>
          <a:p>
            <a:pPr lvl="0" defTabSz="912813" eaLnBrk="0" hangingPunct="0">
              <a:lnSpc>
                <a:spcPct val="150000"/>
              </a:lnSpc>
              <a:buSzPct val="120000"/>
              <a:tabLst>
                <a:tab pos="2774950" algn="l"/>
              </a:tabLst>
              <a:defRPr/>
            </a:pPr>
            <a:r>
              <a:rPr kumimoji="0" lang="en-ZA" sz="2000" b="1" i="0" u="none" strike="noStrike" kern="0" cap="none" spc="0" normalizeH="0" baseline="0" noProof="0" dirty="0" smtClean="0">
                <a:ln>
                  <a:noFill/>
                </a:ln>
                <a:solidFill>
                  <a:schemeClr val="bg1"/>
                </a:solidFill>
                <a:effectLst/>
                <a:uLnTx/>
                <a:uFillTx/>
                <a:cs typeface="Arial" charset="0"/>
              </a:rPr>
              <a:t>RFP No</a:t>
            </a:r>
            <a:r>
              <a:rPr lang="en-ZA" sz="2000" b="1" kern="0" noProof="0" dirty="0" smtClean="0">
                <a:solidFill>
                  <a:schemeClr val="bg1"/>
                </a:solidFill>
                <a:cs typeface="Arial" charset="0"/>
              </a:rPr>
              <a:t> 	</a:t>
            </a:r>
            <a:r>
              <a:rPr kumimoji="0" lang="en-ZA" sz="2000" b="1" i="0" u="none" strike="noStrike" kern="0" cap="none" spc="0" normalizeH="0" baseline="0" noProof="0" dirty="0" smtClean="0">
                <a:ln>
                  <a:noFill/>
                </a:ln>
                <a:solidFill>
                  <a:schemeClr val="bg1"/>
                </a:solidFill>
                <a:effectLst/>
                <a:uLnTx/>
                <a:uFillTx/>
                <a:cs typeface="Arial" charset="0"/>
              </a:rPr>
              <a:t>RFP </a:t>
            </a:r>
            <a:r>
              <a:rPr lang="en-ZA" sz="2000" b="1" kern="0" noProof="0" dirty="0" smtClean="0">
                <a:solidFill>
                  <a:schemeClr val="bg1"/>
                </a:solidFill>
                <a:cs typeface="Arial" charset="0"/>
              </a:rPr>
              <a:t>01</a:t>
            </a:r>
            <a:r>
              <a:rPr kumimoji="0" lang="en-ZA" sz="2000" b="1" i="0" u="none" strike="noStrike" kern="0" cap="none" spc="0" normalizeH="0" baseline="0" noProof="0" dirty="0" smtClean="0">
                <a:ln>
                  <a:noFill/>
                </a:ln>
                <a:solidFill>
                  <a:schemeClr val="bg1"/>
                </a:solidFill>
                <a:effectLst/>
                <a:uLnTx/>
                <a:uFillTx/>
                <a:cs typeface="Arial" charset="0"/>
              </a:rPr>
              <a:t>/2019</a:t>
            </a:r>
          </a:p>
          <a:p>
            <a:pPr lvl="0" defTabSz="912813" eaLnBrk="0" hangingPunct="0">
              <a:lnSpc>
                <a:spcPct val="150000"/>
              </a:lnSpc>
              <a:buSzPct val="120000"/>
              <a:defRPr/>
            </a:pPr>
            <a:r>
              <a:rPr kumimoji="0" lang="en-ZA" sz="2000" b="1" i="0" u="none" strike="noStrike" kern="0" cap="none" spc="0" normalizeH="0" baseline="0" noProof="0" dirty="0" smtClean="0">
                <a:ln>
                  <a:noFill/>
                </a:ln>
                <a:solidFill>
                  <a:schemeClr val="bg1"/>
                </a:solidFill>
                <a:effectLst/>
                <a:uLnTx/>
                <a:uFillTx/>
                <a:cs typeface="Arial" charset="0"/>
              </a:rPr>
              <a:t>Closing Date      	</a:t>
            </a:r>
            <a:r>
              <a:rPr lang="en-ZA" sz="2000" b="1" kern="0" dirty="0" smtClean="0">
                <a:solidFill>
                  <a:schemeClr val="bg1"/>
                </a:solidFill>
                <a:cs typeface="Arial" charset="0"/>
              </a:rPr>
              <a:t>20 June 2019</a:t>
            </a:r>
            <a:r>
              <a:rPr kumimoji="0" lang="en-ZA" sz="2000" b="1" i="0" u="none" strike="noStrike" kern="0" cap="none" spc="0" normalizeH="0" baseline="0" noProof="0" dirty="0" smtClean="0">
                <a:ln>
                  <a:noFill/>
                </a:ln>
                <a:solidFill>
                  <a:schemeClr val="bg1"/>
                </a:solidFill>
                <a:effectLst/>
                <a:uLnTx/>
                <a:uFillTx/>
                <a:cs typeface="Arial" charset="0"/>
              </a:rPr>
              <a:t>,</a:t>
            </a:r>
            <a:r>
              <a:rPr kumimoji="0" lang="en-ZA" sz="2000" b="1" i="0" u="none" strike="noStrike" kern="0" cap="none" spc="0" normalizeH="0" noProof="0" dirty="0" smtClean="0">
                <a:ln>
                  <a:noFill/>
                </a:ln>
                <a:solidFill>
                  <a:schemeClr val="bg1"/>
                </a:solidFill>
                <a:effectLst/>
                <a:uLnTx/>
                <a:uFillTx/>
                <a:cs typeface="Arial" charset="0"/>
              </a:rPr>
              <a:t>  </a:t>
            </a:r>
            <a:r>
              <a:rPr kumimoji="0" lang="en-ZA" sz="2000" b="1" i="0" u="none" strike="noStrike" kern="0" cap="none" spc="0" normalizeH="0" baseline="0" noProof="0" dirty="0" smtClean="0">
                <a:ln>
                  <a:noFill/>
                </a:ln>
                <a:solidFill>
                  <a:schemeClr val="bg1"/>
                </a:solidFill>
                <a:effectLst/>
                <a:uLnTx/>
                <a:uFillTx/>
                <a:cs typeface="Arial" charset="0"/>
              </a:rPr>
              <a:t>11h00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chemeClr val="tx1"/>
                </a:solidFill>
              </a:rPr>
              <a:pPr/>
              <a:t>10</a:t>
            </a:fld>
            <a:endParaRPr lang="en-ZA" dirty="0">
              <a:solidFill>
                <a:schemeClr val="tx1"/>
              </a:solidFill>
            </a:endParaRPr>
          </a:p>
        </p:txBody>
      </p:sp>
      <p:sp>
        <p:nvSpPr>
          <p:cNvPr id="7" name="Title 1"/>
          <p:cNvSpPr txBox="1">
            <a:spLocks/>
          </p:cNvSpPr>
          <p:nvPr/>
        </p:nvSpPr>
        <p:spPr>
          <a:xfrm>
            <a:off x="0" y="285914"/>
            <a:ext cx="9144000" cy="261610"/>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smtClean="0"/>
              <a:t>Background and Scope of work</a:t>
            </a:r>
            <a:endParaRPr lang="en-ZA" dirty="0"/>
          </a:p>
        </p:txBody>
      </p:sp>
      <p:graphicFrame>
        <p:nvGraphicFramePr>
          <p:cNvPr id="13" name="Object 12"/>
          <p:cNvGraphicFramePr>
            <a:graphicFrameLocks noChangeAspect="1"/>
          </p:cNvGraphicFramePr>
          <p:nvPr>
            <p:extLst>
              <p:ext uri="{D42A27DB-BD31-4B8C-83A1-F6EECF244321}">
                <p14:modId xmlns:p14="http://schemas.microsoft.com/office/powerpoint/2010/main" val="3530691400"/>
              </p:ext>
            </p:extLst>
          </p:nvPr>
        </p:nvGraphicFramePr>
        <p:xfrm>
          <a:off x="1481357" y="3773488"/>
          <a:ext cx="1912937" cy="1660525"/>
        </p:xfrm>
        <a:graphic>
          <a:graphicData uri="http://schemas.openxmlformats.org/presentationml/2006/ole">
            <mc:AlternateContent xmlns:mc="http://schemas.openxmlformats.org/markup-compatibility/2006">
              <mc:Choice xmlns:v="urn:schemas-microsoft-com:vml" Requires="v">
                <p:oleObj spid="_x0000_s92261" name="Document" r:id="rId3" imgW="1918913" imgH="1670916" progId="Word.Document.12">
                  <p:embed/>
                </p:oleObj>
              </mc:Choice>
              <mc:Fallback>
                <p:oleObj name="Document" r:id="rId3" imgW="1918913" imgH="1670916" progId="Word.Document.12">
                  <p:embed/>
                  <p:pic>
                    <p:nvPicPr>
                      <p:cNvPr id="0" name=""/>
                      <p:cNvPicPr/>
                      <p:nvPr/>
                    </p:nvPicPr>
                    <p:blipFill>
                      <a:blip r:embed="rId4"/>
                      <a:stretch>
                        <a:fillRect/>
                      </a:stretch>
                    </p:blipFill>
                    <p:spPr>
                      <a:xfrm>
                        <a:off x="1481357" y="3773488"/>
                        <a:ext cx="1912937" cy="1660525"/>
                      </a:xfrm>
                      <a:prstGeom prst="rect">
                        <a:avLst/>
                      </a:prstGeom>
                    </p:spPr>
                  </p:pic>
                </p:oleObj>
              </mc:Fallback>
            </mc:AlternateContent>
          </a:graphicData>
        </a:graphic>
      </p:graphicFrame>
      <p:sp>
        <p:nvSpPr>
          <p:cNvPr id="4" name="Rectangle 3"/>
          <p:cNvSpPr/>
          <p:nvPr/>
        </p:nvSpPr>
        <p:spPr>
          <a:xfrm>
            <a:off x="220718" y="756746"/>
            <a:ext cx="8597462" cy="6401753"/>
          </a:xfrm>
          <a:prstGeom prst="rect">
            <a:avLst/>
          </a:prstGeom>
        </p:spPr>
        <p:txBody>
          <a:bodyPr wrap="square">
            <a:spAutoFit/>
          </a:bodyPr>
          <a:lstStyle/>
          <a:p>
            <a:pPr marL="742950" lvl="1" indent="-285750">
              <a:buFont typeface="Arial" panose="020B0604020202020204" pitchFamily="34" charset="0"/>
              <a:buChar char="•"/>
            </a:pPr>
            <a:endParaRPr lang="en-ZA" sz="1400" b="1" dirty="0" smtClean="0"/>
          </a:p>
          <a:p>
            <a:r>
              <a:rPr lang="en-GB" dirty="0"/>
              <a:t>The overall objective of the fiscal marking and track and trace solution for excisable goods is to serve as an integrated and secure solution for the relevant authorities of SARS to obtain through automated technologies, accurate, detailed and validated information, in real or near-real time, for all key events related to production, importation and distribution of excisable products. The solution will significantly improve the capacity of SARS in</a:t>
            </a:r>
            <a:r>
              <a:rPr lang="en-GB" dirty="0" smtClean="0"/>
              <a:t>:</a:t>
            </a:r>
          </a:p>
          <a:p>
            <a:endParaRPr lang="en-ZA" sz="2400" dirty="0"/>
          </a:p>
          <a:p>
            <a:pPr marL="342900" lvl="0" indent="-342900">
              <a:buFont typeface="+mj-lt"/>
              <a:buAutoNum type="arabicPeriod"/>
            </a:pPr>
            <a:r>
              <a:rPr lang="en-GB" sz="1600" dirty="0"/>
              <a:t>Pursuing modern state administration of the national markets of excisable goods;</a:t>
            </a:r>
            <a:endParaRPr lang="en-ZA" sz="1600" dirty="0"/>
          </a:p>
          <a:p>
            <a:pPr marL="342900" lvl="0" indent="-342900">
              <a:buFont typeface="+mj-lt"/>
              <a:buAutoNum type="arabicPeriod"/>
            </a:pPr>
            <a:r>
              <a:rPr lang="en-GB" sz="1600" dirty="0"/>
              <a:t>Strengthening fair market conditions by establishing a level playing field for all economic operators active in the industry of cigarettes products</a:t>
            </a:r>
            <a:r>
              <a:rPr lang="en-GB" sz="1600" dirty="0" smtClean="0"/>
              <a:t>;</a:t>
            </a:r>
          </a:p>
          <a:p>
            <a:pPr marL="342900" indent="-342900">
              <a:buFont typeface="+mj-lt"/>
              <a:buAutoNum type="arabicPeriod"/>
            </a:pPr>
            <a:r>
              <a:rPr lang="en-GB" sz="1600" dirty="0"/>
              <a:t>Fighting more efficiently against smuggling, counterfeiting, under-declaration and other illicit practices related to the trade of such goods; </a:t>
            </a:r>
            <a:endParaRPr lang="en-GB" sz="1600" dirty="0" smtClean="0"/>
          </a:p>
          <a:p>
            <a:pPr marL="342900" indent="-342900">
              <a:buFont typeface="+mj-lt"/>
              <a:buAutoNum type="arabicPeriod"/>
            </a:pPr>
            <a:r>
              <a:rPr lang="en-GB" sz="1600" dirty="0" smtClean="0"/>
              <a:t>Identifying </a:t>
            </a:r>
            <a:r>
              <a:rPr lang="en-GB" sz="1600" dirty="0"/>
              <a:t>quickly and eliminating in an effective manner, tax evasion and other forms of fiscal fraud related to production, importation, distribution and exportation of excisable goods; and</a:t>
            </a:r>
            <a:r>
              <a:rPr lang="en-GB" sz="1600" dirty="0" smtClean="0"/>
              <a:t>,</a:t>
            </a:r>
          </a:p>
          <a:p>
            <a:pPr marL="342900" lvl="0" indent="-342900">
              <a:buFont typeface="+mj-lt"/>
              <a:buAutoNum type="arabicPeriod"/>
            </a:pPr>
            <a:r>
              <a:rPr lang="en-GB" sz="1600" dirty="0"/>
              <a:t>Protecting consumers against risks caused by use of illicit excisable products of sub-standard quality and/or those that are dangerous. </a:t>
            </a:r>
            <a:endParaRPr lang="en-ZA" sz="1600" dirty="0"/>
          </a:p>
          <a:p>
            <a:endParaRPr lang="en-ZA" dirty="0"/>
          </a:p>
          <a:p>
            <a:pPr marL="342900" lvl="0" indent="-342900">
              <a:buFont typeface="+mj-lt"/>
              <a:buAutoNum type="arabicPeriod"/>
            </a:pPr>
            <a:endParaRPr lang="en-GB" dirty="0" smtClean="0"/>
          </a:p>
          <a:p>
            <a:pPr marL="342900" lvl="0" indent="-342900">
              <a:buFont typeface="+mj-lt"/>
              <a:buAutoNum type="arabicPeriod"/>
            </a:pPr>
            <a:endParaRPr lang="en-ZA" dirty="0"/>
          </a:p>
          <a:p>
            <a:pPr lvl="0"/>
            <a:endParaRPr lang="en-ZA" dirty="0"/>
          </a:p>
          <a:p>
            <a:pPr marL="742950" lvl="1" indent="-285750">
              <a:buFont typeface="Arial" panose="020B0604020202020204" pitchFamily="34" charset="0"/>
              <a:buChar char="•"/>
            </a:pPr>
            <a:endParaRPr lang="en-ZA" sz="1400" dirty="0">
              <a:latin typeface="+mn-lt"/>
            </a:endParaRPr>
          </a:p>
          <a:p>
            <a:pPr lvl="1"/>
            <a:endParaRPr lang="en-ZA" b="1" dirty="0">
              <a:latin typeface="+mn-lt"/>
            </a:endParaRPr>
          </a:p>
        </p:txBody>
      </p:sp>
    </p:spTree>
    <p:extLst>
      <p:ext uri="{BB962C8B-B14F-4D97-AF65-F5344CB8AC3E}">
        <p14:creationId xmlns:p14="http://schemas.microsoft.com/office/powerpoint/2010/main" val="3527833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chemeClr val="tx1"/>
                </a:solidFill>
              </a:rPr>
              <a:pPr/>
              <a:t>11</a:t>
            </a:fld>
            <a:endParaRPr lang="en-ZA" dirty="0">
              <a:solidFill>
                <a:schemeClr val="tx1"/>
              </a:solidFill>
            </a:endParaRPr>
          </a:p>
        </p:txBody>
      </p:sp>
      <p:sp>
        <p:nvSpPr>
          <p:cNvPr id="7" name="Title 1"/>
          <p:cNvSpPr txBox="1">
            <a:spLocks/>
          </p:cNvSpPr>
          <p:nvPr/>
        </p:nvSpPr>
        <p:spPr>
          <a:xfrm>
            <a:off x="0" y="285914"/>
            <a:ext cx="9144000" cy="261610"/>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smtClean="0"/>
              <a:t>Background and Scope of work</a:t>
            </a:r>
            <a:endParaRPr lang="en-ZA" dirty="0"/>
          </a:p>
        </p:txBody>
      </p:sp>
      <p:graphicFrame>
        <p:nvGraphicFramePr>
          <p:cNvPr id="13" name="Object 12"/>
          <p:cNvGraphicFramePr>
            <a:graphicFrameLocks noChangeAspect="1"/>
          </p:cNvGraphicFramePr>
          <p:nvPr>
            <p:extLst>
              <p:ext uri="{D42A27DB-BD31-4B8C-83A1-F6EECF244321}">
                <p14:modId xmlns:p14="http://schemas.microsoft.com/office/powerpoint/2010/main" val="759086960"/>
              </p:ext>
            </p:extLst>
          </p:nvPr>
        </p:nvGraphicFramePr>
        <p:xfrm>
          <a:off x="1481357" y="3773488"/>
          <a:ext cx="1912937" cy="1660525"/>
        </p:xfrm>
        <a:graphic>
          <a:graphicData uri="http://schemas.openxmlformats.org/presentationml/2006/ole">
            <mc:AlternateContent xmlns:mc="http://schemas.openxmlformats.org/markup-compatibility/2006">
              <mc:Choice xmlns:v="urn:schemas-microsoft-com:vml" Requires="v">
                <p:oleObj spid="_x0000_s88218" name="Document" r:id="rId3" imgW="1918913" imgH="1670916" progId="Word.Document.12">
                  <p:embed/>
                </p:oleObj>
              </mc:Choice>
              <mc:Fallback>
                <p:oleObj name="Document" r:id="rId3" imgW="1918913" imgH="1670916" progId="Word.Document.12">
                  <p:embed/>
                  <p:pic>
                    <p:nvPicPr>
                      <p:cNvPr id="0" name=""/>
                      <p:cNvPicPr/>
                      <p:nvPr/>
                    </p:nvPicPr>
                    <p:blipFill>
                      <a:blip r:embed="rId4"/>
                      <a:stretch>
                        <a:fillRect/>
                      </a:stretch>
                    </p:blipFill>
                    <p:spPr>
                      <a:xfrm>
                        <a:off x="1481357" y="3773488"/>
                        <a:ext cx="1912937" cy="1660525"/>
                      </a:xfrm>
                      <a:prstGeom prst="rect">
                        <a:avLst/>
                      </a:prstGeom>
                    </p:spPr>
                  </p:pic>
                </p:oleObj>
              </mc:Fallback>
            </mc:AlternateContent>
          </a:graphicData>
        </a:graphic>
      </p:graphicFrame>
      <p:sp>
        <p:nvSpPr>
          <p:cNvPr id="4" name="Rectangle 3"/>
          <p:cNvSpPr/>
          <p:nvPr/>
        </p:nvSpPr>
        <p:spPr>
          <a:xfrm>
            <a:off x="210207" y="861848"/>
            <a:ext cx="8345214" cy="1107996"/>
          </a:xfrm>
          <a:prstGeom prst="rect">
            <a:avLst/>
          </a:prstGeom>
        </p:spPr>
        <p:txBody>
          <a:bodyPr wrap="square">
            <a:spAutoFit/>
          </a:bodyPr>
          <a:lstStyle/>
          <a:p>
            <a:pPr lvl="2"/>
            <a:r>
              <a:rPr lang="en-ZA" b="1" dirty="0" smtClean="0"/>
              <a:t>See attached Business Requirements Specification document.</a:t>
            </a:r>
          </a:p>
          <a:p>
            <a:pPr lvl="2"/>
            <a:endParaRPr lang="en-ZA" sz="1600" b="1" dirty="0"/>
          </a:p>
          <a:p>
            <a:pPr lvl="2"/>
            <a:endParaRPr lang="en-ZA" sz="1600" b="1" dirty="0"/>
          </a:p>
          <a:p>
            <a:pPr lvl="1"/>
            <a:endParaRPr lang="en-ZA" sz="1600" b="1" dirty="0"/>
          </a:p>
        </p:txBody>
      </p:sp>
      <p:graphicFrame>
        <p:nvGraphicFramePr>
          <p:cNvPr id="5" name="Object 4"/>
          <p:cNvGraphicFramePr>
            <a:graphicFrameLocks noChangeAspect="1"/>
          </p:cNvGraphicFramePr>
          <p:nvPr>
            <p:extLst>
              <p:ext uri="{D42A27DB-BD31-4B8C-83A1-F6EECF244321}">
                <p14:modId xmlns:p14="http://schemas.microsoft.com/office/powerpoint/2010/main" val="1670026168"/>
              </p:ext>
            </p:extLst>
          </p:nvPr>
        </p:nvGraphicFramePr>
        <p:xfrm>
          <a:off x="4114800" y="3032125"/>
          <a:ext cx="914400" cy="792163"/>
        </p:xfrm>
        <a:graphic>
          <a:graphicData uri="http://schemas.openxmlformats.org/presentationml/2006/ole">
            <mc:AlternateContent xmlns:mc="http://schemas.openxmlformats.org/markup-compatibility/2006">
              <mc:Choice xmlns:v="urn:schemas-microsoft-com:vml" Requires="v">
                <p:oleObj spid="_x0000_s88219" name="Document" showAsIcon="1" r:id="rId5" imgW="914400" imgH="792360" progId="Word.Document.8">
                  <p:embed/>
                </p:oleObj>
              </mc:Choice>
              <mc:Fallback>
                <p:oleObj name="Document" showAsIcon="1" r:id="rId5" imgW="914400" imgH="792360" progId="Word.Document.8">
                  <p:embed/>
                  <p:pic>
                    <p:nvPicPr>
                      <p:cNvPr id="0" name=""/>
                      <p:cNvPicPr/>
                      <p:nvPr/>
                    </p:nvPicPr>
                    <p:blipFill>
                      <a:blip r:embed="rId6"/>
                      <a:stretch>
                        <a:fillRect/>
                      </a:stretch>
                    </p:blipFill>
                    <p:spPr>
                      <a:xfrm>
                        <a:off x="4114800" y="3032125"/>
                        <a:ext cx="914400" cy="792163"/>
                      </a:xfrm>
                      <a:prstGeom prst="rect">
                        <a:avLst/>
                      </a:prstGeom>
                    </p:spPr>
                  </p:pic>
                </p:oleObj>
              </mc:Fallback>
            </mc:AlternateContent>
          </a:graphicData>
        </a:graphic>
      </p:graphicFrame>
    </p:spTree>
    <p:extLst>
      <p:ext uri="{BB962C8B-B14F-4D97-AF65-F5344CB8AC3E}">
        <p14:creationId xmlns:p14="http://schemas.microsoft.com/office/powerpoint/2010/main" val="32362485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chemeClr val="tx1"/>
                </a:solidFill>
              </a:rPr>
              <a:pPr/>
              <a:t>12</a:t>
            </a:fld>
            <a:endParaRPr lang="en-ZA" dirty="0">
              <a:solidFill>
                <a:schemeClr val="tx1"/>
              </a:solidFill>
            </a:endParaRPr>
          </a:p>
        </p:txBody>
      </p:sp>
      <p:sp>
        <p:nvSpPr>
          <p:cNvPr id="7" name="Title 1"/>
          <p:cNvSpPr txBox="1">
            <a:spLocks/>
          </p:cNvSpPr>
          <p:nvPr/>
        </p:nvSpPr>
        <p:spPr>
          <a:xfrm>
            <a:off x="0" y="285914"/>
            <a:ext cx="9144000" cy="261610"/>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smtClean="0"/>
              <a:t>Background and Scope of work</a:t>
            </a:r>
            <a:endParaRPr lang="en-ZA" dirty="0"/>
          </a:p>
        </p:txBody>
      </p:sp>
      <p:graphicFrame>
        <p:nvGraphicFramePr>
          <p:cNvPr id="13" name="Object 12"/>
          <p:cNvGraphicFramePr>
            <a:graphicFrameLocks noChangeAspect="1"/>
          </p:cNvGraphicFramePr>
          <p:nvPr>
            <p:extLst>
              <p:ext uri="{D42A27DB-BD31-4B8C-83A1-F6EECF244321}">
                <p14:modId xmlns:p14="http://schemas.microsoft.com/office/powerpoint/2010/main" val="23771370"/>
              </p:ext>
            </p:extLst>
          </p:nvPr>
        </p:nvGraphicFramePr>
        <p:xfrm>
          <a:off x="1481357" y="3773488"/>
          <a:ext cx="1912937" cy="1660525"/>
        </p:xfrm>
        <a:graphic>
          <a:graphicData uri="http://schemas.openxmlformats.org/presentationml/2006/ole">
            <mc:AlternateContent xmlns:mc="http://schemas.openxmlformats.org/markup-compatibility/2006">
              <mc:Choice xmlns:v="urn:schemas-microsoft-com:vml" Requires="v">
                <p:oleObj spid="_x0000_s93315" name="Document" r:id="rId3" imgW="1918913" imgH="1670916" progId="Word.Document.12">
                  <p:embed/>
                </p:oleObj>
              </mc:Choice>
              <mc:Fallback>
                <p:oleObj name="Document" r:id="rId3" imgW="1918913" imgH="1670916" progId="Word.Document.12">
                  <p:embed/>
                  <p:pic>
                    <p:nvPicPr>
                      <p:cNvPr id="0" name=""/>
                      <p:cNvPicPr/>
                      <p:nvPr/>
                    </p:nvPicPr>
                    <p:blipFill>
                      <a:blip r:embed="rId4"/>
                      <a:stretch>
                        <a:fillRect/>
                      </a:stretch>
                    </p:blipFill>
                    <p:spPr>
                      <a:xfrm>
                        <a:off x="1481357" y="3773488"/>
                        <a:ext cx="1912937" cy="1660525"/>
                      </a:xfrm>
                      <a:prstGeom prst="rect">
                        <a:avLst/>
                      </a:prstGeom>
                    </p:spPr>
                  </p:pic>
                </p:oleObj>
              </mc:Fallback>
            </mc:AlternateContent>
          </a:graphicData>
        </a:graphic>
      </p:graphicFrame>
      <p:sp>
        <p:nvSpPr>
          <p:cNvPr id="4" name="Rectangle 3"/>
          <p:cNvSpPr/>
          <p:nvPr/>
        </p:nvSpPr>
        <p:spPr>
          <a:xfrm>
            <a:off x="210207" y="861848"/>
            <a:ext cx="8345214" cy="1477328"/>
          </a:xfrm>
          <a:prstGeom prst="rect">
            <a:avLst/>
          </a:prstGeom>
        </p:spPr>
        <p:txBody>
          <a:bodyPr wrap="square">
            <a:spAutoFit/>
          </a:bodyPr>
          <a:lstStyle/>
          <a:p>
            <a:pPr lvl="2"/>
            <a:r>
              <a:rPr lang="en-ZA" b="1" dirty="0" smtClean="0"/>
              <a:t>See attached Main RFP Document</a:t>
            </a:r>
            <a:endParaRPr lang="en-ZA" b="1" dirty="0"/>
          </a:p>
          <a:p>
            <a:pPr lvl="2"/>
            <a:endParaRPr lang="en-ZA" b="1" dirty="0" smtClean="0"/>
          </a:p>
          <a:p>
            <a:pPr lvl="2"/>
            <a:endParaRPr lang="en-ZA" b="1" dirty="0"/>
          </a:p>
          <a:p>
            <a:pPr lvl="2"/>
            <a:endParaRPr lang="en-ZA" b="1" dirty="0" smtClean="0"/>
          </a:p>
          <a:p>
            <a:pPr lvl="2"/>
            <a:endParaRPr lang="en-ZA" b="1" dirty="0"/>
          </a:p>
        </p:txBody>
      </p:sp>
      <p:graphicFrame>
        <p:nvGraphicFramePr>
          <p:cNvPr id="2" name="Object 1"/>
          <p:cNvGraphicFramePr>
            <a:graphicFrameLocks noChangeAspect="1"/>
          </p:cNvGraphicFramePr>
          <p:nvPr>
            <p:extLst>
              <p:ext uri="{D42A27DB-BD31-4B8C-83A1-F6EECF244321}">
                <p14:modId xmlns:p14="http://schemas.microsoft.com/office/powerpoint/2010/main" val="3419466343"/>
              </p:ext>
            </p:extLst>
          </p:nvPr>
        </p:nvGraphicFramePr>
        <p:xfrm>
          <a:off x="4114800" y="3032125"/>
          <a:ext cx="914400" cy="792163"/>
        </p:xfrm>
        <a:graphic>
          <a:graphicData uri="http://schemas.openxmlformats.org/presentationml/2006/ole">
            <mc:AlternateContent xmlns:mc="http://schemas.openxmlformats.org/markup-compatibility/2006">
              <mc:Choice xmlns:v="urn:schemas-microsoft-com:vml" Requires="v">
                <p:oleObj spid="_x0000_s93316" name="Document" showAsIcon="1" r:id="rId5" imgW="914400" imgH="792360" progId="Word.Document.12">
                  <p:embed/>
                </p:oleObj>
              </mc:Choice>
              <mc:Fallback>
                <p:oleObj name="Document" showAsIcon="1" r:id="rId5" imgW="914400" imgH="792360" progId="Word.Document.12">
                  <p:embed/>
                  <p:pic>
                    <p:nvPicPr>
                      <p:cNvPr id="0" name=""/>
                      <p:cNvPicPr/>
                      <p:nvPr/>
                    </p:nvPicPr>
                    <p:blipFill>
                      <a:blip r:embed="rId6"/>
                      <a:stretch>
                        <a:fillRect/>
                      </a:stretch>
                    </p:blipFill>
                    <p:spPr>
                      <a:xfrm>
                        <a:off x="4114800" y="3032125"/>
                        <a:ext cx="914400" cy="792163"/>
                      </a:xfrm>
                      <a:prstGeom prst="rect">
                        <a:avLst/>
                      </a:prstGeom>
                    </p:spPr>
                  </p:pic>
                </p:oleObj>
              </mc:Fallback>
            </mc:AlternateContent>
          </a:graphicData>
        </a:graphic>
      </p:graphicFrame>
    </p:spTree>
    <p:extLst>
      <p:ext uri="{BB962C8B-B14F-4D97-AF65-F5344CB8AC3E}">
        <p14:creationId xmlns:p14="http://schemas.microsoft.com/office/powerpoint/2010/main" val="12758233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a:spLocks noChangeArrowheads="1"/>
          </p:cNvSpPr>
          <p:nvPr/>
        </p:nvSpPr>
        <p:spPr bwMode="auto">
          <a:xfrm>
            <a:off x="539750" y="1071563"/>
            <a:ext cx="8175625" cy="5218112"/>
          </a:xfrm>
          <a:prstGeom prst="rect">
            <a:avLst/>
          </a:prstGeom>
          <a:noFill/>
          <a:ln w="9525" algn="ctr">
            <a:noFill/>
            <a:miter lim="800000"/>
            <a:headEnd/>
            <a:tailEnd/>
          </a:ln>
        </p:spPr>
        <p:txBody>
          <a:bodyPr/>
          <a:lstStyle/>
          <a:p>
            <a:pPr marL="457200" indent="-457200">
              <a:lnSpc>
                <a:spcPct val="135000"/>
              </a:lnSpc>
              <a:spcBef>
                <a:spcPct val="75000"/>
              </a:spcBef>
              <a:spcAft>
                <a:spcPct val="10000"/>
              </a:spcAft>
              <a:buFont typeface="+mj-lt"/>
              <a:buAutoNum type="arabicPeriod"/>
            </a:pPr>
            <a:r>
              <a:rPr lang="en-US" sz="2000" b="1" dirty="0">
                <a:solidFill>
                  <a:srgbClr val="BFBFBF"/>
                </a:solidFill>
              </a:rPr>
              <a:t>Welcome and Introduction</a:t>
            </a:r>
          </a:p>
          <a:p>
            <a:pPr marL="457200" indent="-457200">
              <a:lnSpc>
                <a:spcPct val="135000"/>
              </a:lnSpc>
              <a:spcBef>
                <a:spcPct val="75000"/>
              </a:spcBef>
              <a:spcAft>
                <a:spcPct val="10000"/>
              </a:spcAft>
              <a:buFont typeface="+mj-lt"/>
              <a:buAutoNum type="arabicPeriod"/>
            </a:pPr>
            <a:r>
              <a:rPr lang="en-ZA" sz="2000" b="1" dirty="0">
                <a:solidFill>
                  <a:srgbClr val="BFBFBF"/>
                </a:solidFill>
              </a:rPr>
              <a:t>RFP Timelines</a:t>
            </a:r>
          </a:p>
          <a:p>
            <a:pPr marL="457200" indent="-457200">
              <a:lnSpc>
                <a:spcPct val="135000"/>
              </a:lnSpc>
              <a:spcBef>
                <a:spcPct val="75000"/>
              </a:spcBef>
              <a:spcAft>
                <a:spcPct val="10000"/>
              </a:spcAft>
              <a:buFont typeface="+mj-lt"/>
              <a:buAutoNum type="arabicPeriod"/>
            </a:pPr>
            <a:r>
              <a:rPr lang="en-ZA" sz="2000" b="1" dirty="0">
                <a:solidFill>
                  <a:srgbClr val="BFBFBF"/>
                </a:solidFill>
              </a:rPr>
              <a:t>Background and Scope of work</a:t>
            </a:r>
          </a:p>
          <a:p>
            <a:pPr marL="457200" indent="-457200">
              <a:lnSpc>
                <a:spcPct val="135000"/>
              </a:lnSpc>
              <a:spcBef>
                <a:spcPct val="75000"/>
              </a:spcBef>
              <a:spcAft>
                <a:spcPct val="10000"/>
              </a:spcAft>
              <a:buFont typeface="+mj-lt"/>
              <a:buAutoNum type="arabicPeriod"/>
            </a:pPr>
            <a:r>
              <a:rPr lang="en-ZA" sz="2000" b="1" dirty="0" smtClean="0">
                <a:solidFill>
                  <a:srgbClr val="FF0000"/>
                </a:solidFill>
              </a:rPr>
              <a:t>Bid Evaluation Process</a:t>
            </a:r>
            <a:endParaRPr lang="en-ZA" sz="2000" b="1" dirty="0">
              <a:solidFill>
                <a:srgbClr val="FF0000"/>
              </a:solidFill>
            </a:endParaRPr>
          </a:p>
          <a:p>
            <a:pPr marL="457200" indent="-457200">
              <a:lnSpc>
                <a:spcPct val="135000"/>
              </a:lnSpc>
              <a:spcBef>
                <a:spcPct val="75000"/>
              </a:spcBef>
              <a:spcAft>
                <a:spcPct val="10000"/>
              </a:spcAft>
              <a:buFont typeface="+mj-lt"/>
              <a:buAutoNum type="arabicPeriod"/>
            </a:pPr>
            <a:r>
              <a:rPr lang="en-ZA" sz="2000" b="1" dirty="0" smtClean="0">
                <a:solidFill>
                  <a:schemeClr val="tx2"/>
                </a:solidFill>
              </a:rPr>
              <a:t>Price &amp; BBBEE</a:t>
            </a:r>
            <a:endParaRPr lang="en-ZA" sz="2000" b="1" dirty="0">
              <a:solidFill>
                <a:schemeClr val="tx2"/>
              </a:solidFill>
            </a:endParaRPr>
          </a:p>
          <a:p>
            <a:pPr marL="457200" indent="-457200">
              <a:lnSpc>
                <a:spcPct val="135000"/>
              </a:lnSpc>
              <a:spcBef>
                <a:spcPct val="75000"/>
              </a:spcBef>
              <a:spcAft>
                <a:spcPct val="10000"/>
              </a:spcAft>
              <a:buFont typeface="+mj-lt"/>
              <a:buAutoNum type="arabicPeriod"/>
            </a:pPr>
            <a:r>
              <a:rPr lang="en-ZA" sz="2000" b="1" dirty="0" smtClean="0">
                <a:solidFill>
                  <a:schemeClr val="tx2"/>
                </a:solidFill>
              </a:rPr>
              <a:t>Draft </a:t>
            </a:r>
            <a:r>
              <a:rPr lang="en-ZA" sz="2000" b="1" dirty="0">
                <a:solidFill>
                  <a:schemeClr val="tx2"/>
                </a:solidFill>
              </a:rPr>
              <a:t>SLA</a:t>
            </a:r>
          </a:p>
          <a:p>
            <a:pPr marL="457200" indent="-457200">
              <a:lnSpc>
                <a:spcPct val="135000"/>
              </a:lnSpc>
              <a:spcBef>
                <a:spcPct val="75000"/>
              </a:spcBef>
              <a:spcAft>
                <a:spcPct val="10000"/>
              </a:spcAft>
              <a:buFont typeface="+mj-lt"/>
              <a:buAutoNum type="arabicPeriod"/>
            </a:pPr>
            <a:r>
              <a:rPr lang="en-ZA" sz="2000" b="1" dirty="0" smtClean="0">
                <a:solidFill>
                  <a:schemeClr val="tx2"/>
                </a:solidFill>
              </a:rPr>
              <a:t>RFP </a:t>
            </a:r>
            <a:r>
              <a:rPr lang="en-ZA" sz="2000" b="1" dirty="0">
                <a:solidFill>
                  <a:schemeClr val="tx2"/>
                </a:solidFill>
              </a:rPr>
              <a:t>submission and contact details</a:t>
            </a:r>
          </a:p>
          <a:p>
            <a:pPr marL="457200" indent="-457200">
              <a:lnSpc>
                <a:spcPct val="135000"/>
              </a:lnSpc>
              <a:spcBef>
                <a:spcPct val="75000"/>
              </a:spcBef>
              <a:spcAft>
                <a:spcPct val="10000"/>
              </a:spcAft>
              <a:buFont typeface="+mj-lt"/>
              <a:buAutoNum type="arabicPeriod"/>
            </a:pPr>
            <a:r>
              <a:rPr lang="en-ZA" sz="2000" b="1" dirty="0" smtClean="0">
                <a:solidFill>
                  <a:schemeClr val="tx2"/>
                </a:solidFill>
              </a:rPr>
              <a:t>Meeting Closure</a:t>
            </a:r>
            <a:endParaRPr lang="en-ZA" sz="2000" dirty="0"/>
          </a:p>
          <a:p>
            <a:pPr marL="228600" indent="-228600" algn="l">
              <a:lnSpc>
                <a:spcPct val="135000"/>
              </a:lnSpc>
              <a:spcBef>
                <a:spcPct val="75000"/>
              </a:spcBef>
              <a:spcAft>
                <a:spcPct val="10000"/>
              </a:spcAft>
              <a:buFontTx/>
              <a:buChar char="•"/>
            </a:pPr>
            <a:endParaRPr lang="en-ZA" sz="2000" dirty="0">
              <a:solidFill>
                <a:schemeClr val="tx1"/>
              </a:solidFill>
            </a:endParaRPr>
          </a:p>
          <a:p>
            <a:pPr marL="636588" lvl="1" indent="-179388" algn="l">
              <a:lnSpc>
                <a:spcPct val="135000"/>
              </a:lnSpc>
              <a:spcBef>
                <a:spcPct val="75000"/>
              </a:spcBef>
              <a:spcAft>
                <a:spcPct val="10000"/>
              </a:spcAft>
              <a:buFontTx/>
              <a:buChar char="•"/>
            </a:pPr>
            <a:endParaRPr lang="en-ZA" sz="2000" dirty="0">
              <a:solidFill>
                <a:schemeClr val="tx1"/>
              </a:solidFill>
            </a:endParaRPr>
          </a:p>
          <a:p>
            <a:pPr marL="636588" lvl="1" indent="-179388" algn="l" eaLnBrk="0" hangingPunct="0">
              <a:lnSpc>
                <a:spcPct val="110000"/>
              </a:lnSpc>
              <a:spcBef>
                <a:spcPct val="50000"/>
              </a:spcBef>
              <a:spcAft>
                <a:spcPct val="10000"/>
              </a:spcAft>
              <a:buSzPct val="120000"/>
              <a:buFontTx/>
              <a:buChar char="•"/>
            </a:pPr>
            <a:endParaRPr lang="en-ZA" sz="2000" dirty="0">
              <a:solidFill>
                <a:schemeClr val="tx1"/>
              </a:solidFill>
            </a:endParaRPr>
          </a:p>
          <a:p>
            <a:pPr marL="228600" indent="-228600" algn="l" eaLnBrk="0" hangingPunct="0">
              <a:lnSpc>
                <a:spcPct val="110000"/>
              </a:lnSpc>
              <a:spcBef>
                <a:spcPct val="10000"/>
              </a:spcBef>
              <a:spcAft>
                <a:spcPct val="10000"/>
              </a:spcAft>
              <a:buSzPct val="120000"/>
              <a:buFontTx/>
              <a:buChar char="•"/>
            </a:pPr>
            <a:endParaRPr lang="en-US" sz="2000" dirty="0">
              <a:solidFill>
                <a:schemeClr val="tx1"/>
              </a:solidFill>
            </a:endParaRPr>
          </a:p>
        </p:txBody>
      </p:sp>
      <p:sp>
        <p:nvSpPr>
          <p:cNvPr id="3" name="Slide Number Placeholder 2"/>
          <p:cNvSpPr>
            <a:spLocks noGrp="1"/>
          </p:cNvSpPr>
          <p:nvPr>
            <p:ph type="sldNum" sz="quarter" idx="11"/>
          </p:nvPr>
        </p:nvSpPr>
        <p:spPr>
          <a:xfrm>
            <a:off x="6884988" y="6530658"/>
            <a:ext cx="862012" cy="184666"/>
          </a:xfrm>
        </p:spPr>
        <p:txBody>
          <a:bodyPr/>
          <a:lstStyle/>
          <a:p>
            <a:pPr>
              <a:defRPr/>
            </a:pPr>
            <a:fld id="{1D46AC71-C261-4AF3-BFB1-CCAEF8821007}" type="slidenum">
              <a:rPr lang="en-ZA" smtClean="0">
                <a:solidFill>
                  <a:schemeClr val="tx1"/>
                </a:solidFill>
              </a:rPr>
              <a:pPr>
                <a:defRPr/>
              </a:pPr>
              <a:t>13</a:t>
            </a:fld>
            <a:endParaRPr lang="en-ZA" dirty="0">
              <a:solidFill>
                <a:schemeClr val="tx1"/>
              </a:solidFill>
            </a:endParaRPr>
          </a:p>
        </p:txBody>
      </p:sp>
      <p:sp>
        <p:nvSpPr>
          <p:cNvPr id="5"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a:t>
            </a:r>
            <a:r>
              <a:rPr lang="en-ZA" dirty="0" smtClean="0"/>
              <a:t>Contents</a:t>
            </a:r>
            <a:endParaRPr lang="en-Z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6963021" y="6519723"/>
            <a:ext cx="862012" cy="184666"/>
          </a:xfrm>
        </p:spPr>
        <p:txBody>
          <a:bodyPr/>
          <a:lstStyle/>
          <a:p>
            <a:pPr algn="ctr">
              <a:defRPr/>
            </a:pPr>
            <a:r>
              <a:rPr lang="en-ZA" dirty="0" smtClean="0">
                <a:solidFill>
                  <a:schemeClr val="tx1"/>
                </a:solidFill>
              </a:rPr>
              <a:t>                </a:t>
            </a:r>
            <a:fld id="{1D46AC71-C261-4AF3-BFB1-CCAEF8821007}" type="slidenum">
              <a:rPr lang="en-ZA" smtClean="0">
                <a:solidFill>
                  <a:schemeClr val="tx1"/>
                </a:solidFill>
              </a:rPr>
              <a:pPr algn="ctr">
                <a:defRPr/>
              </a:pPr>
              <a:t>14</a:t>
            </a:fld>
            <a:endParaRPr lang="en-ZA" dirty="0">
              <a:solidFill>
                <a:schemeClr val="tx1"/>
              </a:solidFill>
            </a:endParaRPr>
          </a:p>
        </p:txBody>
      </p:sp>
      <p:sp>
        <p:nvSpPr>
          <p:cNvPr id="6" name="Rectangle 11"/>
          <p:cNvSpPr>
            <a:spLocks noChangeArrowheads="1"/>
          </p:cNvSpPr>
          <p:nvPr/>
        </p:nvSpPr>
        <p:spPr bwMode="auto">
          <a:xfrm>
            <a:off x="552541" y="1690514"/>
            <a:ext cx="2082296" cy="546411"/>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200" b="1" dirty="0">
                <a:solidFill>
                  <a:schemeClr val="tx2"/>
                </a:solidFill>
              </a:rPr>
              <a:t>Pre-Qualification</a:t>
            </a:r>
          </a:p>
        </p:txBody>
      </p:sp>
      <p:sp>
        <p:nvSpPr>
          <p:cNvPr id="7" name="AutoShape 74"/>
          <p:cNvSpPr>
            <a:spLocks noChangeArrowheads="1"/>
          </p:cNvSpPr>
          <p:nvPr/>
        </p:nvSpPr>
        <p:spPr bwMode="auto">
          <a:xfrm>
            <a:off x="273269" y="758100"/>
            <a:ext cx="2985932" cy="1950563"/>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dirty="0"/>
          </a:p>
        </p:txBody>
      </p:sp>
      <p:sp>
        <p:nvSpPr>
          <p:cNvPr id="9" name="Text Box 75"/>
          <p:cNvSpPr txBox="1">
            <a:spLocks noChangeArrowheads="1"/>
          </p:cNvSpPr>
          <p:nvPr/>
        </p:nvSpPr>
        <p:spPr bwMode="auto">
          <a:xfrm>
            <a:off x="639770" y="967197"/>
            <a:ext cx="1048271"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a:t>
            </a:r>
            <a:r>
              <a:rPr lang="en-ZA" b="1" dirty="0" smtClean="0">
                <a:solidFill>
                  <a:schemeClr val="tx2"/>
                </a:solidFill>
              </a:rPr>
              <a:t>0</a:t>
            </a:r>
            <a:endParaRPr lang="en-GB" b="1" dirty="0">
              <a:solidFill>
                <a:schemeClr val="tx2"/>
              </a:solidFill>
            </a:endParaRPr>
          </a:p>
        </p:txBody>
      </p:sp>
      <p:sp>
        <p:nvSpPr>
          <p:cNvPr id="16" name="Text Box 98"/>
          <p:cNvSpPr txBox="1">
            <a:spLocks noChangeArrowheads="1"/>
          </p:cNvSpPr>
          <p:nvPr/>
        </p:nvSpPr>
        <p:spPr bwMode="auto">
          <a:xfrm>
            <a:off x="3795139" y="732601"/>
            <a:ext cx="5333367" cy="1615827"/>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nchor="ctr">
            <a:spAutoFit/>
          </a:bodyPr>
          <a:lstStyle/>
          <a:p>
            <a:pPr marL="171450" indent="-171450">
              <a:buFontTx/>
              <a:buChar char="•"/>
            </a:pPr>
            <a:r>
              <a:rPr lang="en-ZA" sz="900" b="1" dirty="0">
                <a:solidFill>
                  <a:schemeClr val="tx2"/>
                </a:solidFill>
                <a:cs typeface="Times New Roman" pitchFamily="18" charset="0"/>
              </a:rPr>
              <a:t>Invitation to Bid SBD 1</a:t>
            </a:r>
          </a:p>
          <a:p>
            <a:pPr marL="173038" indent="-173038">
              <a:buFontTx/>
              <a:buChar char="•"/>
            </a:pPr>
            <a:r>
              <a:rPr lang="en-ZA" sz="900" b="1" dirty="0">
                <a:solidFill>
                  <a:schemeClr val="tx2"/>
                </a:solidFill>
                <a:cs typeface="Times New Roman" pitchFamily="18" charset="0"/>
              </a:rPr>
              <a:t>Central Registration Report (Central Database System) from NT                       </a:t>
            </a:r>
          </a:p>
          <a:p>
            <a:pPr>
              <a:buFontTx/>
              <a:buChar char="•"/>
            </a:pPr>
            <a:r>
              <a:rPr lang="en-ZA" sz="900" b="1" dirty="0" smtClean="0">
                <a:solidFill>
                  <a:schemeClr val="tx2"/>
                </a:solidFill>
                <a:cs typeface="Times New Roman" pitchFamily="18" charset="0"/>
              </a:rPr>
              <a:t>   Declaration of Bidder’s Past SCM Practices – SBD 8</a:t>
            </a:r>
          </a:p>
          <a:p>
            <a:pPr>
              <a:buFontTx/>
              <a:buChar char="•"/>
            </a:pPr>
            <a:r>
              <a:rPr lang="en-ZA" sz="900" b="1" dirty="0" smtClean="0">
                <a:solidFill>
                  <a:schemeClr val="tx2"/>
                </a:solidFill>
                <a:cs typeface="Times New Roman" pitchFamily="18" charset="0"/>
              </a:rPr>
              <a:t>   Certificate of Independent Bid Determination – SBD 9</a:t>
            </a:r>
          </a:p>
          <a:p>
            <a:pPr>
              <a:buFontTx/>
              <a:buChar char="•"/>
            </a:pPr>
            <a:r>
              <a:rPr lang="en-ZA" sz="900" b="1" dirty="0" smtClean="0">
                <a:solidFill>
                  <a:schemeClr val="tx2"/>
                </a:solidFill>
                <a:cs typeface="Times New Roman" pitchFamily="18" charset="0"/>
              </a:rPr>
              <a:t>  </a:t>
            </a:r>
            <a:r>
              <a:rPr lang="en-ZA" sz="900" b="1" dirty="0" smtClean="0">
                <a:solidFill>
                  <a:schemeClr val="tx2"/>
                </a:solidFill>
              </a:rPr>
              <a:t> </a:t>
            </a:r>
            <a:r>
              <a:rPr lang="en-ZA" sz="900" b="1" dirty="0">
                <a:solidFill>
                  <a:schemeClr val="tx2"/>
                </a:solidFill>
              </a:rPr>
              <a:t>Services Agreement </a:t>
            </a:r>
          </a:p>
          <a:p>
            <a:pPr>
              <a:buFontTx/>
              <a:buChar char="•"/>
            </a:pPr>
            <a:r>
              <a:rPr lang="en-ZA" sz="900" b="1" dirty="0">
                <a:solidFill>
                  <a:schemeClr val="tx2"/>
                </a:solidFill>
              </a:rPr>
              <a:t>   SARS Oath of Secrecy</a:t>
            </a:r>
          </a:p>
          <a:p>
            <a:pPr>
              <a:buFontTx/>
              <a:buChar char="•"/>
            </a:pPr>
            <a:r>
              <a:rPr lang="en-ZA" sz="900" b="1" dirty="0">
                <a:solidFill>
                  <a:schemeClr val="tx2"/>
                </a:solidFill>
              </a:rPr>
              <a:t>   Declaration of interest SBD 4</a:t>
            </a:r>
          </a:p>
          <a:p>
            <a:pPr>
              <a:buFontTx/>
              <a:buChar char="•"/>
            </a:pPr>
            <a:r>
              <a:rPr lang="en-ZA" sz="900" b="1" dirty="0">
                <a:solidFill>
                  <a:schemeClr val="tx2"/>
                </a:solidFill>
              </a:rPr>
              <a:t>  </a:t>
            </a:r>
            <a:r>
              <a:rPr lang="en-GB" sz="900" b="1" dirty="0" smtClean="0">
                <a:solidFill>
                  <a:schemeClr val="tx2"/>
                </a:solidFill>
              </a:rPr>
              <a:t>The </a:t>
            </a:r>
            <a:r>
              <a:rPr lang="en-GB" sz="900" b="1" dirty="0">
                <a:solidFill>
                  <a:schemeClr val="tx2"/>
                </a:solidFill>
              </a:rPr>
              <a:t>National Industrial Participation Programme- SBD 5</a:t>
            </a:r>
            <a:endParaRPr lang="en-ZA" sz="900" b="1" dirty="0">
              <a:solidFill>
                <a:schemeClr val="tx2"/>
              </a:solidFill>
            </a:endParaRPr>
          </a:p>
          <a:p>
            <a:pPr>
              <a:buFontTx/>
              <a:buChar char="•"/>
            </a:pPr>
            <a:r>
              <a:rPr lang="en-ZA" sz="900" b="1" dirty="0" smtClean="0">
                <a:solidFill>
                  <a:schemeClr val="tx2"/>
                </a:solidFill>
              </a:rPr>
              <a:t>   Preference Point Claim form- SBD 6.1</a:t>
            </a:r>
          </a:p>
          <a:p>
            <a:pPr>
              <a:buFontTx/>
              <a:buChar char="•"/>
            </a:pPr>
            <a:r>
              <a:rPr lang="en-ZA" sz="900" b="1" dirty="0" smtClean="0">
                <a:solidFill>
                  <a:schemeClr val="tx2"/>
                </a:solidFill>
                <a:cs typeface="Times New Roman" pitchFamily="18" charset="0"/>
              </a:rPr>
              <a:t>  </a:t>
            </a:r>
            <a:r>
              <a:rPr lang="en-GB" sz="900" b="1" dirty="0">
                <a:solidFill>
                  <a:schemeClr val="tx2"/>
                </a:solidFill>
              </a:rPr>
              <a:t>Supplier Cost and Risk Assessment Questionnaire</a:t>
            </a:r>
            <a:endParaRPr lang="en-ZA" sz="900" b="1" dirty="0" smtClean="0">
              <a:solidFill>
                <a:schemeClr val="tx2"/>
              </a:solidFill>
              <a:cs typeface="Times New Roman" pitchFamily="18" charset="0"/>
            </a:endParaRPr>
          </a:p>
          <a:p>
            <a:endParaRPr lang="en-ZA" sz="900" b="1" dirty="0" smtClean="0">
              <a:solidFill>
                <a:schemeClr val="tx2"/>
              </a:solidFill>
              <a:cs typeface="Times New Roman" pitchFamily="18" charset="0"/>
            </a:endParaRPr>
          </a:p>
        </p:txBody>
      </p:sp>
      <p:sp>
        <p:nvSpPr>
          <p:cNvPr id="17" name="Text Box 99"/>
          <p:cNvSpPr txBox="1">
            <a:spLocks noChangeArrowheads="1"/>
          </p:cNvSpPr>
          <p:nvPr/>
        </p:nvSpPr>
        <p:spPr bwMode="auto">
          <a:xfrm>
            <a:off x="5855516" y="3332281"/>
            <a:ext cx="3071306" cy="1615827"/>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r>
              <a:rPr lang="en-ZA" sz="900" b="1" dirty="0" smtClean="0">
                <a:solidFill>
                  <a:schemeClr val="accent2">
                    <a:lumMod val="50000"/>
                  </a:schemeClr>
                </a:solidFill>
              </a:rPr>
              <a:t>See attached Mandatory Requirements Template attached  below:</a:t>
            </a:r>
          </a:p>
          <a:p>
            <a:endParaRPr lang="en-ZA" sz="900" b="1" dirty="0">
              <a:solidFill>
                <a:schemeClr val="accent2">
                  <a:lumMod val="50000"/>
                </a:schemeClr>
              </a:solidFill>
            </a:endParaRPr>
          </a:p>
          <a:p>
            <a:endParaRPr lang="en-ZA" sz="900" b="1" dirty="0" smtClean="0">
              <a:solidFill>
                <a:schemeClr val="accent2">
                  <a:lumMod val="50000"/>
                </a:schemeClr>
              </a:solidFill>
            </a:endParaRPr>
          </a:p>
          <a:p>
            <a:endParaRPr lang="en-ZA" sz="900" b="1" dirty="0">
              <a:solidFill>
                <a:schemeClr val="accent2">
                  <a:lumMod val="50000"/>
                </a:schemeClr>
              </a:solidFill>
            </a:endParaRPr>
          </a:p>
          <a:p>
            <a:endParaRPr lang="en-ZA" sz="900" b="1" dirty="0" smtClean="0">
              <a:solidFill>
                <a:schemeClr val="accent2">
                  <a:lumMod val="50000"/>
                </a:schemeClr>
              </a:solidFill>
            </a:endParaRPr>
          </a:p>
          <a:p>
            <a:endParaRPr lang="en-ZA" sz="900" b="1" dirty="0">
              <a:solidFill>
                <a:schemeClr val="accent2">
                  <a:lumMod val="50000"/>
                </a:schemeClr>
              </a:solidFill>
            </a:endParaRPr>
          </a:p>
          <a:p>
            <a:endParaRPr lang="en-ZA" sz="900" b="1" dirty="0" smtClean="0">
              <a:solidFill>
                <a:schemeClr val="accent2">
                  <a:lumMod val="50000"/>
                </a:schemeClr>
              </a:solidFill>
            </a:endParaRPr>
          </a:p>
          <a:p>
            <a:endParaRPr lang="en-ZA" sz="900" b="1" dirty="0">
              <a:solidFill>
                <a:schemeClr val="accent2">
                  <a:lumMod val="50000"/>
                </a:schemeClr>
              </a:solidFill>
            </a:endParaRPr>
          </a:p>
          <a:p>
            <a:endParaRPr lang="en-ZA" sz="900" b="1" dirty="0" smtClean="0">
              <a:solidFill>
                <a:schemeClr val="accent2">
                  <a:lumMod val="50000"/>
                </a:schemeClr>
              </a:solidFill>
            </a:endParaRPr>
          </a:p>
          <a:p>
            <a:endParaRPr lang="en-ZA" sz="900" b="1" dirty="0" smtClean="0">
              <a:solidFill>
                <a:schemeClr val="accent2">
                  <a:lumMod val="50000"/>
                </a:schemeClr>
              </a:solidFill>
            </a:endParaRPr>
          </a:p>
        </p:txBody>
      </p:sp>
      <p:sp>
        <p:nvSpPr>
          <p:cNvPr id="18" name="AutoShape 90"/>
          <p:cNvSpPr>
            <a:spLocks noChangeArrowheads="1"/>
          </p:cNvSpPr>
          <p:nvPr/>
        </p:nvSpPr>
        <p:spPr bwMode="auto">
          <a:xfrm>
            <a:off x="152400" y="3332280"/>
            <a:ext cx="5498055" cy="1675947"/>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dirty="0"/>
          </a:p>
        </p:txBody>
      </p:sp>
      <p:sp>
        <p:nvSpPr>
          <p:cNvPr id="19" name="Rectangle 12"/>
          <p:cNvSpPr>
            <a:spLocks noChangeArrowheads="1"/>
          </p:cNvSpPr>
          <p:nvPr/>
        </p:nvSpPr>
        <p:spPr bwMode="auto">
          <a:xfrm>
            <a:off x="552540" y="4040008"/>
            <a:ext cx="1955277" cy="380990"/>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050" b="1" dirty="0" smtClean="0">
                <a:solidFill>
                  <a:schemeClr val="tx2"/>
                </a:solidFill>
                <a:cs typeface="Times New Roman" pitchFamily="18" charset="0"/>
              </a:rPr>
              <a:t> Mandatory Pre-Technical Requirements</a:t>
            </a:r>
            <a:endParaRPr lang="en-US" sz="1050" b="1" dirty="0">
              <a:solidFill>
                <a:schemeClr val="tx2"/>
              </a:solidFill>
              <a:cs typeface="Times New Roman" pitchFamily="18" charset="0"/>
            </a:endParaRPr>
          </a:p>
        </p:txBody>
      </p:sp>
      <p:sp>
        <p:nvSpPr>
          <p:cNvPr id="21" name="Text Box 91"/>
          <p:cNvSpPr txBox="1">
            <a:spLocks noChangeArrowheads="1"/>
          </p:cNvSpPr>
          <p:nvPr/>
        </p:nvSpPr>
        <p:spPr bwMode="auto">
          <a:xfrm>
            <a:off x="639770" y="3486010"/>
            <a:ext cx="1328895"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a:t>
            </a:r>
            <a:r>
              <a:rPr lang="en-ZA" b="1" dirty="0" smtClean="0">
                <a:solidFill>
                  <a:schemeClr val="tx2"/>
                </a:solidFill>
              </a:rPr>
              <a:t>1</a:t>
            </a:r>
            <a:endParaRPr lang="en-GB" b="1" dirty="0">
              <a:solidFill>
                <a:schemeClr val="tx2"/>
              </a:solidFill>
            </a:endParaRPr>
          </a:p>
        </p:txBody>
      </p:sp>
      <p:sp>
        <p:nvSpPr>
          <p:cNvPr id="26" name="Title 1"/>
          <p:cNvSpPr txBox="1">
            <a:spLocks/>
          </p:cNvSpPr>
          <p:nvPr/>
        </p:nvSpPr>
        <p:spPr>
          <a:xfrm>
            <a:off x="0" y="285750"/>
            <a:ext cx="9144000" cy="261938"/>
          </a:xfrm>
          <a:prstGeom prst="rect">
            <a:avLst/>
          </a:prstGeom>
        </p:spPr>
        <p:txBody>
          <a:bodyPr lIns="360000"/>
          <a:lstStyle/>
          <a:p>
            <a:pPr lvl="0">
              <a:lnSpc>
                <a:spcPct val="85000"/>
              </a:lnSpc>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Evaluation Process</a:t>
            </a:r>
            <a:r>
              <a:rPr kumimoji="0" lang="en-ZA" sz="200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 :</a:t>
            </a:r>
            <a:r>
              <a:rPr lang="en-ZA" sz="2000" b="1" dirty="0" smtClean="0">
                <a:solidFill>
                  <a:schemeClr val="bg1"/>
                </a:solidFill>
                <a:effectLst>
                  <a:outerShdw blurRad="38100" dist="38100" dir="2700000" algn="tl">
                    <a:srgbClr val="000000">
                      <a:alpha val="43137"/>
                    </a:srgbClr>
                  </a:outerShdw>
                </a:effectLst>
                <a:latin typeface="+mj-lt"/>
                <a:ea typeface="+mj-ea"/>
                <a:cs typeface="+mj-cs"/>
              </a:rPr>
              <a:t>Refer </a:t>
            </a:r>
            <a:r>
              <a:rPr lang="en-ZA" sz="2000" b="1" dirty="0">
                <a:solidFill>
                  <a:schemeClr val="bg1"/>
                </a:solidFill>
                <a:effectLst>
                  <a:outerShdw blurRad="38100" dist="38100" dir="2700000" algn="tl">
                    <a:srgbClr val="000000">
                      <a:alpha val="43137"/>
                    </a:srgbClr>
                  </a:outerShdw>
                </a:effectLst>
                <a:latin typeface="+mj-lt"/>
                <a:ea typeface="+mj-ea"/>
                <a:cs typeface="+mj-cs"/>
              </a:rPr>
              <a:t>to section </a:t>
            </a:r>
            <a:r>
              <a:rPr lang="en-ZA" sz="2000" b="1" dirty="0" smtClean="0">
                <a:solidFill>
                  <a:schemeClr val="bg1"/>
                </a:solidFill>
                <a:effectLst>
                  <a:outerShdw blurRad="38100" dist="38100" dir="2700000" algn="tl">
                    <a:srgbClr val="000000">
                      <a:alpha val="43137"/>
                    </a:srgbClr>
                  </a:outerShdw>
                </a:effectLst>
                <a:latin typeface="+mj-lt"/>
                <a:ea typeface="+mj-ea"/>
                <a:cs typeface="+mj-cs"/>
              </a:rPr>
              <a:t>7 </a:t>
            </a:r>
            <a:r>
              <a:rPr lang="en-ZA" sz="2000" b="1" dirty="0">
                <a:solidFill>
                  <a:schemeClr val="bg1"/>
                </a:solidFill>
                <a:effectLst>
                  <a:outerShdw blurRad="38100" dist="38100" dir="2700000" algn="tl">
                    <a:srgbClr val="000000">
                      <a:alpha val="43137"/>
                    </a:srgbClr>
                  </a:outerShdw>
                </a:effectLst>
                <a:latin typeface="+mj-lt"/>
                <a:ea typeface="+mj-ea"/>
                <a:cs typeface="+mj-cs"/>
              </a:rPr>
              <a:t>of </a:t>
            </a:r>
            <a:r>
              <a:rPr lang="en-ZA" sz="2000" b="1" dirty="0" smtClean="0">
                <a:solidFill>
                  <a:schemeClr val="bg1"/>
                </a:solidFill>
                <a:effectLst>
                  <a:outerShdw blurRad="38100" dist="38100" dir="2700000" algn="tl">
                    <a:srgbClr val="000000">
                      <a:alpha val="43137"/>
                    </a:srgbClr>
                  </a:outerShdw>
                </a:effectLst>
                <a:latin typeface="+mj-lt"/>
                <a:ea typeface="+mj-ea"/>
                <a:cs typeface="+mj-cs"/>
              </a:rPr>
              <a:t>the Main </a:t>
            </a:r>
            <a:r>
              <a:rPr lang="en-ZA" sz="2000" b="1" dirty="0">
                <a:solidFill>
                  <a:schemeClr val="bg1"/>
                </a:solidFill>
                <a:effectLst>
                  <a:outerShdw blurRad="38100" dist="38100" dir="2700000" algn="tl">
                    <a:srgbClr val="000000">
                      <a:alpha val="43137"/>
                    </a:srgbClr>
                  </a:outerShdw>
                </a:effectLst>
                <a:latin typeface="+mj-lt"/>
                <a:ea typeface="+mj-ea"/>
                <a:cs typeface="+mj-cs"/>
              </a:rPr>
              <a:t>RFP doc</a:t>
            </a:r>
          </a:p>
        </p:txBody>
      </p:sp>
      <p:cxnSp>
        <p:nvCxnSpPr>
          <p:cNvPr id="4" name="Straight Connector 3"/>
          <p:cNvCxnSpPr/>
          <p:nvPr/>
        </p:nvCxnSpPr>
        <p:spPr bwMode="auto">
          <a:xfrm>
            <a:off x="81280" y="3028673"/>
            <a:ext cx="9047226" cy="0"/>
          </a:xfrm>
          <a:prstGeom prst="line">
            <a:avLst/>
          </a:prstGeom>
          <a:solidFill>
            <a:schemeClr val="bg1"/>
          </a:solidFill>
          <a:ln w="38100" cap="flat" cmpd="sng" algn="ctr">
            <a:solidFill>
              <a:schemeClr val="tx2"/>
            </a:solidFill>
            <a:prstDash val="dash"/>
            <a:round/>
            <a:headEnd type="none" w="med" len="med"/>
            <a:tailEnd type="none" w="med" len="med"/>
          </a:ln>
          <a:effectLst/>
        </p:spPr>
      </p:cxnSp>
      <p:cxnSp>
        <p:nvCxnSpPr>
          <p:cNvPr id="25" name="Straight Connector 24"/>
          <p:cNvCxnSpPr/>
          <p:nvPr/>
        </p:nvCxnSpPr>
        <p:spPr bwMode="auto">
          <a:xfrm>
            <a:off x="152400" y="5763238"/>
            <a:ext cx="8991600" cy="0"/>
          </a:xfrm>
          <a:prstGeom prst="line">
            <a:avLst/>
          </a:prstGeom>
          <a:solidFill>
            <a:schemeClr val="bg1"/>
          </a:solidFill>
          <a:ln w="38100" cap="flat" cmpd="sng" algn="ctr">
            <a:solidFill>
              <a:schemeClr val="tx2"/>
            </a:solidFill>
            <a:prstDash val="dash"/>
            <a:round/>
            <a:headEnd type="none" w="med" len="med"/>
            <a:tailEnd type="none" w="med" len="med"/>
          </a:ln>
          <a:effectLst/>
        </p:spPr>
      </p:cxnSp>
      <p:sp>
        <p:nvSpPr>
          <p:cNvPr id="29" name="Rectangle 11"/>
          <p:cNvSpPr>
            <a:spLocks noChangeArrowheads="1"/>
          </p:cNvSpPr>
          <p:nvPr/>
        </p:nvSpPr>
        <p:spPr bwMode="auto">
          <a:xfrm>
            <a:off x="3500988" y="3437656"/>
            <a:ext cx="1802280" cy="1510452"/>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t" anchorCtr="1"/>
          <a:lstStyle/>
          <a:p>
            <a:pPr marL="176213" indent="-176213" algn="ctr">
              <a:defRPr/>
            </a:pPr>
            <a:r>
              <a:rPr lang="en-GB" sz="1000" b="1" dirty="0" smtClean="0">
                <a:solidFill>
                  <a:schemeClr val="tx2"/>
                </a:solidFill>
              </a:rPr>
              <a:t>Only </a:t>
            </a:r>
            <a:r>
              <a:rPr lang="en-GB" sz="1000" b="1" dirty="0">
                <a:solidFill>
                  <a:schemeClr val="tx2"/>
                </a:solidFill>
              </a:rPr>
              <a:t>Bidder(s) that have met the mandatory requirements pre-qualification criteria in Gate 1 will be evaluated in Gate 2 for technical evaluation compliance with the Mandatory Requirements</a:t>
            </a:r>
            <a:endParaRPr lang="en-US" sz="1000" b="1" dirty="0">
              <a:solidFill>
                <a:schemeClr val="tx2"/>
              </a:solidFill>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1879846346"/>
              </p:ext>
            </p:extLst>
          </p:nvPr>
        </p:nvGraphicFramePr>
        <p:xfrm>
          <a:off x="6195270" y="3689367"/>
          <a:ext cx="914400" cy="792163"/>
        </p:xfrm>
        <a:graphic>
          <a:graphicData uri="http://schemas.openxmlformats.org/presentationml/2006/ole">
            <mc:AlternateContent xmlns:mc="http://schemas.openxmlformats.org/markup-compatibility/2006">
              <mc:Choice xmlns:v="urn:schemas-microsoft-com:vml" Requires="v">
                <p:oleObj spid="_x0000_s94269" name="Document" showAsIcon="1" r:id="rId4" imgW="914400" imgH="792360" progId="Word.Document.12">
                  <p:embed/>
                </p:oleObj>
              </mc:Choice>
              <mc:Fallback>
                <p:oleObj name="Document" showAsIcon="1" r:id="rId4" imgW="914400" imgH="792360" progId="Word.Document.12">
                  <p:embed/>
                  <p:pic>
                    <p:nvPicPr>
                      <p:cNvPr id="0" name=""/>
                      <p:cNvPicPr/>
                      <p:nvPr/>
                    </p:nvPicPr>
                    <p:blipFill>
                      <a:blip r:embed="rId5"/>
                      <a:stretch>
                        <a:fillRect/>
                      </a:stretch>
                    </p:blipFill>
                    <p:spPr>
                      <a:xfrm>
                        <a:off x="6195270" y="3689367"/>
                        <a:ext cx="914400" cy="792163"/>
                      </a:xfrm>
                      <a:prstGeom prst="rect">
                        <a:avLst/>
                      </a:prstGeom>
                    </p:spPr>
                  </p:pic>
                </p:oleObj>
              </mc:Fallback>
            </mc:AlternateContent>
          </a:graphicData>
        </a:graphic>
      </p:graphicFrame>
    </p:spTree>
    <p:extLst>
      <p:ext uri="{BB962C8B-B14F-4D97-AF65-F5344CB8AC3E}">
        <p14:creationId xmlns:p14="http://schemas.microsoft.com/office/powerpoint/2010/main" val="35341766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6963021" y="6519723"/>
            <a:ext cx="862012" cy="184666"/>
          </a:xfrm>
        </p:spPr>
        <p:txBody>
          <a:bodyPr/>
          <a:lstStyle/>
          <a:p>
            <a:pPr algn="ctr">
              <a:defRPr/>
            </a:pPr>
            <a:r>
              <a:rPr lang="en-ZA" dirty="0" smtClean="0">
                <a:solidFill>
                  <a:schemeClr val="tx1"/>
                </a:solidFill>
              </a:rPr>
              <a:t>                </a:t>
            </a:r>
            <a:fld id="{1D46AC71-C261-4AF3-BFB1-CCAEF8821007}" type="slidenum">
              <a:rPr lang="en-ZA" smtClean="0">
                <a:solidFill>
                  <a:schemeClr val="tx1"/>
                </a:solidFill>
              </a:rPr>
              <a:pPr algn="ctr">
                <a:defRPr/>
              </a:pPr>
              <a:t>15</a:t>
            </a:fld>
            <a:endParaRPr lang="en-ZA" dirty="0">
              <a:solidFill>
                <a:schemeClr val="tx1"/>
              </a:solidFill>
            </a:endParaRPr>
          </a:p>
        </p:txBody>
      </p:sp>
      <p:sp>
        <p:nvSpPr>
          <p:cNvPr id="11" name="Rectangle 11"/>
          <p:cNvSpPr>
            <a:spLocks noChangeArrowheads="1"/>
          </p:cNvSpPr>
          <p:nvPr/>
        </p:nvSpPr>
        <p:spPr bwMode="auto">
          <a:xfrm>
            <a:off x="2214606" y="5479948"/>
            <a:ext cx="928695" cy="447814"/>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900" b="1" dirty="0" smtClean="0">
                <a:solidFill>
                  <a:schemeClr val="tx2"/>
                </a:solidFill>
                <a:cs typeface="+mn-cs"/>
              </a:rPr>
              <a:t>100 points</a:t>
            </a:r>
            <a:endParaRPr lang="en-US" sz="900" b="1" dirty="0">
              <a:solidFill>
                <a:schemeClr val="tx2"/>
              </a:solidFill>
              <a:cs typeface="+mn-cs"/>
            </a:endParaRPr>
          </a:p>
        </p:txBody>
      </p:sp>
      <p:sp>
        <p:nvSpPr>
          <p:cNvPr id="17" name="Text Box 99"/>
          <p:cNvSpPr txBox="1">
            <a:spLocks noChangeArrowheads="1"/>
          </p:cNvSpPr>
          <p:nvPr/>
        </p:nvSpPr>
        <p:spPr bwMode="auto">
          <a:xfrm>
            <a:off x="5859938" y="1722768"/>
            <a:ext cx="3146132" cy="1615827"/>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r>
              <a:rPr lang="en-ZA" sz="900" b="1" dirty="0" smtClean="0">
                <a:solidFill>
                  <a:schemeClr val="accent2">
                    <a:lumMod val="50000"/>
                  </a:schemeClr>
                </a:solidFill>
              </a:rPr>
              <a:t>See attached Technical Evaluation Criteria: Annexure A2</a:t>
            </a:r>
          </a:p>
          <a:p>
            <a:endParaRPr lang="en-ZA" sz="900" b="1" dirty="0">
              <a:solidFill>
                <a:schemeClr val="accent2">
                  <a:lumMod val="50000"/>
                </a:schemeClr>
              </a:solidFill>
            </a:endParaRPr>
          </a:p>
          <a:p>
            <a:endParaRPr lang="en-ZA" sz="900" b="1" dirty="0" smtClean="0">
              <a:solidFill>
                <a:schemeClr val="accent2">
                  <a:lumMod val="50000"/>
                </a:schemeClr>
              </a:solidFill>
            </a:endParaRPr>
          </a:p>
          <a:p>
            <a:endParaRPr lang="en-ZA" sz="900" b="1" dirty="0">
              <a:solidFill>
                <a:schemeClr val="accent2">
                  <a:lumMod val="50000"/>
                </a:schemeClr>
              </a:solidFill>
            </a:endParaRPr>
          </a:p>
          <a:p>
            <a:endParaRPr lang="en-ZA" sz="900" b="1" dirty="0" smtClean="0">
              <a:solidFill>
                <a:schemeClr val="accent2">
                  <a:lumMod val="50000"/>
                </a:schemeClr>
              </a:solidFill>
            </a:endParaRPr>
          </a:p>
          <a:p>
            <a:endParaRPr lang="en-ZA" sz="900" b="1" dirty="0">
              <a:solidFill>
                <a:schemeClr val="accent2">
                  <a:lumMod val="50000"/>
                </a:schemeClr>
              </a:solidFill>
            </a:endParaRPr>
          </a:p>
          <a:p>
            <a:endParaRPr lang="en-ZA" sz="900" b="1" dirty="0" smtClean="0">
              <a:solidFill>
                <a:schemeClr val="accent2">
                  <a:lumMod val="50000"/>
                </a:schemeClr>
              </a:solidFill>
            </a:endParaRPr>
          </a:p>
          <a:p>
            <a:endParaRPr lang="en-ZA" sz="900" b="1" dirty="0">
              <a:solidFill>
                <a:schemeClr val="accent2">
                  <a:lumMod val="50000"/>
                </a:schemeClr>
              </a:solidFill>
            </a:endParaRPr>
          </a:p>
          <a:p>
            <a:endParaRPr lang="en-ZA" sz="900" b="1" dirty="0" smtClean="0">
              <a:solidFill>
                <a:schemeClr val="accent2">
                  <a:lumMod val="50000"/>
                </a:schemeClr>
              </a:solidFill>
            </a:endParaRPr>
          </a:p>
          <a:p>
            <a:endParaRPr lang="en-ZA" sz="900" b="1" dirty="0" smtClean="0">
              <a:solidFill>
                <a:schemeClr val="accent2">
                  <a:lumMod val="50000"/>
                </a:schemeClr>
              </a:solidFill>
            </a:endParaRPr>
          </a:p>
        </p:txBody>
      </p:sp>
      <p:sp>
        <p:nvSpPr>
          <p:cNvPr id="18" name="AutoShape 90"/>
          <p:cNvSpPr>
            <a:spLocks noChangeArrowheads="1"/>
          </p:cNvSpPr>
          <p:nvPr/>
        </p:nvSpPr>
        <p:spPr bwMode="auto">
          <a:xfrm>
            <a:off x="152400" y="1526796"/>
            <a:ext cx="5498055" cy="2634143"/>
          </a:xfrm>
          <a:prstGeom prst="roundRect">
            <a:avLst>
              <a:gd name="adj" fmla="val 16667"/>
            </a:avLst>
          </a:prstGeom>
          <a:noFill/>
          <a:ln w="9525" algn="ctr">
            <a:solidFill>
              <a:srgbClr val="99CCFF"/>
            </a:solidFill>
            <a:round/>
            <a:headEnd/>
            <a:tailEnd/>
          </a:ln>
          <a:effectLst>
            <a:outerShdw dist="38100" dir="2700000" algn="tl" rotWithShape="0">
              <a:srgbClr val="000000">
                <a:alpha val="39999"/>
              </a:srgbClr>
            </a:outerShdw>
          </a:effectLst>
        </p:spPr>
        <p:txBody>
          <a:bodyPr wrap="none" anchor="ctr"/>
          <a:lstStyle/>
          <a:p>
            <a:pPr>
              <a:defRPr/>
            </a:pPr>
            <a:endParaRPr lang="en-ZA" dirty="0"/>
          </a:p>
        </p:txBody>
      </p:sp>
      <p:sp>
        <p:nvSpPr>
          <p:cNvPr id="19" name="Rectangle 12"/>
          <p:cNvSpPr>
            <a:spLocks noChangeArrowheads="1"/>
          </p:cNvSpPr>
          <p:nvPr/>
        </p:nvSpPr>
        <p:spPr bwMode="auto">
          <a:xfrm>
            <a:off x="349124" y="2461432"/>
            <a:ext cx="2066415" cy="473289"/>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1050" b="1" dirty="0" smtClean="0">
                <a:solidFill>
                  <a:schemeClr val="tx2"/>
                </a:solidFill>
                <a:cs typeface="Times New Roman" pitchFamily="18" charset="0"/>
              </a:rPr>
              <a:t> </a:t>
            </a:r>
            <a:r>
              <a:rPr lang="en-US" sz="1100" b="1" dirty="0" smtClean="0">
                <a:solidFill>
                  <a:schemeClr val="tx2"/>
                </a:solidFill>
                <a:cs typeface="Times New Roman" pitchFamily="18" charset="0"/>
              </a:rPr>
              <a:t>Technical Evaluation</a:t>
            </a:r>
            <a:endParaRPr lang="en-US" sz="1050" b="1" dirty="0">
              <a:solidFill>
                <a:schemeClr val="tx2"/>
              </a:solidFill>
              <a:cs typeface="Times New Roman" pitchFamily="18" charset="0"/>
            </a:endParaRPr>
          </a:p>
        </p:txBody>
      </p:sp>
      <p:sp>
        <p:nvSpPr>
          <p:cNvPr id="20" name="Rectangle 11"/>
          <p:cNvSpPr>
            <a:spLocks noChangeArrowheads="1"/>
          </p:cNvSpPr>
          <p:nvPr/>
        </p:nvSpPr>
        <p:spPr bwMode="auto">
          <a:xfrm>
            <a:off x="2514599" y="2471949"/>
            <a:ext cx="928695" cy="464277"/>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lgn="ctr">
              <a:defRPr/>
            </a:pPr>
            <a:r>
              <a:rPr lang="en-US" sz="1200" b="1" dirty="0" smtClean="0">
                <a:solidFill>
                  <a:schemeClr val="tx2"/>
                </a:solidFill>
              </a:rPr>
              <a:t>100 points</a:t>
            </a:r>
            <a:endParaRPr lang="en-US" sz="1200" b="1" dirty="0">
              <a:solidFill>
                <a:schemeClr val="tx2"/>
              </a:solidFill>
            </a:endParaRPr>
          </a:p>
        </p:txBody>
      </p:sp>
      <p:sp>
        <p:nvSpPr>
          <p:cNvPr id="21" name="Text Box 91"/>
          <p:cNvSpPr txBox="1">
            <a:spLocks noChangeArrowheads="1"/>
          </p:cNvSpPr>
          <p:nvPr/>
        </p:nvSpPr>
        <p:spPr bwMode="auto">
          <a:xfrm>
            <a:off x="620786" y="1702447"/>
            <a:ext cx="1318654"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2</a:t>
            </a:r>
            <a:endParaRPr lang="en-GB" b="1" dirty="0">
              <a:solidFill>
                <a:schemeClr val="tx2"/>
              </a:solidFill>
            </a:endParaRPr>
          </a:p>
        </p:txBody>
      </p:sp>
      <p:sp>
        <p:nvSpPr>
          <p:cNvPr id="26" name="Title 1"/>
          <p:cNvSpPr txBox="1">
            <a:spLocks/>
          </p:cNvSpPr>
          <p:nvPr/>
        </p:nvSpPr>
        <p:spPr>
          <a:xfrm>
            <a:off x="0" y="285750"/>
            <a:ext cx="9144000" cy="261938"/>
          </a:xfrm>
          <a:prstGeom prst="rect">
            <a:avLst/>
          </a:prstGeom>
        </p:spPr>
        <p:txBody>
          <a:bodyPr lIns="360000"/>
          <a:lstStyle/>
          <a:p>
            <a:pPr lvl="0">
              <a:lnSpc>
                <a:spcPct val="85000"/>
              </a:lnSpc>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Conti…Bid Evaluation Process:</a:t>
            </a:r>
            <a:r>
              <a:rPr lang="en-ZA" sz="2000" noProof="0" dirty="0" smtClean="0"/>
              <a:t> </a:t>
            </a:r>
            <a:r>
              <a:rPr lang="en-ZA" sz="2000" b="1" dirty="0" smtClean="0">
                <a:solidFill>
                  <a:schemeClr val="bg1"/>
                </a:solidFill>
                <a:effectLst>
                  <a:outerShdw blurRad="38100" dist="38100" dir="2700000" algn="tl">
                    <a:srgbClr val="000000">
                      <a:alpha val="43137"/>
                    </a:srgbClr>
                  </a:outerShdw>
                </a:effectLst>
                <a:latin typeface="+mj-lt"/>
                <a:ea typeface="+mj-ea"/>
                <a:cs typeface="+mj-cs"/>
              </a:rPr>
              <a:t>Refer </a:t>
            </a:r>
            <a:r>
              <a:rPr lang="en-ZA" sz="2000" b="1" dirty="0">
                <a:solidFill>
                  <a:schemeClr val="bg1"/>
                </a:solidFill>
                <a:effectLst>
                  <a:outerShdw blurRad="38100" dist="38100" dir="2700000" algn="tl">
                    <a:srgbClr val="000000">
                      <a:alpha val="43137"/>
                    </a:srgbClr>
                  </a:outerShdw>
                </a:effectLst>
                <a:latin typeface="+mj-lt"/>
                <a:ea typeface="+mj-ea"/>
                <a:cs typeface="+mj-cs"/>
              </a:rPr>
              <a:t>to section </a:t>
            </a:r>
            <a:r>
              <a:rPr lang="en-ZA" sz="2000" b="1" dirty="0" smtClean="0">
                <a:solidFill>
                  <a:schemeClr val="bg1"/>
                </a:solidFill>
                <a:effectLst>
                  <a:outerShdw blurRad="38100" dist="38100" dir="2700000" algn="tl">
                    <a:srgbClr val="000000">
                      <a:alpha val="43137"/>
                    </a:srgbClr>
                  </a:outerShdw>
                </a:effectLst>
                <a:latin typeface="+mj-lt"/>
                <a:ea typeface="+mj-ea"/>
                <a:cs typeface="+mj-cs"/>
              </a:rPr>
              <a:t>7 </a:t>
            </a:r>
            <a:r>
              <a:rPr lang="en-ZA" sz="2000" b="1" dirty="0">
                <a:solidFill>
                  <a:schemeClr val="bg1"/>
                </a:solidFill>
                <a:effectLst>
                  <a:outerShdw blurRad="38100" dist="38100" dir="2700000" algn="tl">
                    <a:srgbClr val="000000">
                      <a:alpha val="43137"/>
                    </a:srgbClr>
                  </a:outerShdw>
                </a:effectLst>
                <a:latin typeface="+mj-lt"/>
                <a:ea typeface="+mj-ea"/>
                <a:cs typeface="+mj-cs"/>
              </a:rPr>
              <a:t>of </a:t>
            </a:r>
            <a:r>
              <a:rPr lang="en-ZA" sz="2000" b="1" dirty="0" smtClean="0">
                <a:solidFill>
                  <a:schemeClr val="bg1"/>
                </a:solidFill>
                <a:effectLst>
                  <a:outerShdw blurRad="38100" dist="38100" dir="2700000" algn="tl">
                    <a:srgbClr val="000000">
                      <a:alpha val="43137"/>
                    </a:srgbClr>
                  </a:outerShdw>
                </a:effectLst>
                <a:latin typeface="+mj-lt"/>
                <a:ea typeface="+mj-ea"/>
                <a:cs typeface="+mj-cs"/>
              </a:rPr>
              <a:t>the Main </a:t>
            </a:r>
            <a:r>
              <a:rPr lang="en-ZA" sz="2000" b="1" dirty="0">
                <a:solidFill>
                  <a:schemeClr val="bg1"/>
                </a:solidFill>
                <a:effectLst>
                  <a:outerShdw blurRad="38100" dist="38100" dir="2700000" algn="tl">
                    <a:srgbClr val="000000">
                      <a:alpha val="43137"/>
                    </a:srgbClr>
                  </a:outerShdw>
                </a:effectLst>
                <a:latin typeface="+mj-lt"/>
                <a:ea typeface="+mj-ea"/>
                <a:cs typeface="+mj-cs"/>
              </a:rPr>
              <a:t>RFP doc</a:t>
            </a:r>
          </a:p>
        </p:txBody>
      </p:sp>
      <p:cxnSp>
        <p:nvCxnSpPr>
          <p:cNvPr id="25" name="Straight Connector 24"/>
          <p:cNvCxnSpPr/>
          <p:nvPr/>
        </p:nvCxnSpPr>
        <p:spPr bwMode="auto">
          <a:xfrm flipV="1">
            <a:off x="24630" y="4480761"/>
            <a:ext cx="8981440" cy="81793"/>
          </a:xfrm>
          <a:prstGeom prst="line">
            <a:avLst/>
          </a:prstGeom>
          <a:solidFill>
            <a:schemeClr val="bg1"/>
          </a:solidFill>
          <a:ln w="38100" cap="flat" cmpd="sng" algn="ctr">
            <a:solidFill>
              <a:schemeClr val="tx2"/>
            </a:solidFill>
            <a:prstDash val="dash"/>
            <a:round/>
            <a:headEnd type="none" w="med" len="med"/>
            <a:tailEnd type="none" w="med" len="med"/>
          </a:ln>
          <a:effectLst/>
        </p:spPr>
      </p:cxnSp>
      <p:sp>
        <p:nvSpPr>
          <p:cNvPr id="29" name="Rectangle 11"/>
          <p:cNvSpPr>
            <a:spLocks noChangeArrowheads="1"/>
          </p:cNvSpPr>
          <p:nvPr/>
        </p:nvSpPr>
        <p:spPr bwMode="auto">
          <a:xfrm>
            <a:off x="3576488" y="1702447"/>
            <a:ext cx="1802280" cy="1517971"/>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t" anchorCtr="1"/>
          <a:lstStyle/>
          <a:p>
            <a:pPr marL="176213" indent="-176213" algn="ctr">
              <a:defRPr/>
            </a:pPr>
            <a:endParaRPr lang="en-US" sz="1200" b="1" dirty="0" smtClean="0"/>
          </a:p>
          <a:p>
            <a:pPr marL="176213" indent="-176213" algn="ctr">
              <a:defRPr/>
            </a:pPr>
            <a:endParaRPr lang="en-US" sz="1200" b="1" dirty="0"/>
          </a:p>
          <a:p>
            <a:pPr marL="176213" indent="-176213" algn="ctr">
              <a:defRPr/>
            </a:pPr>
            <a:r>
              <a:rPr lang="en-US" sz="1200" b="1" dirty="0" smtClean="0">
                <a:solidFill>
                  <a:schemeClr val="tx2"/>
                </a:solidFill>
              </a:rPr>
              <a:t>Achieve  overall score of 60 out of 100 points to proceed to Gate 3</a:t>
            </a:r>
            <a:endParaRPr lang="en-US" sz="1200" b="1" dirty="0">
              <a:solidFill>
                <a:schemeClr val="tx2"/>
              </a:solidFill>
            </a:endParaRPr>
          </a:p>
        </p:txBody>
      </p:sp>
      <p:sp>
        <p:nvSpPr>
          <p:cNvPr id="22" name="Rectangle 12"/>
          <p:cNvSpPr>
            <a:spLocks noChangeArrowheads="1"/>
          </p:cNvSpPr>
          <p:nvPr/>
        </p:nvSpPr>
        <p:spPr bwMode="auto">
          <a:xfrm>
            <a:off x="560917" y="5942366"/>
            <a:ext cx="1518489" cy="489965"/>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900" b="1" dirty="0" smtClean="0">
                <a:solidFill>
                  <a:schemeClr val="tx2"/>
                </a:solidFill>
              </a:rPr>
              <a:t>Price </a:t>
            </a:r>
            <a:r>
              <a:rPr lang="en-US" sz="900" dirty="0" smtClean="0">
                <a:solidFill>
                  <a:schemeClr val="tx2"/>
                </a:solidFill>
              </a:rPr>
              <a:t>=</a:t>
            </a:r>
            <a:r>
              <a:rPr lang="en-US" sz="900" b="1" dirty="0" smtClean="0">
                <a:solidFill>
                  <a:schemeClr val="tx2"/>
                </a:solidFill>
              </a:rPr>
              <a:t> 90</a:t>
            </a:r>
            <a:endParaRPr lang="en-US" sz="900" b="1" dirty="0">
              <a:solidFill>
                <a:schemeClr val="tx2"/>
              </a:solidFill>
            </a:endParaRPr>
          </a:p>
        </p:txBody>
      </p:sp>
      <p:sp>
        <p:nvSpPr>
          <p:cNvPr id="23" name="Text Box 91"/>
          <p:cNvSpPr txBox="1">
            <a:spLocks noChangeArrowheads="1"/>
          </p:cNvSpPr>
          <p:nvPr/>
        </p:nvSpPr>
        <p:spPr bwMode="auto">
          <a:xfrm>
            <a:off x="503593" y="4732271"/>
            <a:ext cx="1318654"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b="1" dirty="0">
                <a:solidFill>
                  <a:schemeClr val="tx2"/>
                </a:solidFill>
              </a:rPr>
              <a:t>Gate 3</a:t>
            </a:r>
            <a:endParaRPr lang="en-GB" b="1" dirty="0">
              <a:solidFill>
                <a:schemeClr val="tx2"/>
              </a:solidFill>
            </a:endParaRPr>
          </a:p>
        </p:txBody>
      </p:sp>
      <p:sp>
        <p:nvSpPr>
          <p:cNvPr id="24" name="Rectangle 12"/>
          <p:cNvSpPr>
            <a:spLocks noChangeArrowheads="1"/>
          </p:cNvSpPr>
          <p:nvPr/>
        </p:nvSpPr>
        <p:spPr bwMode="auto">
          <a:xfrm>
            <a:off x="560917" y="5485859"/>
            <a:ext cx="1518490" cy="456507"/>
          </a:xfrm>
          <a:prstGeom prst="rect">
            <a:avLst/>
          </a:prstGeom>
          <a:solidFill>
            <a:schemeClr val="accent1">
              <a:lumMod val="75000"/>
            </a:schemeClr>
          </a:solidFill>
          <a:ln w="9525">
            <a:noFill/>
            <a:miter lim="800000"/>
            <a:headEnd/>
            <a:tailEnd/>
          </a:ln>
          <a:scene3d>
            <a:camera prst="orthographicFront"/>
            <a:lightRig rig="threePt" dir="t"/>
          </a:scene3d>
          <a:sp3d>
            <a:bevelT w="114300" prst="artDeco"/>
          </a:sp3d>
        </p:spPr>
        <p:txBody>
          <a:bodyPr lIns="90000" tIns="46800" rIns="90000" bIns="46800" anchor="ctr" anchorCtr="1"/>
          <a:lstStyle/>
          <a:p>
            <a:pPr marL="176213" indent="-176213">
              <a:defRPr/>
            </a:pPr>
            <a:r>
              <a:rPr lang="en-US" sz="900" b="1" dirty="0" smtClean="0">
                <a:solidFill>
                  <a:schemeClr val="tx2"/>
                </a:solidFill>
                <a:cs typeface="+mn-cs"/>
              </a:rPr>
              <a:t>BBBEE </a:t>
            </a:r>
            <a:r>
              <a:rPr lang="en-US" sz="900" dirty="0" smtClean="0">
                <a:solidFill>
                  <a:schemeClr val="tx2"/>
                </a:solidFill>
                <a:cs typeface="+mn-cs"/>
              </a:rPr>
              <a:t>=</a:t>
            </a:r>
            <a:r>
              <a:rPr lang="en-US" sz="900" b="1" dirty="0" smtClean="0">
                <a:solidFill>
                  <a:schemeClr val="tx2"/>
                </a:solidFill>
                <a:cs typeface="+mn-cs"/>
              </a:rPr>
              <a:t> </a:t>
            </a:r>
            <a:r>
              <a:rPr lang="en-US" sz="900" b="1" dirty="0" smtClean="0">
                <a:solidFill>
                  <a:schemeClr val="tx2"/>
                </a:solidFill>
              </a:rPr>
              <a:t>10</a:t>
            </a:r>
            <a:endParaRPr lang="en-US" sz="900" b="1" dirty="0">
              <a:solidFill>
                <a:schemeClr val="tx2"/>
              </a:solidFill>
              <a:cs typeface="+mn-cs"/>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4038616866"/>
              </p:ext>
            </p:extLst>
          </p:nvPr>
        </p:nvGraphicFramePr>
        <p:xfrm>
          <a:off x="6237215" y="2222672"/>
          <a:ext cx="914400" cy="792163"/>
        </p:xfrm>
        <a:graphic>
          <a:graphicData uri="http://schemas.openxmlformats.org/presentationml/2006/ole">
            <mc:AlternateContent xmlns:mc="http://schemas.openxmlformats.org/markup-compatibility/2006">
              <mc:Choice xmlns:v="urn:schemas-microsoft-com:vml" Requires="v">
                <p:oleObj spid="_x0000_s95291" name="Worksheet" showAsIcon="1" r:id="rId4" imgW="914400" imgH="792360" progId="Excel.Sheet.12">
                  <p:embed/>
                </p:oleObj>
              </mc:Choice>
              <mc:Fallback>
                <p:oleObj name="Worksheet" showAsIcon="1" r:id="rId4" imgW="914400" imgH="792360" progId="Excel.Sheet.12">
                  <p:embed/>
                  <p:pic>
                    <p:nvPicPr>
                      <p:cNvPr id="0" name=""/>
                      <p:cNvPicPr/>
                      <p:nvPr/>
                    </p:nvPicPr>
                    <p:blipFill>
                      <a:blip r:embed="rId5"/>
                      <a:stretch>
                        <a:fillRect/>
                      </a:stretch>
                    </p:blipFill>
                    <p:spPr>
                      <a:xfrm>
                        <a:off x="6237215" y="2222672"/>
                        <a:ext cx="914400" cy="792163"/>
                      </a:xfrm>
                      <a:prstGeom prst="rect">
                        <a:avLst/>
                      </a:prstGeom>
                    </p:spPr>
                  </p:pic>
                </p:oleObj>
              </mc:Fallback>
            </mc:AlternateContent>
          </a:graphicData>
        </a:graphic>
      </p:graphicFrame>
    </p:spTree>
    <p:extLst>
      <p:ext uri="{BB962C8B-B14F-4D97-AF65-F5344CB8AC3E}">
        <p14:creationId xmlns:p14="http://schemas.microsoft.com/office/powerpoint/2010/main" val="16089957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34142"/>
            <a:ext cx="862012" cy="184666"/>
          </a:xfrm>
        </p:spPr>
        <p:txBody>
          <a:bodyPr/>
          <a:lstStyle/>
          <a:p>
            <a:pPr algn="ctr">
              <a:defRPr/>
            </a:pPr>
            <a:fld id="{1D46AC71-C261-4AF3-BFB1-CCAEF8821007}" type="slidenum">
              <a:rPr lang="en-ZA" smtClean="0">
                <a:solidFill>
                  <a:schemeClr val="tx1"/>
                </a:solidFill>
              </a:rPr>
              <a:pPr algn="ctr">
                <a:defRPr/>
              </a:pPr>
              <a:t>16</a:t>
            </a:fld>
            <a:endParaRPr lang="en-ZA" dirty="0">
              <a:solidFill>
                <a:schemeClr val="tx1"/>
              </a:solidFill>
            </a:endParaRPr>
          </a:p>
        </p:txBody>
      </p:sp>
      <p:sp>
        <p:nvSpPr>
          <p:cNvPr id="7" name="Rectangle 3"/>
          <p:cNvSpPr>
            <a:spLocks noChangeArrowheads="1"/>
          </p:cNvSpPr>
          <p:nvPr/>
        </p:nvSpPr>
        <p:spPr bwMode="auto">
          <a:xfrm>
            <a:off x="500034" y="1071563"/>
            <a:ext cx="8215341" cy="5218112"/>
          </a:xfrm>
          <a:prstGeom prst="rect">
            <a:avLst/>
          </a:prstGeom>
          <a:noFill/>
          <a:ln w="9525" algn="ctr">
            <a:noFill/>
            <a:miter lim="800000"/>
            <a:headEnd/>
            <a:tailEnd/>
          </a:ln>
        </p:spPr>
        <p:txBody>
          <a:bodyPr/>
          <a:lstStyle/>
          <a:p>
            <a:pPr marL="457200" indent="-457200">
              <a:lnSpc>
                <a:spcPct val="135000"/>
              </a:lnSpc>
              <a:spcBef>
                <a:spcPct val="75000"/>
              </a:spcBef>
              <a:spcAft>
                <a:spcPct val="10000"/>
              </a:spcAft>
              <a:buFont typeface="+mj-lt"/>
              <a:buAutoNum type="arabicPeriod"/>
            </a:pPr>
            <a:r>
              <a:rPr lang="en-US" sz="2000" b="1" dirty="0" smtClean="0">
                <a:solidFill>
                  <a:srgbClr val="BFBFBF"/>
                </a:solidFill>
              </a:rPr>
              <a:t>Welcome </a:t>
            </a:r>
            <a:r>
              <a:rPr lang="en-US" sz="2000" b="1" dirty="0">
                <a:solidFill>
                  <a:srgbClr val="BFBFBF"/>
                </a:solidFill>
              </a:rPr>
              <a:t>and Introduction</a:t>
            </a:r>
          </a:p>
          <a:p>
            <a:pPr marL="457200" indent="-457200">
              <a:lnSpc>
                <a:spcPct val="135000"/>
              </a:lnSpc>
              <a:spcBef>
                <a:spcPct val="75000"/>
              </a:spcBef>
              <a:spcAft>
                <a:spcPct val="10000"/>
              </a:spcAft>
              <a:buFont typeface="+mj-lt"/>
              <a:buAutoNum type="arabicPeriod"/>
            </a:pPr>
            <a:r>
              <a:rPr lang="en-ZA" sz="2000" b="1" dirty="0" smtClean="0">
                <a:solidFill>
                  <a:srgbClr val="BFBFBF"/>
                </a:solidFill>
              </a:rPr>
              <a:t>RFP </a:t>
            </a:r>
            <a:r>
              <a:rPr lang="en-ZA" sz="2000" b="1" dirty="0">
                <a:solidFill>
                  <a:srgbClr val="BFBFBF"/>
                </a:solidFill>
              </a:rPr>
              <a:t>Timelines </a:t>
            </a:r>
          </a:p>
          <a:p>
            <a:pPr marL="457200" indent="-457200">
              <a:lnSpc>
                <a:spcPct val="135000"/>
              </a:lnSpc>
              <a:spcBef>
                <a:spcPct val="75000"/>
              </a:spcBef>
              <a:spcAft>
                <a:spcPct val="10000"/>
              </a:spcAft>
              <a:buFont typeface="+mj-lt"/>
              <a:buAutoNum type="arabicPeriod"/>
            </a:pPr>
            <a:r>
              <a:rPr lang="en-ZA" sz="2000" b="1" dirty="0" smtClean="0">
                <a:solidFill>
                  <a:srgbClr val="BFBFBF"/>
                </a:solidFill>
              </a:rPr>
              <a:t>Background </a:t>
            </a:r>
            <a:r>
              <a:rPr lang="en-ZA" sz="2000" b="1" dirty="0">
                <a:solidFill>
                  <a:srgbClr val="BFBFBF"/>
                </a:solidFill>
              </a:rPr>
              <a:t>&amp; Scope of work</a:t>
            </a:r>
          </a:p>
          <a:p>
            <a:pPr marL="457200" indent="-457200">
              <a:lnSpc>
                <a:spcPct val="135000"/>
              </a:lnSpc>
              <a:spcBef>
                <a:spcPct val="75000"/>
              </a:spcBef>
              <a:spcAft>
                <a:spcPct val="10000"/>
              </a:spcAft>
              <a:buFont typeface="+mj-lt"/>
              <a:buAutoNum type="arabicPeriod"/>
            </a:pPr>
            <a:r>
              <a:rPr lang="en-ZA" sz="2000" b="1" dirty="0" smtClean="0">
                <a:solidFill>
                  <a:srgbClr val="BFBFBF"/>
                </a:solidFill>
              </a:rPr>
              <a:t>Bid </a:t>
            </a:r>
            <a:r>
              <a:rPr lang="en-ZA" sz="2000" b="1" dirty="0">
                <a:solidFill>
                  <a:srgbClr val="BFBFBF"/>
                </a:solidFill>
              </a:rPr>
              <a:t>Evaluation Process </a:t>
            </a:r>
          </a:p>
          <a:p>
            <a:pPr marL="457200" indent="-457200">
              <a:lnSpc>
                <a:spcPct val="135000"/>
              </a:lnSpc>
              <a:spcBef>
                <a:spcPct val="75000"/>
              </a:spcBef>
              <a:spcAft>
                <a:spcPct val="10000"/>
              </a:spcAft>
              <a:buFont typeface="+mj-lt"/>
              <a:buAutoNum type="arabicPeriod"/>
            </a:pPr>
            <a:r>
              <a:rPr lang="en-ZA" sz="2000" b="1" dirty="0" smtClean="0">
                <a:solidFill>
                  <a:srgbClr val="FF0000"/>
                </a:solidFill>
              </a:rPr>
              <a:t>Price &amp; BBBEE</a:t>
            </a:r>
            <a:endParaRPr lang="en-ZA" sz="2000" b="1" dirty="0">
              <a:solidFill>
                <a:srgbClr val="FF0000"/>
              </a:solidFill>
            </a:endParaRPr>
          </a:p>
          <a:p>
            <a:pPr marL="457200" indent="-457200">
              <a:lnSpc>
                <a:spcPct val="135000"/>
              </a:lnSpc>
              <a:spcBef>
                <a:spcPct val="75000"/>
              </a:spcBef>
              <a:spcAft>
                <a:spcPct val="10000"/>
              </a:spcAft>
              <a:buFont typeface="+mj-lt"/>
              <a:buAutoNum type="arabicPeriod"/>
            </a:pPr>
            <a:r>
              <a:rPr lang="en-ZA" sz="2000" b="1" dirty="0" smtClean="0">
                <a:solidFill>
                  <a:schemeClr val="tx2"/>
                </a:solidFill>
              </a:rPr>
              <a:t>Draft SLA</a:t>
            </a:r>
            <a:endParaRPr lang="en-ZA" sz="2000" b="1" dirty="0">
              <a:solidFill>
                <a:schemeClr val="tx2"/>
              </a:solidFill>
            </a:endParaRPr>
          </a:p>
          <a:p>
            <a:pPr marL="457200" indent="-457200">
              <a:lnSpc>
                <a:spcPct val="135000"/>
              </a:lnSpc>
              <a:spcBef>
                <a:spcPct val="75000"/>
              </a:spcBef>
              <a:spcAft>
                <a:spcPct val="10000"/>
              </a:spcAft>
              <a:buFont typeface="+mj-lt"/>
              <a:buAutoNum type="arabicPeriod"/>
            </a:pPr>
            <a:r>
              <a:rPr lang="en-ZA" sz="2000" b="1" dirty="0" smtClean="0">
                <a:solidFill>
                  <a:schemeClr val="tx2"/>
                </a:solidFill>
              </a:rPr>
              <a:t>RFP </a:t>
            </a:r>
            <a:r>
              <a:rPr lang="en-ZA" sz="2000" b="1" dirty="0">
                <a:solidFill>
                  <a:schemeClr val="tx2"/>
                </a:solidFill>
              </a:rPr>
              <a:t>submission and contact details</a:t>
            </a:r>
          </a:p>
          <a:p>
            <a:pPr marL="457200" indent="-457200">
              <a:lnSpc>
                <a:spcPct val="135000"/>
              </a:lnSpc>
              <a:spcBef>
                <a:spcPct val="75000"/>
              </a:spcBef>
              <a:spcAft>
                <a:spcPct val="10000"/>
              </a:spcAft>
              <a:buFont typeface="+mj-lt"/>
              <a:buAutoNum type="arabicPeriod"/>
            </a:pPr>
            <a:r>
              <a:rPr lang="en-ZA" sz="2000" b="1" dirty="0" smtClean="0">
                <a:solidFill>
                  <a:schemeClr val="tx2"/>
                </a:solidFill>
              </a:rPr>
              <a:t>Meeting Closure</a:t>
            </a:r>
            <a:endParaRPr lang="en-ZA" sz="2000" dirty="0"/>
          </a:p>
          <a:p>
            <a:pPr marL="228600" indent="-228600" algn="l">
              <a:lnSpc>
                <a:spcPct val="135000"/>
              </a:lnSpc>
              <a:spcBef>
                <a:spcPct val="75000"/>
              </a:spcBef>
              <a:spcAft>
                <a:spcPct val="10000"/>
              </a:spcAft>
              <a:buFontTx/>
              <a:buChar char="•"/>
            </a:pPr>
            <a:endParaRPr lang="en-ZA" sz="2000" dirty="0">
              <a:solidFill>
                <a:schemeClr val="tx1"/>
              </a:solidFill>
            </a:endParaRPr>
          </a:p>
          <a:p>
            <a:pPr marL="636588" lvl="1" indent="-179388" algn="l">
              <a:lnSpc>
                <a:spcPct val="135000"/>
              </a:lnSpc>
              <a:spcBef>
                <a:spcPct val="75000"/>
              </a:spcBef>
              <a:spcAft>
                <a:spcPct val="10000"/>
              </a:spcAft>
              <a:buFontTx/>
              <a:buChar char="•"/>
            </a:pPr>
            <a:endParaRPr lang="en-ZA" sz="2000" dirty="0">
              <a:solidFill>
                <a:schemeClr val="tx1"/>
              </a:solidFill>
            </a:endParaRPr>
          </a:p>
          <a:p>
            <a:pPr marL="636588" lvl="1" indent="-179388" algn="l" eaLnBrk="0" hangingPunct="0">
              <a:lnSpc>
                <a:spcPct val="110000"/>
              </a:lnSpc>
              <a:spcBef>
                <a:spcPct val="50000"/>
              </a:spcBef>
              <a:spcAft>
                <a:spcPct val="10000"/>
              </a:spcAft>
              <a:buSzPct val="120000"/>
              <a:buFontTx/>
              <a:buChar char="•"/>
            </a:pPr>
            <a:endParaRPr lang="en-ZA" sz="2000" dirty="0">
              <a:solidFill>
                <a:schemeClr val="tx1"/>
              </a:solidFill>
            </a:endParaRPr>
          </a:p>
          <a:p>
            <a:pPr marL="228600" indent="-228600" algn="l" eaLnBrk="0" hangingPunct="0">
              <a:lnSpc>
                <a:spcPct val="110000"/>
              </a:lnSpc>
              <a:spcBef>
                <a:spcPct val="10000"/>
              </a:spcBef>
              <a:spcAft>
                <a:spcPct val="10000"/>
              </a:spcAft>
              <a:buSzPct val="120000"/>
              <a:buFontTx/>
              <a:buChar char="•"/>
            </a:pPr>
            <a:endParaRPr lang="en-US" sz="2000" dirty="0">
              <a:solidFill>
                <a:schemeClr val="tx1"/>
              </a:solidFill>
            </a:endParaRPr>
          </a:p>
        </p:txBody>
      </p:sp>
      <p:sp>
        <p:nvSpPr>
          <p:cNvPr id="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lvl1pPr defTabSz="914400" eaLnBrk="1" hangingPunct="1">
              <a:lnSpc>
                <a:spcPct val="85000"/>
              </a:lnSpc>
              <a:defRPr sz="2000" b="1">
                <a:solidFill>
                  <a:schemeClr val="bg1"/>
                </a:solidFill>
                <a:effectLst>
                  <a:outerShdw blurRad="38100" dist="38100" dir="2700000" algn="tl">
                    <a:srgbClr val="000000">
                      <a:alpha val="43137"/>
                    </a:srgbClr>
                  </a:outerShdw>
                </a:effectLst>
                <a:latin typeface="+mj-lt"/>
                <a:ea typeface="+mj-ea"/>
                <a:cs typeface="+mj-cs"/>
              </a:defRPr>
            </a:lvl1pPr>
            <a:lvl2pPr defTabSz="912813" eaLnBrk="0" hangingPunct="0">
              <a:lnSpc>
                <a:spcPct val="85000"/>
              </a:lnSpc>
              <a:defRPr sz="4400" b="1">
                <a:solidFill>
                  <a:schemeClr val="bg1"/>
                </a:solidFill>
              </a:defRPr>
            </a:lvl2pPr>
            <a:lvl3pPr defTabSz="912813" eaLnBrk="0" hangingPunct="0">
              <a:lnSpc>
                <a:spcPct val="85000"/>
              </a:lnSpc>
              <a:defRPr sz="4400" b="1">
                <a:solidFill>
                  <a:schemeClr val="bg1"/>
                </a:solidFill>
              </a:defRPr>
            </a:lvl3pPr>
            <a:lvl4pPr defTabSz="912813" eaLnBrk="0" hangingPunct="0">
              <a:lnSpc>
                <a:spcPct val="85000"/>
              </a:lnSpc>
              <a:defRPr sz="4400" b="1">
                <a:solidFill>
                  <a:schemeClr val="bg1"/>
                </a:solidFill>
              </a:defRPr>
            </a:lvl4pPr>
            <a:lvl5pPr defTabSz="912813" eaLnBrk="0" hangingPunct="0">
              <a:lnSpc>
                <a:spcPct val="85000"/>
              </a:lnSpc>
              <a:defRPr sz="4400" b="1">
                <a:solidFill>
                  <a:schemeClr val="bg1"/>
                </a:solidFill>
              </a:defRPr>
            </a:lvl5pPr>
            <a:lvl6pPr marL="466481" defTabSz="913526" fontAlgn="base">
              <a:lnSpc>
                <a:spcPct val="85000"/>
              </a:lnSpc>
              <a:spcBef>
                <a:spcPct val="0"/>
              </a:spcBef>
              <a:spcAft>
                <a:spcPct val="0"/>
              </a:spcAft>
              <a:defRPr b="1">
                <a:solidFill>
                  <a:schemeClr val="bg1"/>
                </a:solidFill>
              </a:defRPr>
            </a:lvl6pPr>
            <a:lvl7pPr marL="932962" defTabSz="913526" fontAlgn="base">
              <a:lnSpc>
                <a:spcPct val="85000"/>
              </a:lnSpc>
              <a:spcBef>
                <a:spcPct val="0"/>
              </a:spcBef>
              <a:spcAft>
                <a:spcPct val="0"/>
              </a:spcAft>
              <a:defRPr b="1">
                <a:solidFill>
                  <a:schemeClr val="bg1"/>
                </a:solidFill>
              </a:defRPr>
            </a:lvl7pPr>
            <a:lvl8pPr marL="1399443" defTabSz="913526" fontAlgn="base">
              <a:lnSpc>
                <a:spcPct val="85000"/>
              </a:lnSpc>
              <a:spcBef>
                <a:spcPct val="0"/>
              </a:spcBef>
              <a:spcAft>
                <a:spcPct val="0"/>
              </a:spcAft>
              <a:defRPr b="1">
                <a:solidFill>
                  <a:schemeClr val="bg1"/>
                </a:solidFill>
              </a:defRPr>
            </a:lvl8pPr>
            <a:lvl9pPr marL="1865925" defTabSz="913526" fontAlgn="base">
              <a:lnSpc>
                <a:spcPct val="85000"/>
              </a:lnSpc>
              <a:spcBef>
                <a:spcPct val="0"/>
              </a:spcBef>
              <a:spcAft>
                <a:spcPct val="0"/>
              </a:spcAft>
              <a:defRPr b="1">
                <a:solidFill>
                  <a:schemeClr val="bg1"/>
                </a:solidFill>
              </a:defRPr>
            </a:lvl9pPr>
          </a:lstStyle>
          <a:p>
            <a:r>
              <a:rPr lang="en-ZA" dirty="0"/>
              <a:t>Table of </a:t>
            </a:r>
            <a:r>
              <a:rPr lang="en-ZA" dirty="0" smtClean="0"/>
              <a:t>Contents</a:t>
            </a:r>
            <a:endParaRPr lang="en-ZA"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53811" y="2230211"/>
            <a:ext cx="8240485" cy="1169551"/>
          </a:xfrm>
        </p:spPr>
        <p:txBody>
          <a:bodyPr/>
          <a:lstStyle/>
          <a:p>
            <a:pPr marL="0" indent="0" algn="ctr">
              <a:buNone/>
            </a:pPr>
            <a:endParaRPr lang="en-ZA" sz="1600" dirty="0"/>
          </a:p>
          <a:p>
            <a:pPr marL="0" indent="0" algn="ctr">
              <a:buNone/>
            </a:pPr>
            <a:r>
              <a:rPr lang="en-ZA" sz="2000" b="1" dirty="0">
                <a:effectLst>
                  <a:outerShdw blurRad="38100" dist="38100" dir="2700000" algn="tl">
                    <a:srgbClr val="000000">
                      <a:alpha val="43137"/>
                    </a:srgbClr>
                  </a:outerShdw>
                </a:effectLst>
              </a:rPr>
              <a:t>Bid Evaluation Process  Gate 3</a:t>
            </a:r>
            <a:r>
              <a:rPr lang="en-ZA" sz="2000" b="1" dirty="0" smtClean="0">
                <a:effectLst>
                  <a:outerShdw blurRad="38100" dist="38100" dir="2700000" algn="tl">
                    <a:srgbClr val="000000">
                      <a:alpha val="43137"/>
                    </a:srgbClr>
                  </a:outerShdw>
                </a:effectLst>
              </a:rPr>
              <a:t> (Price &amp; BBBEE) </a:t>
            </a:r>
          </a:p>
          <a:p>
            <a:pPr marL="0" indent="0" algn="ctr">
              <a:buNone/>
            </a:pPr>
            <a:endParaRPr lang="en-ZA" sz="2000" b="1" dirty="0" smtClean="0"/>
          </a:p>
          <a:p>
            <a:pPr marL="0" indent="0" algn="ctr">
              <a:buNone/>
            </a:pPr>
            <a:r>
              <a:rPr lang="en-ZA" sz="2000" b="1" dirty="0" smtClean="0"/>
              <a:t>PRICING </a:t>
            </a:r>
            <a:endParaRPr lang="en-ZA" sz="2000" b="1" dirty="0"/>
          </a:p>
        </p:txBody>
      </p:sp>
    </p:spTree>
    <p:extLst>
      <p:ext uri="{BB962C8B-B14F-4D97-AF65-F5344CB8AC3E}">
        <p14:creationId xmlns:p14="http://schemas.microsoft.com/office/powerpoint/2010/main" val="4314096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18</a:t>
            </a:fld>
            <a:endParaRPr lang="en-ZA" dirty="0">
              <a:solidFill>
                <a:srgbClr val="000000"/>
              </a:solidFill>
            </a:endParaRPr>
          </a:p>
        </p:txBody>
      </p:sp>
      <p:sp>
        <p:nvSpPr>
          <p:cNvPr id="7"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a:solidFill>
                  <a:srgbClr val="FFFFFF"/>
                </a:solidFill>
                <a:effectLst>
                  <a:outerShdw blurRad="38100" dist="38100" dir="2700000" algn="tl">
                    <a:srgbClr val="000000">
                      <a:alpha val="43137"/>
                    </a:srgbClr>
                  </a:outerShdw>
                </a:effectLst>
              </a:rPr>
              <a:t>Bid Evaluation Process  Gate 3</a:t>
            </a:r>
            <a:r>
              <a:rPr lang="en-ZA" sz="2000" b="1" dirty="0" smtClean="0">
                <a:solidFill>
                  <a:srgbClr val="FFFFFF"/>
                </a:solidFill>
                <a:effectLst>
                  <a:outerShdw blurRad="38100" dist="38100" dir="2700000" algn="tl">
                    <a:srgbClr val="000000">
                      <a:alpha val="43137"/>
                    </a:srgbClr>
                  </a:outerShdw>
                </a:effectLst>
              </a:rPr>
              <a:t> </a:t>
            </a:r>
            <a:r>
              <a:rPr lang="en-ZA" sz="2000" b="1" dirty="0">
                <a:solidFill>
                  <a:srgbClr val="FFFFFF"/>
                </a:solidFill>
                <a:effectLst>
                  <a:outerShdw blurRad="38100" dist="38100" dir="2700000" algn="tl">
                    <a:srgbClr val="000000">
                      <a:alpha val="43137"/>
                    </a:srgbClr>
                  </a:outerShdw>
                </a:effectLst>
              </a:rPr>
              <a:t>– </a:t>
            </a:r>
            <a:r>
              <a:rPr lang="en-ZA" sz="2000" b="1" dirty="0" smtClean="0">
                <a:solidFill>
                  <a:srgbClr val="FFFFFF"/>
                </a:solidFill>
                <a:effectLst>
                  <a:outerShdw blurRad="38100" dist="38100" dir="2700000" algn="tl">
                    <a:srgbClr val="000000">
                      <a:alpha val="43137"/>
                    </a:srgbClr>
                  </a:outerShdw>
                </a:effectLst>
                <a:latin typeface="Arial"/>
              </a:rPr>
              <a:t>Price</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8" name="Rectangle 7"/>
          <p:cNvSpPr/>
          <p:nvPr/>
        </p:nvSpPr>
        <p:spPr>
          <a:xfrm>
            <a:off x="151002" y="4865615"/>
            <a:ext cx="7565384" cy="738664"/>
          </a:xfrm>
          <a:prstGeom prst="rect">
            <a:avLst/>
          </a:prstGeom>
        </p:spPr>
        <p:txBody>
          <a:bodyPr wrap="square">
            <a:spAutoFit/>
          </a:bodyPr>
          <a:lstStyle/>
          <a:p>
            <a:r>
              <a:rPr lang="en-ZA" sz="1400" dirty="0">
                <a:solidFill>
                  <a:srgbClr val="004F87">
                    <a:lumMod val="75000"/>
                  </a:srgbClr>
                </a:solidFill>
              </a:rPr>
              <a:t>Ps	=	Points scored for price of Bid under consideration</a:t>
            </a:r>
          </a:p>
          <a:p>
            <a:r>
              <a:rPr lang="en-ZA" sz="1400" dirty="0" smtClean="0">
                <a:solidFill>
                  <a:srgbClr val="004F87">
                    <a:lumMod val="75000"/>
                  </a:srgbClr>
                </a:solidFill>
              </a:rPr>
              <a:t>Pt.</a:t>
            </a:r>
            <a:r>
              <a:rPr lang="en-ZA" sz="1400" dirty="0">
                <a:solidFill>
                  <a:srgbClr val="004F87">
                    <a:lumMod val="75000"/>
                  </a:srgbClr>
                </a:solidFill>
              </a:rPr>
              <a:t>	=	Rand value of Bid under consideration</a:t>
            </a:r>
          </a:p>
          <a:p>
            <a:r>
              <a:rPr lang="en-ZA" sz="1400" dirty="0">
                <a:solidFill>
                  <a:srgbClr val="004F87">
                    <a:lumMod val="75000"/>
                  </a:srgbClr>
                </a:solidFill>
              </a:rPr>
              <a:t>Pmin	=	Rand value of lowest acceptable Bid</a:t>
            </a:r>
          </a:p>
        </p:txBody>
      </p:sp>
      <p:sp>
        <p:nvSpPr>
          <p:cNvPr id="9" name="Rectangle 8"/>
          <p:cNvSpPr/>
          <p:nvPr/>
        </p:nvSpPr>
        <p:spPr>
          <a:xfrm>
            <a:off x="219075" y="714704"/>
            <a:ext cx="9292130" cy="3000821"/>
          </a:xfrm>
          <a:prstGeom prst="rect">
            <a:avLst/>
          </a:prstGeom>
        </p:spPr>
        <p:txBody>
          <a:bodyPr wrap="square">
            <a:spAutoFit/>
          </a:bodyPr>
          <a:lstStyle/>
          <a:p>
            <a:pPr>
              <a:lnSpc>
                <a:spcPct val="150000"/>
              </a:lnSpc>
            </a:pPr>
            <a:r>
              <a:rPr lang="en-ZA" sz="1400" dirty="0" smtClean="0">
                <a:solidFill>
                  <a:srgbClr val="003366"/>
                </a:solidFill>
                <a:ea typeface="Times New Roman" pitchFamily="18" charset="0"/>
                <a:cs typeface="Tahoma" pitchFamily="34" charset="0"/>
              </a:rPr>
              <a:t>The </a:t>
            </a:r>
            <a:r>
              <a:rPr lang="en-ZA" sz="1400" dirty="0">
                <a:solidFill>
                  <a:srgbClr val="003366"/>
                </a:solidFill>
                <a:ea typeface="Times New Roman" pitchFamily="18" charset="0"/>
                <a:cs typeface="Tahoma" pitchFamily="34" charset="0"/>
              </a:rPr>
              <a:t>Price and B-BBEE points will be added together to determine each bidder’s overall score out of 100 points. </a:t>
            </a:r>
            <a:endParaRPr lang="en-ZA" sz="1400" dirty="0" smtClean="0">
              <a:solidFill>
                <a:srgbClr val="003366"/>
              </a:solidFill>
              <a:ea typeface="Times New Roman" pitchFamily="18" charset="0"/>
              <a:cs typeface="Tahoma" pitchFamily="34" charset="0"/>
            </a:endParaRPr>
          </a:p>
          <a:p>
            <a:pPr>
              <a:lnSpc>
                <a:spcPct val="150000"/>
              </a:lnSpc>
            </a:pPr>
            <a:r>
              <a:rPr lang="en-ZA" sz="1400" dirty="0">
                <a:solidFill>
                  <a:srgbClr val="003366"/>
                </a:solidFill>
                <a:ea typeface="Times New Roman" pitchFamily="18" charset="0"/>
                <a:cs typeface="Tahoma" pitchFamily="34" charset="0"/>
              </a:rPr>
              <a:t>Only the Tenders that have qualified after the technical evaluation (gate </a:t>
            </a:r>
            <a:r>
              <a:rPr lang="en-ZA" sz="1400" dirty="0" smtClean="0">
                <a:solidFill>
                  <a:srgbClr val="003366"/>
                </a:solidFill>
                <a:ea typeface="Times New Roman" pitchFamily="18" charset="0"/>
                <a:cs typeface="Tahoma" pitchFamily="34" charset="0"/>
              </a:rPr>
              <a:t>2) </a:t>
            </a:r>
            <a:r>
              <a:rPr lang="en-ZA" sz="1400" dirty="0">
                <a:solidFill>
                  <a:srgbClr val="003366"/>
                </a:solidFill>
                <a:ea typeface="Times New Roman" pitchFamily="18" charset="0"/>
                <a:cs typeface="Tahoma" pitchFamily="34" charset="0"/>
              </a:rPr>
              <a:t>will </a:t>
            </a:r>
            <a:r>
              <a:rPr lang="en-ZA" sz="1400" dirty="0" smtClean="0">
                <a:solidFill>
                  <a:srgbClr val="003366"/>
                </a:solidFill>
                <a:ea typeface="Times New Roman" pitchFamily="18" charset="0"/>
                <a:cs typeface="Tahoma" pitchFamily="34" charset="0"/>
              </a:rPr>
              <a:t>be evaluated </a:t>
            </a:r>
            <a:r>
              <a:rPr lang="en-ZA" sz="1400" dirty="0">
                <a:solidFill>
                  <a:srgbClr val="003366"/>
                </a:solidFill>
                <a:ea typeface="Times New Roman" pitchFamily="18" charset="0"/>
                <a:cs typeface="Tahoma" pitchFamily="34" charset="0"/>
              </a:rPr>
              <a:t>for Pricing and </a:t>
            </a:r>
            <a:endParaRPr lang="en-ZA" sz="1400" dirty="0" smtClean="0">
              <a:solidFill>
                <a:srgbClr val="003366"/>
              </a:solidFill>
              <a:ea typeface="Times New Roman" pitchFamily="18" charset="0"/>
              <a:cs typeface="Tahoma" pitchFamily="34" charset="0"/>
            </a:endParaRPr>
          </a:p>
          <a:p>
            <a:pPr>
              <a:lnSpc>
                <a:spcPct val="150000"/>
              </a:lnSpc>
            </a:pPr>
            <a:r>
              <a:rPr lang="en-ZA" sz="1400" dirty="0" smtClean="0">
                <a:solidFill>
                  <a:srgbClr val="003366"/>
                </a:solidFill>
                <a:ea typeface="Times New Roman" pitchFamily="18" charset="0"/>
                <a:cs typeface="Tahoma" pitchFamily="34" charset="0"/>
              </a:rPr>
              <a:t>B-BBEE </a:t>
            </a:r>
            <a:r>
              <a:rPr lang="en-ZA" sz="1400" dirty="0">
                <a:solidFill>
                  <a:srgbClr val="003366"/>
                </a:solidFill>
                <a:ea typeface="Times New Roman" pitchFamily="18" charset="0"/>
                <a:cs typeface="Tahoma" pitchFamily="34" charset="0"/>
              </a:rPr>
              <a:t>(gate 2) in terms of the </a:t>
            </a:r>
            <a:r>
              <a:rPr lang="en-ZA" sz="1400" dirty="0" smtClean="0">
                <a:solidFill>
                  <a:srgbClr val="003366"/>
                </a:solidFill>
                <a:ea typeface="Times New Roman" pitchFamily="18" charset="0"/>
                <a:cs typeface="Tahoma" pitchFamily="34" charset="0"/>
              </a:rPr>
              <a:t>90/10 preference </a:t>
            </a:r>
            <a:r>
              <a:rPr lang="en-ZA" sz="1400" dirty="0">
                <a:solidFill>
                  <a:srgbClr val="003366"/>
                </a:solidFill>
                <a:ea typeface="Times New Roman" pitchFamily="18" charset="0"/>
                <a:cs typeface="Tahoma" pitchFamily="34" charset="0"/>
              </a:rPr>
              <a:t>points system under section 2 of the </a:t>
            </a:r>
            <a:r>
              <a:rPr lang="en-ZA" sz="1400" dirty="0" smtClean="0">
                <a:solidFill>
                  <a:srgbClr val="003366"/>
                </a:solidFill>
                <a:ea typeface="Times New Roman" pitchFamily="18" charset="0"/>
                <a:cs typeface="Tahoma" pitchFamily="34" charset="0"/>
              </a:rPr>
              <a:t>referential </a:t>
            </a:r>
            <a:r>
              <a:rPr lang="en-ZA" sz="1400" dirty="0">
                <a:solidFill>
                  <a:srgbClr val="003366"/>
                </a:solidFill>
                <a:ea typeface="Times New Roman" pitchFamily="18" charset="0"/>
                <a:cs typeface="Tahoma" pitchFamily="34" charset="0"/>
              </a:rPr>
              <a:t>Procurement </a:t>
            </a:r>
            <a:r>
              <a:rPr lang="en-ZA" sz="1400" dirty="0" smtClean="0">
                <a:solidFill>
                  <a:srgbClr val="003366"/>
                </a:solidFill>
                <a:ea typeface="Times New Roman" pitchFamily="18" charset="0"/>
                <a:cs typeface="Tahoma" pitchFamily="34" charset="0"/>
              </a:rPr>
              <a:t>Policy Framework </a:t>
            </a:r>
            <a:r>
              <a:rPr lang="en-ZA" sz="1400" dirty="0">
                <a:solidFill>
                  <a:srgbClr val="003366"/>
                </a:solidFill>
                <a:ea typeface="Times New Roman" pitchFamily="18" charset="0"/>
                <a:cs typeface="Tahoma" pitchFamily="34" charset="0"/>
              </a:rPr>
              <a:t>Act, 2000, read with the Preferential Procurement Regulations, </a:t>
            </a:r>
            <a:r>
              <a:rPr lang="en-ZA" sz="1400" dirty="0" smtClean="0">
                <a:solidFill>
                  <a:srgbClr val="003366"/>
                </a:solidFill>
                <a:ea typeface="Times New Roman" pitchFamily="18" charset="0"/>
                <a:cs typeface="Tahoma" pitchFamily="34" charset="0"/>
              </a:rPr>
              <a:t>2017</a:t>
            </a:r>
          </a:p>
          <a:p>
            <a:pPr>
              <a:lnSpc>
                <a:spcPct val="150000"/>
              </a:lnSpc>
            </a:pPr>
            <a:endParaRPr lang="en-ZA" sz="1400" dirty="0" smtClean="0">
              <a:solidFill>
                <a:srgbClr val="003366"/>
              </a:solidFill>
              <a:ea typeface="Times New Roman" pitchFamily="18" charset="0"/>
              <a:cs typeface="Tahoma" pitchFamily="34" charset="0"/>
            </a:endParaRPr>
          </a:p>
          <a:p>
            <a:pPr>
              <a:lnSpc>
                <a:spcPct val="150000"/>
              </a:lnSpc>
            </a:pPr>
            <a:r>
              <a:rPr lang="en-ZA" sz="1400" b="1" dirty="0"/>
              <a:t>Stage 1 – Price Evaluation (90 points)</a:t>
            </a:r>
            <a:r>
              <a:rPr lang="en-ZA" sz="1400" dirty="0"/>
              <a:t>.</a:t>
            </a:r>
          </a:p>
          <a:p>
            <a:pPr>
              <a:lnSpc>
                <a:spcPct val="150000"/>
              </a:lnSpc>
            </a:pPr>
            <a:endParaRPr lang="en-ZA" sz="1400" dirty="0">
              <a:solidFill>
                <a:srgbClr val="003366"/>
              </a:solidFill>
              <a:ea typeface="Times New Roman" pitchFamily="18" charset="0"/>
              <a:cs typeface="Tahoma" pitchFamily="34" charset="0"/>
            </a:endParaRPr>
          </a:p>
          <a:p>
            <a:pPr>
              <a:lnSpc>
                <a:spcPct val="150000"/>
              </a:lnSpc>
            </a:pPr>
            <a:endParaRPr lang="en-ZA" sz="1400" dirty="0" smtClean="0">
              <a:solidFill>
                <a:srgbClr val="003366"/>
              </a:solidFill>
              <a:ea typeface="Times New Roman" pitchFamily="18" charset="0"/>
              <a:cs typeface="Tahoma" pitchFamily="34" charset="0"/>
            </a:endParaRPr>
          </a:p>
          <a:p>
            <a:pPr>
              <a:lnSpc>
                <a:spcPct val="150000"/>
              </a:lnSpc>
            </a:pPr>
            <a:endParaRPr lang="en-ZA" sz="1400" dirty="0">
              <a:solidFill>
                <a:srgbClr val="003366"/>
              </a:solidFill>
              <a:ea typeface="Times New Roman" pitchFamily="18" charset="0"/>
              <a:cs typeface="Tahoma" pitchFamily="34" charset="0"/>
            </a:endParaRPr>
          </a:p>
        </p:txBody>
      </p:sp>
      <p:graphicFrame>
        <p:nvGraphicFramePr>
          <p:cNvPr id="11" name="Object 10"/>
          <p:cNvGraphicFramePr>
            <a:graphicFrameLocks noChangeAspect="1"/>
          </p:cNvGraphicFramePr>
          <p:nvPr>
            <p:extLst>
              <p:ext uri="{D42A27DB-BD31-4B8C-83A1-F6EECF244321}">
                <p14:modId xmlns:p14="http://schemas.microsoft.com/office/powerpoint/2010/main" val="2223770782"/>
              </p:ext>
            </p:extLst>
          </p:nvPr>
        </p:nvGraphicFramePr>
        <p:xfrm>
          <a:off x="5750654" y="2317812"/>
          <a:ext cx="914400" cy="792163"/>
        </p:xfrm>
        <a:graphic>
          <a:graphicData uri="http://schemas.openxmlformats.org/presentationml/2006/ole">
            <mc:AlternateContent xmlns:mc="http://schemas.openxmlformats.org/markup-compatibility/2006">
              <mc:Choice xmlns:v="urn:schemas-microsoft-com:vml" Requires="v">
                <p:oleObj spid="_x0000_s86337" name="Worksheet" showAsIcon="1" r:id="rId4" imgW="914400" imgH="792360" progId="Excel.Sheet.12">
                  <p:embed/>
                </p:oleObj>
              </mc:Choice>
              <mc:Fallback>
                <p:oleObj name="Worksheet" showAsIcon="1" r:id="rId4" imgW="914400" imgH="792360" progId="Excel.Sheet.12">
                  <p:embed/>
                  <p:pic>
                    <p:nvPicPr>
                      <p:cNvPr id="0" name=""/>
                      <p:cNvPicPr/>
                      <p:nvPr/>
                    </p:nvPicPr>
                    <p:blipFill>
                      <a:blip r:embed="rId5"/>
                      <a:stretch>
                        <a:fillRect/>
                      </a:stretch>
                    </p:blipFill>
                    <p:spPr>
                      <a:xfrm>
                        <a:off x="5750654" y="2317812"/>
                        <a:ext cx="914400" cy="792163"/>
                      </a:xfrm>
                      <a:prstGeom prst="rect">
                        <a:avLst/>
                      </a:prstGeom>
                    </p:spPr>
                  </p:pic>
                </p:oleObj>
              </mc:Fallback>
            </mc:AlternateContent>
          </a:graphicData>
        </a:graphic>
      </p:graphicFrame>
      <p:pic>
        <p:nvPicPr>
          <p:cNvPr id="86275" name="Picture 25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3887" y="3233446"/>
            <a:ext cx="5597525" cy="1290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134012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53811" y="2230211"/>
            <a:ext cx="8240485" cy="1169551"/>
          </a:xfrm>
        </p:spPr>
        <p:txBody>
          <a:bodyPr/>
          <a:lstStyle/>
          <a:p>
            <a:pPr marL="0" indent="0" algn="ctr">
              <a:buNone/>
            </a:pPr>
            <a:endParaRPr lang="en-ZA" sz="1600" dirty="0"/>
          </a:p>
          <a:p>
            <a:pPr marL="0" indent="0" algn="ctr">
              <a:buNone/>
            </a:pPr>
            <a:r>
              <a:rPr lang="en-ZA" sz="2000" b="1" dirty="0">
                <a:effectLst>
                  <a:outerShdw blurRad="38100" dist="38100" dir="2700000" algn="tl">
                    <a:srgbClr val="000000">
                      <a:alpha val="43137"/>
                    </a:srgbClr>
                  </a:outerShdw>
                </a:effectLst>
              </a:rPr>
              <a:t>Bid Evaluation Process  Gate </a:t>
            </a:r>
            <a:r>
              <a:rPr lang="en-ZA" sz="2000" b="1" dirty="0" smtClean="0">
                <a:effectLst>
                  <a:outerShdw blurRad="38100" dist="38100" dir="2700000" algn="tl">
                    <a:srgbClr val="000000">
                      <a:alpha val="43137"/>
                    </a:srgbClr>
                  </a:outerShdw>
                </a:effectLst>
              </a:rPr>
              <a:t>3 </a:t>
            </a:r>
            <a:r>
              <a:rPr lang="en-ZA" sz="2000" b="1" dirty="0">
                <a:effectLst>
                  <a:outerShdw blurRad="38100" dist="38100" dir="2700000" algn="tl">
                    <a:srgbClr val="000000">
                      <a:alpha val="43137"/>
                    </a:srgbClr>
                  </a:outerShdw>
                </a:effectLst>
              </a:rPr>
              <a:t>(Price &amp; BBBEE) </a:t>
            </a:r>
          </a:p>
          <a:p>
            <a:pPr marL="0" indent="0" algn="ctr">
              <a:buNone/>
            </a:pPr>
            <a:r>
              <a:rPr lang="en-ZA" sz="2000" b="1" dirty="0" smtClean="0">
                <a:effectLst>
                  <a:outerShdw blurRad="38100" dist="38100" dir="2700000" algn="tl">
                    <a:srgbClr val="000000">
                      <a:alpha val="43137"/>
                    </a:srgbClr>
                  </a:outerShdw>
                </a:effectLst>
              </a:rPr>
              <a:t> </a:t>
            </a:r>
            <a:endParaRPr lang="en-ZA" sz="2000" b="1" dirty="0" smtClean="0"/>
          </a:p>
          <a:p>
            <a:pPr marL="0" indent="0" algn="ctr">
              <a:buNone/>
            </a:pPr>
            <a:r>
              <a:rPr lang="en-ZA" sz="2000" b="1" dirty="0" smtClean="0"/>
              <a:t>B-BBEE</a:t>
            </a:r>
            <a:endParaRPr lang="en-ZA" sz="2000" b="1" dirty="0"/>
          </a:p>
        </p:txBody>
      </p:sp>
    </p:spTree>
    <p:extLst>
      <p:ext uri="{BB962C8B-B14F-4D97-AF65-F5344CB8AC3E}">
        <p14:creationId xmlns:p14="http://schemas.microsoft.com/office/powerpoint/2010/main" val="2899559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marL="457200" indent="-457200" algn="l">
              <a:lnSpc>
                <a:spcPct val="135000"/>
              </a:lnSpc>
              <a:spcBef>
                <a:spcPct val="75000"/>
              </a:spcBef>
              <a:spcAft>
                <a:spcPct val="10000"/>
              </a:spcAft>
              <a:buFont typeface="+mj-lt"/>
              <a:buAutoNum type="arabicPeriod"/>
            </a:pPr>
            <a:r>
              <a:rPr lang="en-US" sz="2000" b="1" dirty="0" smtClean="0">
                <a:solidFill>
                  <a:srgbClr val="FF0000"/>
                </a:solidFill>
                <a:ea typeface="SimSun" pitchFamily="2" charset="-122"/>
              </a:rPr>
              <a:t>Welcome </a:t>
            </a:r>
            <a:r>
              <a:rPr lang="en-US" sz="2000" b="1" dirty="0">
                <a:solidFill>
                  <a:srgbClr val="FF0000"/>
                </a:solidFill>
                <a:ea typeface="SimSun" pitchFamily="2" charset="-122"/>
              </a:rPr>
              <a:t>and </a:t>
            </a:r>
            <a:r>
              <a:rPr lang="en-US" sz="2000" b="1" dirty="0" smtClean="0">
                <a:solidFill>
                  <a:srgbClr val="FF0000"/>
                </a:solidFill>
                <a:ea typeface="SimSun" pitchFamily="2" charset="-122"/>
              </a:rPr>
              <a:t>Introduction</a:t>
            </a:r>
          </a:p>
          <a:p>
            <a:pPr marL="457200" indent="-457200">
              <a:lnSpc>
                <a:spcPct val="135000"/>
              </a:lnSpc>
              <a:spcBef>
                <a:spcPct val="75000"/>
              </a:spcBef>
              <a:spcAft>
                <a:spcPct val="10000"/>
              </a:spcAft>
              <a:buFont typeface="+mj-lt"/>
              <a:buAutoNum type="arabicPeriod"/>
            </a:pPr>
            <a:r>
              <a:rPr lang="en-ZA" sz="2000" b="1" dirty="0" smtClean="0">
                <a:solidFill>
                  <a:schemeClr val="tx2"/>
                </a:solidFill>
              </a:rPr>
              <a:t>RFP </a:t>
            </a:r>
            <a:r>
              <a:rPr lang="en-ZA" sz="2000" b="1" dirty="0">
                <a:solidFill>
                  <a:schemeClr val="tx2"/>
                </a:solidFill>
              </a:rPr>
              <a:t>Timelines</a:t>
            </a:r>
          </a:p>
          <a:p>
            <a:pPr marL="457200" indent="-457200">
              <a:lnSpc>
                <a:spcPct val="135000"/>
              </a:lnSpc>
              <a:spcBef>
                <a:spcPct val="75000"/>
              </a:spcBef>
              <a:spcAft>
                <a:spcPct val="10000"/>
              </a:spcAft>
              <a:buFont typeface="+mj-lt"/>
              <a:buAutoNum type="arabicPeriod"/>
            </a:pPr>
            <a:r>
              <a:rPr lang="en-ZA" sz="2000" b="1" dirty="0" smtClean="0">
                <a:solidFill>
                  <a:schemeClr val="tx2"/>
                </a:solidFill>
              </a:rPr>
              <a:t>Background and </a:t>
            </a:r>
            <a:r>
              <a:rPr lang="en-ZA" sz="2000" b="1" dirty="0">
                <a:solidFill>
                  <a:schemeClr val="tx2"/>
                </a:solidFill>
              </a:rPr>
              <a:t>Scope of Work </a:t>
            </a:r>
          </a:p>
          <a:p>
            <a:pPr marL="457200" indent="-457200">
              <a:lnSpc>
                <a:spcPct val="135000"/>
              </a:lnSpc>
              <a:spcBef>
                <a:spcPct val="75000"/>
              </a:spcBef>
              <a:spcAft>
                <a:spcPct val="10000"/>
              </a:spcAft>
              <a:buFont typeface="+mj-lt"/>
              <a:buAutoNum type="arabicPeriod"/>
            </a:pPr>
            <a:r>
              <a:rPr lang="en-ZA" sz="2000" b="1" dirty="0" smtClean="0">
                <a:solidFill>
                  <a:schemeClr val="tx2"/>
                </a:solidFill>
              </a:rPr>
              <a:t>Bid Evaluation Process </a:t>
            </a:r>
            <a:endParaRPr lang="en-ZA" sz="2000" b="1" dirty="0">
              <a:solidFill>
                <a:schemeClr val="tx2"/>
              </a:solidFill>
            </a:endParaRPr>
          </a:p>
          <a:p>
            <a:pPr marL="457200" indent="-457200">
              <a:lnSpc>
                <a:spcPct val="135000"/>
              </a:lnSpc>
              <a:spcBef>
                <a:spcPct val="75000"/>
              </a:spcBef>
              <a:spcAft>
                <a:spcPct val="10000"/>
              </a:spcAft>
              <a:buFont typeface="+mj-lt"/>
              <a:buAutoNum type="arabicPeriod"/>
            </a:pPr>
            <a:r>
              <a:rPr lang="en-ZA" sz="2000" b="1" dirty="0" smtClean="0">
                <a:solidFill>
                  <a:schemeClr val="tx2"/>
                </a:solidFill>
              </a:rPr>
              <a:t>Price &amp; BBBEE</a:t>
            </a:r>
          </a:p>
          <a:p>
            <a:pPr marL="457200" indent="-457200">
              <a:lnSpc>
                <a:spcPct val="135000"/>
              </a:lnSpc>
              <a:spcBef>
                <a:spcPct val="75000"/>
              </a:spcBef>
              <a:spcAft>
                <a:spcPct val="10000"/>
              </a:spcAft>
              <a:buFont typeface="+mj-lt"/>
              <a:buAutoNum type="arabicPeriod"/>
            </a:pPr>
            <a:r>
              <a:rPr lang="en-ZA" sz="2000" b="1" dirty="0" smtClean="0">
                <a:solidFill>
                  <a:schemeClr val="tx2"/>
                </a:solidFill>
              </a:rPr>
              <a:t>Draft </a:t>
            </a:r>
            <a:r>
              <a:rPr lang="en-ZA" sz="2000" b="1" dirty="0">
                <a:solidFill>
                  <a:schemeClr val="tx2"/>
                </a:solidFill>
              </a:rPr>
              <a:t>SLA</a:t>
            </a:r>
          </a:p>
          <a:p>
            <a:pPr marL="457200" indent="-457200">
              <a:lnSpc>
                <a:spcPct val="135000"/>
              </a:lnSpc>
              <a:spcBef>
                <a:spcPct val="75000"/>
              </a:spcBef>
              <a:spcAft>
                <a:spcPct val="10000"/>
              </a:spcAft>
              <a:buFont typeface="+mj-lt"/>
              <a:buAutoNum type="arabicPeriod"/>
            </a:pPr>
            <a:r>
              <a:rPr lang="en-ZA" sz="2000" b="1" dirty="0" smtClean="0">
                <a:solidFill>
                  <a:schemeClr val="tx2"/>
                </a:solidFill>
              </a:rPr>
              <a:t>RFP </a:t>
            </a:r>
            <a:r>
              <a:rPr lang="en-ZA" sz="2000" b="1" dirty="0">
                <a:solidFill>
                  <a:schemeClr val="tx2"/>
                </a:solidFill>
              </a:rPr>
              <a:t>submission and contact details</a:t>
            </a:r>
          </a:p>
          <a:p>
            <a:pPr marL="457200" indent="-457200" algn="l">
              <a:lnSpc>
                <a:spcPct val="135000"/>
              </a:lnSpc>
              <a:spcBef>
                <a:spcPct val="75000"/>
              </a:spcBef>
              <a:spcAft>
                <a:spcPct val="10000"/>
              </a:spcAft>
              <a:buFont typeface="+mj-lt"/>
              <a:buAutoNum type="arabicPeriod"/>
            </a:pPr>
            <a:r>
              <a:rPr lang="en-ZA" sz="2000" b="1" dirty="0" smtClean="0">
                <a:solidFill>
                  <a:schemeClr val="tx2"/>
                </a:solidFill>
              </a:rPr>
              <a:t>Meeting Closure</a:t>
            </a:r>
            <a:endParaRPr lang="en-ZA" sz="20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a:t>
            </a:r>
            <a:r>
              <a:rPr lang="en-ZA" dirty="0" smtClean="0"/>
              <a:t>Contents</a:t>
            </a:r>
            <a:endParaRPr lang="en-ZA" dirty="0"/>
          </a:p>
        </p:txBody>
      </p:sp>
      <p:sp>
        <p:nvSpPr>
          <p:cNvPr id="3" name="Slide Number Placeholder 2"/>
          <p:cNvSpPr>
            <a:spLocks noGrp="1"/>
          </p:cNvSpPr>
          <p:nvPr>
            <p:ph type="sldNum" sz="quarter" idx="11"/>
          </p:nvPr>
        </p:nvSpPr>
        <p:spPr>
          <a:xfrm>
            <a:off x="6864668" y="6520498"/>
            <a:ext cx="862012" cy="184666"/>
          </a:xfrm>
        </p:spPr>
        <p:txBody>
          <a:bodyPr/>
          <a:lstStyle/>
          <a:p>
            <a:pPr>
              <a:defRPr/>
            </a:pPr>
            <a:fld id="{1D46AC71-C261-4AF3-BFB1-CCAEF8821007}" type="slidenum">
              <a:rPr lang="en-ZA" smtClean="0">
                <a:solidFill>
                  <a:schemeClr val="tx1"/>
                </a:solidFill>
              </a:rPr>
              <a:pPr>
                <a:defRPr/>
              </a:pPr>
              <a:t>2</a:t>
            </a:fld>
            <a:endParaRPr lang="en-ZA" dirty="0">
              <a:solidFill>
                <a:schemeClr val="tx1"/>
              </a:solidFill>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20</a:t>
            </a:fld>
            <a:endParaRPr lang="en-ZA" dirty="0">
              <a:solidFill>
                <a:srgbClr val="000000"/>
              </a:solidFill>
            </a:endParaRPr>
          </a:p>
        </p:txBody>
      </p:sp>
      <p:sp>
        <p:nvSpPr>
          <p:cNvPr id="7"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a:solidFill>
                  <a:schemeClr val="bg1"/>
                </a:solidFill>
              </a:rPr>
              <a:t>BEE = 10 Points</a:t>
            </a:r>
            <a:endParaRPr lang="en-ZA" sz="2000" b="1" dirty="0">
              <a:solidFill>
                <a:schemeClr val="bg1"/>
              </a:solidFill>
              <a:effectLst>
                <a:outerShdw blurRad="38100" dist="38100" dir="2700000" algn="tl">
                  <a:srgbClr val="000000">
                    <a:alpha val="43137"/>
                  </a:srgbClr>
                </a:outerShdw>
              </a:effectLst>
              <a:latin typeface="Arial"/>
            </a:endParaRPr>
          </a:p>
        </p:txBody>
      </p:sp>
      <p:sp>
        <p:nvSpPr>
          <p:cNvPr id="5" name="Rectangle 4"/>
          <p:cNvSpPr/>
          <p:nvPr/>
        </p:nvSpPr>
        <p:spPr>
          <a:xfrm>
            <a:off x="95251" y="800100"/>
            <a:ext cx="8924924" cy="5170646"/>
          </a:xfrm>
          <a:prstGeom prst="rect">
            <a:avLst/>
          </a:prstGeom>
        </p:spPr>
        <p:txBody>
          <a:bodyPr wrap="square">
            <a:spAutoFit/>
          </a:bodyPr>
          <a:lstStyle/>
          <a:p>
            <a:pPr algn="just">
              <a:lnSpc>
                <a:spcPct val="150000"/>
              </a:lnSpc>
            </a:pPr>
            <a:r>
              <a:rPr lang="en-ZA" sz="1600" b="1" dirty="0" smtClean="0">
                <a:solidFill>
                  <a:srgbClr val="004F87">
                    <a:lumMod val="75000"/>
                  </a:srgbClr>
                </a:solidFill>
              </a:rPr>
              <a:t>B-BBEE </a:t>
            </a:r>
            <a:r>
              <a:rPr lang="en-ZA" sz="1600" b="1" dirty="0">
                <a:solidFill>
                  <a:srgbClr val="004F87">
                    <a:lumMod val="75000"/>
                  </a:srgbClr>
                </a:solidFill>
              </a:rPr>
              <a:t>points may be allocated to Bidders on submission of documentation or </a:t>
            </a:r>
            <a:r>
              <a:rPr lang="en-ZA" sz="1600" b="1" dirty="0" smtClean="0">
                <a:solidFill>
                  <a:srgbClr val="004F87">
                    <a:lumMod val="75000"/>
                  </a:srgbClr>
                </a:solidFill>
              </a:rPr>
              <a:t>evidence</a:t>
            </a:r>
          </a:p>
          <a:p>
            <a:pPr algn="just">
              <a:lnSpc>
                <a:spcPct val="150000"/>
              </a:lnSpc>
            </a:pPr>
            <a:r>
              <a:rPr lang="en-ZA" sz="1600" b="1" dirty="0" smtClean="0">
                <a:solidFill>
                  <a:srgbClr val="004F87">
                    <a:lumMod val="75000"/>
                  </a:srgbClr>
                </a:solidFill>
              </a:rPr>
              <a:t> </a:t>
            </a:r>
            <a:r>
              <a:rPr lang="en-ZA" sz="1600" b="1" dirty="0">
                <a:solidFill>
                  <a:srgbClr val="004F87">
                    <a:lumMod val="75000"/>
                  </a:srgbClr>
                </a:solidFill>
              </a:rPr>
              <a:t>as follows:</a:t>
            </a: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r>
              <a:rPr lang="en-US" sz="1600" dirty="0">
                <a:solidFill>
                  <a:srgbClr val="003366"/>
                </a:solidFill>
                <a:ea typeface="Times New Roman" pitchFamily="18" charset="0"/>
                <a:cs typeface="Tahoma" pitchFamily="34" charset="0"/>
              </a:rPr>
              <a:t>Bidders </a:t>
            </a:r>
            <a:r>
              <a:rPr lang="en-US" sz="1600" b="1" dirty="0">
                <a:solidFill>
                  <a:srgbClr val="003366"/>
                </a:solidFill>
                <a:ea typeface="Times New Roman" pitchFamily="18" charset="0"/>
                <a:cs typeface="Tahoma" pitchFamily="34" charset="0"/>
              </a:rPr>
              <a:t>MUST</a:t>
            </a:r>
            <a:r>
              <a:rPr lang="en-US" sz="1600" dirty="0">
                <a:solidFill>
                  <a:srgbClr val="003366"/>
                </a:solidFill>
                <a:ea typeface="Times New Roman" pitchFamily="18" charset="0"/>
                <a:cs typeface="Tahoma" pitchFamily="34" charset="0"/>
              </a:rPr>
              <a:t> complete and sign the SBD 6.1 form to claim the Bidder’s B-BBEE preference points, failing which, the Bidder will be scored zero in </a:t>
            </a:r>
            <a:r>
              <a:rPr lang="en-US" sz="1600" b="1" dirty="0">
                <a:solidFill>
                  <a:srgbClr val="003366"/>
                </a:solidFill>
                <a:ea typeface="Times New Roman" pitchFamily="18" charset="0"/>
                <a:cs typeface="Tahoma" pitchFamily="34" charset="0"/>
              </a:rPr>
              <a:t>gate 3</a:t>
            </a:r>
            <a:r>
              <a:rPr lang="en-US" sz="1600" dirty="0">
                <a:solidFill>
                  <a:srgbClr val="003366"/>
                </a:solidFill>
                <a:ea typeface="Times New Roman" pitchFamily="18" charset="0"/>
                <a:cs typeface="Tahoma" pitchFamily="34" charset="0"/>
              </a:rPr>
              <a:t>.</a:t>
            </a:r>
            <a:endParaRPr lang="en-ZA" altLang="zh-TW" sz="1600" dirty="0">
              <a:solidFill>
                <a:srgbClr val="004F87"/>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p:txBody>
      </p:sp>
      <p:pic>
        <p:nvPicPr>
          <p:cNvPr id="962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950" y="1786941"/>
            <a:ext cx="8785225" cy="1646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92435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21</a:t>
            </a:fld>
            <a:endParaRPr lang="en-ZA" dirty="0">
              <a:solidFill>
                <a:srgbClr val="000000"/>
              </a:solidFill>
            </a:endParaRPr>
          </a:p>
        </p:txBody>
      </p:sp>
      <p:sp>
        <p:nvSpPr>
          <p:cNvPr id="5" name="Rectangle 4"/>
          <p:cNvSpPr/>
          <p:nvPr/>
        </p:nvSpPr>
        <p:spPr>
          <a:xfrm>
            <a:off x="175259" y="800100"/>
            <a:ext cx="8844915" cy="1431161"/>
          </a:xfrm>
          <a:prstGeom prst="rect">
            <a:avLst/>
          </a:prstGeom>
        </p:spPr>
        <p:txBody>
          <a:bodyPr wrap="square">
            <a:spAutoFit/>
          </a:bodyPr>
          <a:lstStyle/>
          <a:p>
            <a:pPr algn="just">
              <a:lnSpc>
                <a:spcPct val="150000"/>
              </a:lnSpc>
            </a:pPr>
            <a:endParaRPr lang="en-ZA" sz="1400" dirty="0" smtClean="0">
              <a:solidFill>
                <a:srgbClr val="003366"/>
              </a:solidFill>
              <a:ea typeface="Times New Roman" pitchFamily="18" charset="0"/>
              <a:cs typeface="Tahoma" pitchFamily="34" charset="0"/>
            </a:endParaRPr>
          </a:p>
          <a:p>
            <a:pPr algn="just">
              <a:lnSpc>
                <a:spcPct val="150000"/>
              </a:lnSpc>
            </a:pPr>
            <a:endParaRPr lang="en-US" sz="1400" dirty="0" smtClean="0">
              <a:solidFill>
                <a:srgbClr val="003366"/>
              </a:solidFill>
              <a:ea typeface="Times New Roman" pitchFamily="18" charset="0"/>
              <a:cs typeface="Tahoma" pitchFamily="34" charset="0"/>
            </a:endParaRPr>
          </a:p>
          <a:p>
            <a:pPr algn="just">
              <a:lnSpc>
                <a:spcPct val="150000"/>
              </a:lnSpc>
            </a:pPr>
            <a:endParaRPr lang="en-US" sz="1400" dirty="0">
              <a:solidFill>
                <a:srgbClr val="003366"/>
              </a:solidFill>
              <a:ea typeface="Times New Roman" pitchFamily="18" charset="0"/>
              <a:cs typeface="Tahoma" pitchFamily="34" charset="0"/>
            </a:endParaRPr>
          </a:p>
          <a:p>
            <a:pPr algn="just">
              <a:lnSpc>
                <a:spcPct val="150000"/>
              </a:lnSpc>
            </a:pPr>
            <a:endParaRPr lang="en-ZA" sz="1600" dirty="0">
              <a:solidFill>
                <a:srgbClr val="003366"/>
              </a:solidFill>
              <a:ea typeface="Times New Roman" pitchFamily="18" charset="0"/>
              <a:cs typeface="Tahoma" pitchFamily="34" charset="0"/>
            </a:endParaRPr>
          </a:p>
        </p:txBody>
      </p:sp>
      <p:sp>
        <p:nvSpPr>
          <p:cNvPr id="6"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smtClean="0">
                <a:solidFill>
                  <a:srgbClr val="FFFFFF"/>
                </a:solidFill>
                <a:effectLst>
                  <a:outerShdw blurRad="38100" dist="38100" dir="2700000" algn="tl">
                    <a:srgbClr val="000000">
                      <a:alpha val="43137"/>
                    </a:srgbClr>
                  </a:outerShdw>
                </a:effectLst>
                <a:latin typeface="Arial"/>
              </a:rPr>
              <a:t>BEE Certificate </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7" name="TextBox 8"/>
          <p:cNvSpPr txBox="1">
            <a:spLocks noChangeArrowheads="1"/>
          </p:cNvSpPr>
          <p:nvPr/>
        </p:nvSpPr>
        <p:spPr bwMode="auto">
          <a:xfrm>
            <a:off x="107504" y="981078"/>
            <a:ext cx="8890296" cy="830997"/>
          </a:xfrm>
          <a:prstGeom prst="rect">
            <a:avLst/>
          </a:prstGeom>
          <a:noFill/>
          <a:ln w="9525">
            <a:noFill/>
            <a:miter lim="800000"/>
            <a:headEnd/>
            <a:tailEnd/>
          </a:ln>
        </p:spPr>
        <p:txBody>
          <a:bodyPr wrap="square">
            <a:spAutoFit/>
          </a:bodyPr>
          <a:lstStyle/>
          <a:p>
            <a:pPr algn="just" fontAlgn="base">
              <a:spcBef>
                <a:spcPct val="0"/>
              </a:spcBef>
              <a:spcAft>
                <a:spcPct val="0"/>
              </a:spcAft>
            </a:pPr>
            <a:r>
              <a:rPr lang="x-none" sz="1600">
                <a:solidFill>
                  <a:srgbClr val="003366"/>
                </a:solidFill>
                <a:ea typeface="Times New Roman" pitchFamily="18" charset="0"/>
                <a:cs typeface="Tahoma" pitchFamily="34" charset="0"/>
              </a:rPr>
              <a:t>The t</a:t>
            </a:r>
            <a:r>
              <a:rPr lang="en-ZA" sz="1600" dirty="0">
                <a:solidFill>
                  <a:srgbClr val="003366"/>
                </a:solidFill>
                <a:ea typeface="Times New Roman" pitchFamily="18" charset="0"/>
                <a:cs typeface="Tahoma" pitchFamily="34" charset="0"/>
              </a:rPr>
              <a:t>able</a:t>
            </a:r>
            <a:r>
              <a:rPr lang="x-none" sz="1600">
                <a:solidFill>
                  <a:srgbClr val="003366"/>
                </a:solidFill>
                <a:ea typeface="Times New Roman" pitchFamily="18" charset="0"/>
                <a:cs typeface="Tahoma" pitchFamily="34" charset="0"/>
              </a:rPr>
              <a:t> below indicates the specific B-BBEE certification documents that must be submitted for this tender. Failure to submit the required certification documents will also result in Bidders scoring zero for B-BBEE</a:t>
            </a:r>
            <a:r>
              <a:rPr lang="x-none" sz="1600" smtClean="0">
                <a:solidFill>
                  <a:srgbClr val="003366"/>
                </a:solidFill>
                <a:ea typeface="Times New Roman" pitchFamily="18" charset="0"/>
                <a:cs typeface="Tahoma" pitchFamily="34" charset="0"/>
              </a:rPr>
              <a:t>.</a:t>
            </a:r>
            <a:endParaRPr lang="en-ZA" sz="2000" dirty="0">
              <a:solidFill>
                <a:srgbClr val="003366"/>
              </a:solidFill>
              <a:ea typeface="Times New Roman" pitchFamily="18" charset="0"/>
              <a:cs typeface="Tahoma" pitchFamily="34" charset="0"/>
            </a:endParaRPr>
          </a:p>
        </p:txBody>
      </p:sp>
      <p:pic>
        <p:nvPicPr>
          <p:cNvPr id="9728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225" y="1987123"/>
            <a:ext cx="8791575" cy="3554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656569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22</a:t>
            </a:fld>
            <a:endParaRPr lang="en-ZA" dirty="0">
              <a:solidFill>
                <a:srgbClr val="000000"/>
              </a:solidFill>
            </a:endParaRPr>
          </a:p>
        </p:txBody>
      </p:sp>
      <p:sp>
        <p:nvSpPr>
          <p:cNvPr id="7"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a:solidFill>
                  <a:srgbClr val="FFFFFF"/>
                </a:solidFill>
                <a:effectLst>
                  <a:outerShdw blurRad="38100" dist="38100" dir="2700000" algn="tl">
                    <a:srgbClr val="000000">
                      <a:alpha val="43137"/>
                    </a:srgbClr>
                  </a:outerShdw>
                </a:effectLst>
              </a:rPr>
              <a:t>B-BBEE Key Sections to complete in SBD</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5" name="Rectangle 4"/>
          <p:cNvSpPr/>
          <p:nvPr/>
        </p:nvSpPr>
        <p:spPr>
          <a:xfrm>
            <a:off x="95251" y="800100"/>
            <a:ext cx="8924924" cy="3970318"/>
          </a:xfrm>
          <a:prstGeom prst="rect">
            <a:avLst/>
          </a:prstGeom>
        </p:spPr>
        <p:txBody>
          <a:bodyPr wrap="square">
            <a:spAutoFit/>
          </a:bodyPr>
          <a:lstStyle/>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a:p>
            <a:pPr algn="just">
              <a:lnSpc>
                <a:spcPct val="150000"/>
              </a:lnSpc>
            </a:pPr>
            <a:endParaRPr lang="en-ZA" sz="1200" dirty="0" smtClean="0">
              <a:solidFill>
                <a:srgbClr val="003366"/>
              </a:solidFill>
              <a:ea typeface="Times New Roman" pitchFamily="18" charset="0"/>
              <a:cs typeface="Tahoma" pitchFamily="34" charset="0"/>
            </a:endParaRPr>
          </a:p>
        </p:txBody>
      </p:sp>
      <p:sp>
        <p:nvSpPr>
          <p:cNvPr id="4" name="Rectangle 3"/>
          <p:cNvSpPr/>
          <p:nvPr/>
        </p:nvSpPr>
        <p:spPr>
          <a:xfrm>
            <a:off x="95251" y="1220698"/>
            <a:ext cx="8696325" cy="2677656"/>
          </a:xfrm>
          <a:prstGeom prst="rect">
            <a:avLst/>
          </a:prstGeom>
        </p:spPr>
        <p:txBody>
          <a:bodyPr wrap="square">
            <a:spAutoFit/>
          </a:bodyPr>
          <a:lstStyle/>
          <a:p>
            <a:pPr algn="just">
              <a:lnSpc>
                <a:spcPct val="150000"/>
              </a:lnSpc>
            </a:pPr>
            <a:endParaRPr lang="en-ZA" sz="1400" dirty="0">
              <a:solidFill>
                <a:srgbClr val="003366"/>
              </a:solidFill>
              <a:ea typeface="Times New Roman" pitchFamily="18" charset="0"/>
              <a:cs typeface="Tahoma" pitchFamily="34" charset="0"/>
            </a:endParaRPr>
          </a:p>
          <a:p>
            <a:pPr algn="just">
              <a:lnSpc>
                <a:spcPct val="150000"/>
              </a:lnSpc>
            </a:pPr>
            <a:endParaRPr lang="en-ZA" sz="1400" dirty="0" smtClean="0">
              <a:solidFill>
                <a:srgbClr val="003366"/>
              </a:solidFill>
              <a:ea typeface="Times New Roman" pitchFamily="18" charset="0"/>
              <a:cs typeface="Tahoma" pitchFamily="34" charset="0"/>
            </a:endParaRPr>
          </a:p>
          <a:p>
            <a:pPr algn="just">
              <a:lnSpc>
                <a:spcPct val="150000"/>
              </a:lnSpc>
            </a:pPr>
            <a:endParaRPr lang="en-ZA" sz="1400" dirty="0">
              <a:solidFill>
                <a:srgbClr val="003366"/>
              </a:solidFill>
              <a:ea typeface="Times New Roman" pitchFamily="18" charset="0"/>
              <a:cs typeface="Tahoma" pitchFamily="34" charset="0"/>
            </a:endParaRPr>
          </a:p>
          <a:p>
            <a:pPr algn="just">
              <a:lnSpc>
                <a:spcPct val="150000"/>
              </a:lnSpc>
            </a:pPr>
            <a:endParaRPr lang="en-ZA" sz="1400" dirty="0" smtClean="0">
              <a:solidFill>
                <a:srgbClr val="003366"/>
              </a:solidFill>
              <a:ea typeface="Times New Roman" pitchFamily="18" charset="0"/>
              <a:cs typeface="Tahoma" pitchFamily="34" charset="0"/>
            </a:endParaRPr>
          </a:p>
          <a:p>
            <a:pPr algn="just">
              <a:lnSpc>
                <a:spcPct val="150000"/>
              </a:lnSpc>
            </a:pPr>
            <a:endParaRPr lang="en-ZA" sz="1400" dirty="0">
              <a:solidFill>
                <a:srgbClr val="003366"/>
              </a:solidFill>
              <a:ea typeface="Times New Roman" pitchFamily="18" charset="0"/>
              <a:cs typeface="Tahoma" pitchFamily="34" charset="0"/>
            </a:endParaRPr>
          </a:p>
          <a:p>
            <a:pPr algn="just">
              <a:lnSpc>
                <a:spcPct val="150000"/>
              </a:lnSpc>
            </a:pPr>
            <a:endParaRPr lang="en-ZA" sz="1400" dirty="0" smtClean="0">
              <a:solidFill>
                <a:srgbClr val="003366"/>
              </a:solidFill>
              <a:ea typeface="Times New Roman" pitchFamily="18" charset="0"/>
              <a:cs typeface="Tahoma" pitchFamily="34" charset="0"/>
            </a:endParaRPr>
          </a:p>
          <a:p>
            <a:pPr algn="just">
              <a:lnSpc>
                <a:spcPct val="150000"/>
              </a:lnSpc>
            </a:pPr>
            <a:endParaRPr lang="en-ZA" sz="1400" dirty="0">
              <a:solidFill>
                <a:srgbClr val="003366"/>
              </a:solidFill>
              <a:ea typeface="Times New Roman" pitchFamily="18" charset="0"/>
              <a:cs typeface="Tahoma" pitchFamily="34" charset="0"/>
            </a:endParaRPr>
          </a:p>
          <a:p>
            <a:pPr algn="just">
              <a:lnSpc>
                <a:spcPct val="150000"/>
              </a:lnSpc>
            </a:pPr>
            <a:endParaRPr lang="en-ZA" sz="1400" dirty="0" smtClean="0">
              <a:solidFill>
                <a:srgbClr val="003366"/>
              </a:solidFill>
              <a:ea typeface="Times New Roman" pitchFamily="18" charset="0"/>
              <a:cs typeface="Tahoma" pitchFamily="34"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3370229213"/>
              </p:ext>
            </p:extLst>
          </p:nvPr>
        </p:nvGraphicFramePr>
        <p:xfrm>
          <a:off x="212725" y="822325"/>
          <a:ext cx="8870950" cy="6019800"/>
        </p:xfrm>
        <a:graphic>
          <a:graphicData uri="http://schemas.openxmlformats.org/presentationml/2006/ole">
            <mc:AlternateContent xmlns:mc="http://schemas.openxmlformats.org/markup-compatibility/2006">
              <mc:Choice xmlns:v="urn:schemas-microsoft-com:vml" Requires="v">
                <p:oleObj spid="_x0000_s98356" name="Document" r:id="rId3" imgW="6677635" imgH="4529232" progId="Word.Document.12">
                  <p:embed/>
                </p:oleObj>
              </mc:Choice>
              <mc:Fallback>
                <p:oleObj name="Document" r:id="rId3" imgW="6677635" imgH="4529232" progId="Word.Document.12">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725" y="822325"/>
                        <a:ext cx="8870950" cy="601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8915472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23</a:t>
            </a:fld>
            <a:endParaRPr lang="en-ZA" dirty="0">
              <a:solidFill>
                <a:srgbClr val="000000"/>
              </a:solidFill>
            </a:endParaRPr>
          </a:p>
        </p:txBody>
      </p:sp>
      <p:sp>
        <p:nvSpPr>
          <p:cNvPr id="7"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smtClean="0">
                <a:solidFill>
                  <a:srgbClr val="FFFFFF"/>
                </a:solidFill>
                <a:effectLst>
                  <a:outerShdw blurRad="38100" dist="38100" dir="2700000" algn="tl">
                    <a:srgbClr val="000000">
                      <a:alpha val="43137"/>
                    </a:srgbClr>
                  </a:outerShdw>
                </a:effectLst>
                <a:latin typeface="Arial"/>
              </a:rPr>
              <a:t>B-BBEE key Sections to complete in SBD 6.1</a:t>
            </a:r>
            <a:endParaRPr lang="en-ZA" sz="2000" b="1" dirty="0">
              <a:solidFill>
                <a:srgbClr val="FFFFFF"/>
              </a:solidFill>
              <a:effectLst>
                <a:outerShdw blurRad="38100" dist="38100" dir="2700000" algn="tl">
                  <a:srgbClr val="000000">
                    <a:alpha val="43137"/>
                  </a:srgbClr>
                </a:outerShdw>
              </a:effectLst>
              <a:latin typeface="Arial"/>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2696672036"/>
              </p:ext>
            </p:extLst>
          </p:nvPr>
        </p:nvGraphicFramePr>
        <p:xfrm>
          <a:off x="137318" y="858838"/>
          <a:ext cx="8869363" cy="5999162"/>
        </p:xfrm>
        <a:graphic>
          <a:graphicData uri="http://schemas.openxmlformats.org/presentationml/2006/ole">
            <mc:AlternateContent xmlns:mc="http://schemas.openxmlformats.org/markup-compatibility/2006">
              <mc:Choice xmlns:v="urn:schemas-microsoft-com:vml" Requires="v">
                <p:oleObj spid="_x0000_s99378" name="Document" r:id="rId3" imgW="6677635" imgH="4523116" progId="Word.Document.12">
                  <p:embed/>
                </p:oleObj>
              </mc:Choice>
              <mc:Fallback>
                <p:oleObj name="Document" r:id="rId3" imgW="6677635" imgH="4523116" progId="Word.Document.12">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318" y="858838"/>
                        <a:ext cx="8869363" cy="5999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0393636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2238" y="173235"/>
            <a:ext cx="8793162" cy="313932"/>
          </a:xfrm>
        </p:spPr>
        <p:txBody>
          <a:bodyPr/>
          <a:lstStyle/>
          <a:p>
            <a:r>
              <a:rPr lang="en-ZA" sz="2400" dirty="0">
                <a:solidFill>
                  <a:srgbClr val="FFFFFF"/>
                </a:solidFill>
                <a:latin typeface="Arial Rounded MT Bold"/>
              </a:rPr>
              <a:t>BEE</a:t>
            </a:r>
            <a:endParaRPr lang="en-ZA" sz="2000" dirty="0"/>
          </a:p>
        </p:txBody>
      </p:sp>
      <p:sp>
        <p:nvSpPr>
          <p:cNvPr id="5" name="Content Placeholder 4"/>
          <p:cNvSpPr>
            <a:spLocks noGrp="1"/>
          </p:cNvSpPr>
          <p:nvPr>
            <p:ph idx="1"/>
          </p:nvPr>
        </p:nvSpPr>
        <p:spPr>
          <a:xfrm>
            <a:off x="83372" y="1014795"/>
            <a:ext cx="8793162" cy="5217326"/>
          </a:xfrm>
        </p:spPr>
        <p:txBody>
          <a:bodyPr/>
          <a:lstStyle/>
          <a:p>
            <a:pPr marL="0" lvl="1" indent="0" algn="just">
              <a:buClrTx/>
              <a:buNone/>
            </a:pPr>
            <a:r>
              <a:rPr lang="x-none" sz="2000" kern="1200" smtClean="0">
                <a:solidFill>
                  <a:schemeClr val="folHlink"/>
                </a:solidFill>
                <a:ea typeface="Times New Roman" pitchFamily="18" charset="0"/>
                <a:cs typeface="Tahoma" pitchFamily="34" charset="0"/>
              </a:rPr>
              <a:t>Joint </a:t>
            </a:r>
            <a:r>
              <a:rPr lang="x-none" sz="2000" kern="1200">
                <a:solidFill>
                  <a:schemeClr val="folHlink"/>
                </a:solidFill>
                <a:ea typeface="Times New Roman" pitchFamily="18" charset="0"/>
                <a:cs typeface="Tahoma" pitchFamily="34" charset="0"/>
              </a:rPr>
              <a:t>Ventures</a:t>
            </a:r>
            <a:endParaRPr lang="en-ZA" sz="2000" kern="1200" dirty="0">
              <a:solidFill>
                <a:schemeClr val="folHlink"/>
              </a:solidFill>
              <a:ea typeface="Times New Roman" pitchFamily="18" charset="0"/>
              <a:cs typeface="Tahoma" pitchFamily="34" charset="0"/>
            </a:endParaRPr>
          </a:p>
          <a:p>
            <a:pPr marL="0" lvl="1" indent="0" algn="just">
              <a:buClrTx/>
              <a:buNone/>
            </a:pPr>
            <a:endParaRPr lang="en-ZA" sz="2000" kern="1200" dirty="0">
              <a:solidFill>
                <a:schemeClr val="folHlink"/>
              </a:solidFill>
              <a:ea typeface="Times New Roman" pitchFamily="18" charset="0"/>
              <a:cs typeface="Tahoma" pitchFamily="34" charset="0"/>
            </a:endParaRPr>
          </a:p>
          <a:p>
            <a:pPr algn="just"/>
            <a:r>
              <a:rPr lang="x-none" kern="1200">
                <a:solidFill>
                  <a:schemeClr val="folHlink"/>
                </a:solidFill>
                <a:ea typeface="Times New Roman" pitchFamily="18" charset="0"/>
                <a:cs typeface="Tahoma" pitchFamily="34" charset="0"/>
              </a:rPr>
              <a:t>Incorporated JVs must submit the B-BBEE status of the entity. Unincorporated JVs must submit a consolidated B-BBEE certificate as if they were a group structure for every separate Bid.</a:t>
            </a:r>
            <a:endParaRPr lang="en-ZA" kern="1200" dirty="0">
              <a:solidFill>
                <a:schemeClr val="folHlink"/>
              </a:solidFill>
              <a:ea typeface="Times New Roman" pitchFamily="18" charset="0"/>
              <a:cs typeface="Tahoma" pitchFamily="34" charset="0"/>
            </a:endParaRPr>
          </a:p>
          <a:p>
            <a:pPr marL="0" indent="0" algn="just">
              <a:buNone/>
            </a:pPr>
            <a:endParaRPr lang="en-ZA" dirty="0"/>
          </a:p>
          <a:p>
            <a:pPr marL="1588" lvl="1" indent="0" algn="just">
              <a:buNone/>
            </a:pPr>
            <a:r>
              <a:rPr lang="x-none" sz="2000" kern="1200">
                <a:solidFill>
                  <a:schemeClr val="folHlink"/>
                </a:solidFill>
                <a:ea typeface="Times New Roman" pitchFamily="18" charset="0"/>
                <a:cs typeface="Tahoma" pitchFamily="34" charset="0"/>
              </a:rPr>
              <a:t>Sub-contracting</a:t>
            </a:r>
            <a:endParaRPr lang="en-ZA" sz="2000" kern="1200" dirty="0">
              <a:solidFill>
                <a:schemeClr val="folHlink"/>
              </a:solidFill>
              <a:ea typeface="Times New Roman" pitchFamily="18" charset="0"/>
              <a:cs typeface="Tahoma" pitchFamily="34" charset="0"/>
            </a:endParaRPr>
          </a:p>
          <a:p>
            <a:pPr marL="0" indent="0" algn="just">
              <a:buNone/>
            </a:pPr>
            <a:endParaRPr lang="en-ZA" dirty="0"/>
          </a:p>
          <a:p>
            <a:pPr algn="just"/>
            <a:r>
              <a:rPr lang="x-none" kern="1200">
                <a:solidFill>
                  <a:schemeClr val="folHlink"/>
                </a:solidFill>
                <a:ea typeface="Times New Roman" pitchFamily="18" charset="0"/>
                <a:cs typeface="Tahoma" pitchFamily="34" charset="0"/>
              </a:rPr>
              <a:t>Bidders who want to claim preference points will have to comply fully with regulations 11(8) and 11(9) of the </a:t>
            </a:r>
            <a:r>
              <a:rPr lang="en-ZA" kern="1200" dirty="0">
                <a:solidFill>
                  <a:schemeClr val="folHlink"/>
                </a:solidFill>
                <a:ea typeface="Times New Roman" pitchFamily="18" charset="0"/>
                <a:cs typeface="Tahoma" pitchFamily="34" charset="0"/>
              </a:rPr>
              <a:t>P</a:t>
            </a:r>
            <a:r>
              <a:rPr lang="x-none" kern="1200">
                <a:solidFill>
                  <a:schemeClr val="folHlink"/>
                </a:solidFill>
                <a:ea typeface="Times New Roman" pitchFamily="18" charset="0"/>
                <a:cs typeface="Tahoma" pitchFamily="34" charset="0"/>
              </a:rPr>
              <a:t>referential </a:t>
            </a:r>
            <a:r>
              <a:rPr lang="en-ZA" kern="1200" dirty="0">
                <a:solidFill>
                  <a:schemeClr val="folHlink"/>
                </a:solidFill>
                <a:ea typeface="Times New Roman" pitchFamily="18" charset="0"/>
                <a:cs typeface="Tahoma" pitchFamily="34" charset="0"/>
              </a:rPr>
              <a:t>P</a:t>
            </a:r>
            <a:r>
              <a:rPr lang="x-none" kern="1200">
                <a:solidFill>
                  <a:schemeClr val="folHlink"/>
                </a:solidFill>
                <a:ea typeface="Times New Roman" pitchFamily="18" charset="0"/>
                <a:cs typeface="Tahoma" pitchFamily="34" charset="0"/>
              </a:rPr>
              <a:t>rocurement </a:t>
            </a:r>
            <a:r>
              <a:rPr lang="en-ZA" kern="1200" dirty="0">
                <a:solidFill>
                  <a:schemeClr val="folHlink"/>
                </a:solidFill>
                <a:ea typeface="Times New Roman" pitchFamily="18" charset="0"/>
                <a:cs typeface="Tahoma" pitchFamily="34" charset="0"/>
              </a:rPr>
              <a:t>R</a:t>
            </a:r>
            <a:r>
              <a:rPr lang="x-none" kern="1200">
                <a:solidFill>
                  <a:schemeClr val="folHlink"/>
                </a:solidFill>
                <a:ea typeface="Times New Roman" pitchFamily="18" charset="0"/>
                <a:cs typeface="Tahoma" pitchFamily="34" charset="0"/>
              </a:rPr>
              <a:t>egulations, 2011 with regard to sub–contracting</a:t>
            </a:r>
            <a:r>
              <a:rPr lang="en-ZA" kern="1200" dirty="0">
                <a:solidFill>
                  <a:schemeClr val="folHlink"/>
                </a:solidFill>
                <a:ea typeface="Times New Roman" pitchFamily="18" charset="0"/>
                <a:cs typeface="Tahoma" pitchFamily="34" charset="0"/>
              </a:rPr>
              <a:t>:</a:t>
            </a:r>
          </a:p>
          <a:p>
            <a:pPr algn="just"/>
            <a:endParaRPr lang="en-ZA" kern="1200" dirty="0">
              <a:solidFill>
                <a:schemeClr val="folHlink"/>
              </a:solidFill>
              <a:ea typeface="Times New Roman" pitchFamily="18" charset="0"/>
              <a:cs typeface="Tahoma" pitchFamily="34" charset="0"/>
            </a:endParaRPr>
          </a:p>
          <a:p>
            <a:pPr marL="0" indent="0" algn="just">
              <a:buNone/>
            </a:pPr>
            <a:r>
              <a:rPr lang="en-ZA" kern="1200" dirty="0">
                <a:solidFill>
                  <a:schemeClr val="folHlink"/>
                </a:solidFill>
                <a:ea typeface="Times New Roman" pitchFamily="18" charset="0"/>
                <a:cs typeface="Tahoma" pitchFamily="34" charset="0"/>
              </a:rPr>
              <a:t>Regulation 11(8)</a:t>
            </a:r>
          </a:p>
          <a:p>
            <a:pPr algn="just"/>
            <a:endParaRPr lang="en-ZA" kern="1200" dirty="0">
              <a:solidFill>
                <a:schemeClr val="folHlink"/>
              </a:solidFill>
              <a:ea typeface="Times New Roman" pitchFamily="18" charset="0"/>
              <a:cs typeface="Tahoma" pitchFamily="34" charset="0"/>
            </a:endParaRPr>
          </a:p>
          <a:p>
            <a:pPr algn="just"/>
            <a:r>
              <a:rPr lang="x-none" kern="1200">
                <a:solidFill>
                  <a:schemeClr val="folHlink"/>
                </a:solidFill>
                <a:ea typeface="Times New Roman" pitchFamily="18" charset="0"/>
                <a:cs typeface="Tahoma" pitchFamily="34" charset="0"/>
              </a:rPr>
              <a:t>A person must not be awarded points for B-BBEE status level if it is indicated in the tender documents that such a tenderer intends sub-contracting more than 25% of the value of the contract to any other enterprise that does not qualify for at least the points that such a tenderer qualifies for, unless the intended sub-contractor is an Exempted Micro Enterprise that has the capability and ability to execute the sub-contract.</a:t>
            </a:r>
            <a:endParaRPr lang="en-ZA" dirty="0"/>
          </a:p>
          <a:p>
            <a:pPr marL="0" indent="0">
              <a:lnSpc>
                <a:spcPct val="150000"/>
              </a:lnSpc>
              <a:buNone/>
            </a:pPr>
            <a:endParaRPr lang="en-ZA" sz="1200" kern="1200" dirty="0" smtClean="0">
              <a:solidFill>
                <a:schemeClr val="folHlink"/>
              </a:solidFill>
              <a:ea typeface="Times New Roman" pitchFamily="18" charset="0"/>
              <a:cs typeface="Tahoma" pitchFamily="34" charset="0"/>
            </a:endParaRPr>
          </a:p>
          <a:p>
            <a:pPr marL="0" indent="0">
              <a:lnSpc>
                <a:spcPct val="150000"/>
              </a:lnSpc>
              <a:buNone/>
            </a:pPr>
            <a:endParaRPr lang="en-ZA" dirty="0"/>
          </a:p>
        </p:txBody>
      </p:sp>
      <p:sp>
        <p:nvSpPr>
          <p:cNvPr id="3" name="Slide Number Placeholder 2"/>
          <p:cNvSpPr>
            <a:spLocks noGrp="1"/>
          </p:cNvSpPr>
          <p:nvPr>
            <p:ph type="sldNum" sz="quarter" idx="11"/>
          </p:nvPr>
        </p:nvSpPr>
        <p:spPr/>
        <p:txBody>
          <a:bodyPr/>
          <a:lstStyle/>
          <a:p>
            <a:pPr>
              <a:defRPr/>
            </a:pPr>
            <a:fld id="{1D46AC71-C261-4AF3-BFB1-CCAEF8821007}" type="slidenum">
              <a:rPr lang="en-ZA" smtClean="0">
                <a:solidFill>
                  <a:srgbClr val="FFFFFF"/>
                </a:solidFill>
              </a:rPr>
              <a:pPr>
                <a:defRPr/>
              </a:pPr>
              <a:t>24</a:t>
            </a:fld>
            <a:endParaRPr lang="en-ZA" dirty="0">
              <a:solidFill>
                <a:srgbClr val="FFFFFF"/>
              </a:solidFill>
            </a:endParaRPr>
          </a:p>
        </p:txBody>
      </p:sp>
      <p:sp>
        <p:nvSpPr>
          <p:cNvPr id="7" name="Slide Number Placeholder 7"/>
          <p:cNvSpPr txBox="1">
            <a:spLocks/>
          </p:cNvSpPr>
          <p:nvPr/>
        </p:nvSpPr>
        <p:spPr bwMode="gray">
          <a:xfrm>
            <a:off x="6963021" y="6519723"/>
            <a:ext cx="862012"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US"/>
            </a:defPPr>
            <a:lvl1pPr algn="r" rtl="0" fontAlgn="base">
              <a:spcBef>
                <a:spcPct val="0"/>
              </a:spcBef>
              <a:spcAft>
                <a:spcPct val="0"/>
              </a:spcAft>
              <a:defRPr sz="1200" kern="1200">
                <a:solidFill>
                  <a:schemeClr val="bg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ZA" dirty="0" smtClean="0">
                <a:solidFill>
                  <a:schemeClr val="tx1"/>
                </a:solidFill>
              </a:rPr>
              <a:t>              </a:t>
            </a:r>
            <a:fld id="{1D46AC71-C261-4AF3-BFB1-CCAEF8821007}" type="slidenum">
              <a:rPr lang="en-ZA" smtClean="0">
                <a:solidFill>
                  <a:schemeClr val="tx1"/>
                </a:solidFill>
              </a:rPr>
              <a:pPr algn="ctr">
                <a:defRPr/>
              </a:pPr>
              <a:t>24</a:t>
            </a:fld>
            <a:endParaRPr lang="en-ZA" dirty="0">
              <a:solidFill>
                <a:schemeClr val="tx1"/>
              </a:solidFill>
            </a:endParaRPr>
          </a:p>
        </p:txBody>
      </p:sp>
    </p:spTree>
    <p:extLst>
      <p:ext uri="{BB962C8B-B14F-4D97-AF65-F5344CB8AC3E}">
        <p14:creationId xmlns:p14="http://schemas.microsoft.com/office/powerpoint/2010/main" val="68828249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25</a:t>
            </a:fld>
            <a:endParaRPr lang="en-ZA" dirty="0">
              <a:solidFill>
                <a:srgbClr val="000000"/>
              </a:solidFill>
            </a:endParaRPr>
          </a:p>
        </p:txBody>
      </p:sp>
      <p:sp>
        <p:nvSpPr>
          <p:cNvPr id="7" name="Title 1"/>
          <p:cNvSpPr txBox="1">
            <a:spLocks/>
          </p:cNvSpPr>
          <p:nvPr/>
        </p:nvSpPr>
        <p:spPr>
          <a:xfrm>
            <a:off x="0" y="285750"/>
            <a:ext cx="9144000" cy="261938"/>
          </a:xfrm>
          <a:prstGeom prst="rect">
            <a:avLst/>
          </a:prstGeom>
        </p:spPr>
        <p:txBody>
          <a:bodyPr lIns="360000"/>
          <a:lstStyle/>
          <a:p>
            <a:pPr>
              <a:lnSpc>
                <a:spcPct val="85000"/>
              </a:lnSpc>
              <a:defRPr/>
            </a:pPr>
            <a:r>
              <a:rPr lang="en-ZA" sz="2400" b="1" dirty="0">
                <a:solidFill>
                  <a:schemeClr val="bg1"/>
                </a:solidFill>
              </a:rPr>
              <a:t>Use and acceptance of Affidavits</a:t>
            </a:r>
            <a:r>
              <a:rPr lang="en-ZA" sz="2400" b="1" kern="0" dirty="0" smtClean="0">
                <a:solidFill>
                  <a:srgbClr val="FFFFFF"/>
                </a:solidFill>
                <a:latin typeface="Arial Rounded MT Bold"/>
                <a:ea typeface="+mj-ea"/>
                <a:cs typeface="+mj-cs"/>
              </a:rPr>
              <a:t> </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5" name="Rectangle 4"/>
          <p:cNvSpPr/>
          <p:nvPr/>
        </p:nvSpPr>
        <p:spPr>
          <a:xfrm>
            <a:off x="149542" y="1225112"/>
            <a:ext cx="8844915" cy="4651979"/>
          </a:xfrm>
          <a:prstGeom prst="rect">
            <a:avLst/>
          </a:prstGeom>
        </p:spPr>
        <p:txBody>
          <a:bodyPr wrap="square">
            <a:spAutoFit/>
          </a:bodyPr>
          <a:lstStyle/>
          <a:p>
            <a:pPr>
              <a:lnSpc>
                <a:spcPct val="150000"/>
              </a:lnSpc>
            </a:pPr>
            <a:r>
              <a:rPr lang="en-ZA" sz="2000" dirty="0" smtClean="0">
                <a:solidFill>
                  <a:schemeClr val="tx2"/>
                </a:solidFill>
              </a:rPr>
              <a:t>It </a:t>
            </a:r>
            <a:r>
              <a:rPr lang="en-ZA" sz="2000" dirty="0">
                <a:solidFill>
                  <a:schemeClr val="tx2"/>
                </a:solidFill>
              </a:rPr>
              <a:t>has been advised that the Verification Professional will need to test the affidavits submitted as part of a company’s procurement rating. All companies will need to request the information which proves Black Ownership and Turnover in addition to the Affidavit, or request that their EME/QSE suppliers be verified and have this confirmed on the Affidavit</a:t>
            </a:r>
            <a:r>
              <a:rPr lang="en-ZA" sz="2000" dirty="0" smtClean="0">
                <a:solidFill>
                  <a:schemeClr val="tx2"/>
                </a:solidFill>
              </a:rPr>
              <a:t>.</a:t>
            </a:r>
          </a:p>
          <a:p>
            <a:pPr>
              <a:lnSpc>
                <a:spcPct val="150000"/>
              </a:lnSpc>
            </a:pPr>
            <a:endParaRPr lang="en-ZA" sz="2000" dirty="0">
              <a:solidFill>
                <a:schemeClr val="tx2"/>
              </a:solidFill>
            </a:endParaRPr>
          </a:p>
          <a:p>
            <a:pPr>
              <a:lnSpc>
                <a:spcPct val="150000"/>
              </a:lnSpc>
            </a:pPr>
            <a:endParaRPr lang="en-ZA" sz="2000" dirty="0">
              <a:solidFill>
                <a:schemeClr val="tx2"/>
              </a:solidFill>
            </a:endParaRPr>
          </a:p>
          <a:p>
            <a:pPr algn="ctr">
              <a:lnSpc>
                <a:spcPct val="150000"/>
              </a:lnSpc>
            </a:pPr>
            <a:r>
              <a:rPr lang="en-ZA" sz="2000" b="1" dirty="0">
                <a:solidFill>
                  <a:schemeClr val="tx2"/>
                </a:solidFill>
              </a:rPr>
              <a:t>SARS reserves the right to request that bidders submit proof of their Black ownership and turnover information in support of their Affidavits.</a:t>
            </a:r>
          </a:p>
          <a:p>
            <a:pPr algn="just">
              <a:lnSpc>
                <a:spcPct val="150000"/>
              </a:lnSpc>
            </a:pPr>
            <a:endParaRPr lang="en-ZA" sz="2000" dirty="0">
              <a:solidFill>
                <a:srgbClr val="003366"/>
              </a:solidFill>
              <a:ea typeface="Times New Roman" pitchFamily="18" charset="0"/>
              <a:cs typeface="Tahoma" pitchFamily="34" charset="0"/>
            </a:endParaRPr>
          </a:p>
        </p:txBody>
      </p:sp>
    </p:spTree>
    <p:extLst>
      <p:ext uri="{BB962C8B-B14F-4D97-AF65-F5344CB8AC3E}">
        <p14:creationId xmlns:p14="http://schemas.microsoft.com/office/powerpoint/2010/main" val="14826245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26</a:t>
            </a:fld>
            <a:endParaRPr lang="en-ZA" dirty="0">
              <a:solidFill>
                <a:srgbClr val="000000"/>
              </a:solidFill>
            </a:endParaRPr>
          </a:p>
        </p:txBody>
      </p:sp>
      <p:sp>
        <p:nvSpPr>
          <p:cNvPr id="7" name="Title 1"/>
          <p:cNvSpPr txBox="1">
            <a:spLocks/>
          </p:cNvSpPr>
          <p:nvPr/>
        </p:nvSpPr>
        <p:spPr>
          <a:xfrm>
            <a:off x="0" y="285750"/>
            <a:ext cx="9144000" cy="261938"/>
          </a:xfrm>
          <a:prstGeom prst="rect">
            <a:avLst/>
          </a:prstGeom>
        </p:spPr>
        <p:txBody>
          <a:bodyPr lIns="360000"/>
          <a:lstStyle/>
          <a:p>
            <a:pPr>
              <a:lnSpc>
                <a:spcPct val="85000"/>
              </a:lnSpc>
              <a:defRPr/>
            </a:pPr>
            <a:r>
              <a:rPr lang="en-ZA" sz="2400" b="1" kern="0" dirty="0">
                <a:solidFill>
                  <a:srgbClr val="FFFFFF"/>
                </a:solidFill>
                <a:latin typeface="Arial Rounded MT Bold"/>
                <a:ea typeface="+mj-ea"/>
                <a:cs typeface="+mj-cs"/>
              </a:rPr>
              <a:t>BEE </a:t>
            </a:r>
            <a:endParaRPr lang="en-ZA" sz="2000" b="1" dirty="0">
              <a:solidFill>
                <a:srgbClr val="FFFFFF"/>
              </a:solidFill>
              <a:effectLst>
                <a:outerShdw blurRad="38100" dist="38100" dir="2700000" algn="tl">
                  <a:srgbClr val="000000">
                    <a:alpha val="43137"/>
                  </a:srgbClr>
                </a:outerShdw>
              </a:effectLst>
              <a:latin typeface="Arial"/>
            </a:endParaRPr>
          </a:p>
        </p:txBody>
      </p:sp>
      <p:sp>
        <p:nvSpPr>
          <p:cNvPr id="5" name="Rectangle 4"/>
          <p:cNvSpPr/>
          <p:nvPr/>
        </p:nvSpPr>
        <p:spPr>
          <a:xfrm>
            <a:off x="149541" y="864164"/>
            <a:ext cx="8844915" cy="5628913"/>
          </a:xfrm>
          <a:prstGeom prst="rect">
            <a:avLst/>
          </a:prstGeom>
        </p:spPr>
        <p:txBody>
          <a:bodyPr wrap="square">
            <a:spAutoFit/>
          </a:bodyPr>
          <a:lstStyle/>
          <a:p>
            <a:pPr marL="0" indent="0">
              <a:buNone/>
            </a:pPr>
            <a:r>
              <a:rPr lang="x-none">
                <a:solidFill>
                  <a:schemeClr val="folHlink"/>
                </a:solidFill>
                <a:ea typeface="Times New Roman" pitchFamily="18" charset="0"/>
                <a:cs typeface="Tahoma" pitchFamily="34" charset="0"/>
              </a:rPr>
              <a:t>Regulation 11(9) </a:t>
            </a:r>
            <a:endParaRPr lang="en-ZA" dirty="0">
              <a:solidFill>
                <a:schemeClr val="folHlink"/>
              </a:solidFill>
              <a:ea typeface="Times New Roman" pitchFamily="18" charset="0"/>
              <a:cs typeface="Tahoma" pitchFamily="34" charset="0"/>
            </a:endParaRPr>
          </a:p>
          <a:p>
            <a:pPr marL="0" indent="0">
              <a:buNone/>
            </a:pPr>
            <a:endParaRPr lang="en-ZA" dirty="0">
              <a:solidFill>
                <a:schemeClr val="folHlink"/>
              </a:solidFill>
              <a:ea typeface="Times New Roman" pitchFamily="18" charset="0"/>
              <a:cs typeface="Tahoma" pitchFamily="34" charset="0"/>
            </a:endParaRPr>
          </a:p>
          <a:p>
            <a:pPr algn="just"/>
            <a:r>
              <a:rPr lang="x-none">
                <a:solidFill>
                  <a:schemeClr val="folHlink"/>
                </a:solidFill>
                <a:ea typeface="Times New Roman" pitchFamily="18" charset="0"/>
                <a:cs typeface="Tahoma" pitchFamily="34" charset="0"/>
              </a:rPr>
              <a:t>A person awarded a contract may not sub-contract more than 25% of the value of the contract to any other enterprise that does not have an equal or higher B-BBEE status level than the person concerned, unless the contract is sub-contracted to an Exempted Micro Enterprise that has the capability and ability to execute the sub-contract.</a:t>
            </a:r>
            <a:endParaRPr lang="en-ZA" dirty="0">
              <a:solidFill>
                <a:schemeClr val="folHlink"/>
              </a:solidFill>
              <a:ea typeface="Times New Roman" pitchFamily="18" charset="0"/>
              <a:cs typeface="Tahoma" pitchFamily="34" charset="0"/>
            </a:endParaRPr>
          </a:p>
          <a:p>
            <a:pPr algn="just"/>
            <a:endParaRPr lang="en-ZA" dirty="0">
              <a:solidFill>
                <a:schemeClr val="folHlink"/>
              </a:solidFill>
              <a:ea typeface="Times New Roman" pitchFamily="18" charset="0"/>
              <a:cs typeface="Tahoma" pitchFamily="34" charset="0"/>
            </a:endParaRPr>
          </a:p>
          <a:p>
            <a:pPr marL="0" lvl="1" indent="0" algn="just">
              <a:buClrTx/>
              <a:buNone/>
            </a:pPr>
            <a:r>
              <a:rPr lang="en-ZA" sz="2000" b="1" dirty="0">
                <a:solidFill>
                  <a:schemeClr val="folHlink"/>
                </a:solidFill>
                <a:ea typeface="Times New Roman" pitchFamily="18" charset="0"/>
                <a:cs typeface="Tahoma" pitchFamily="34" charset="0"/>
              </a:rPr>
              <a:t>     Proof of Existence:  </a:t>
            </a:r>
            <a:r>
              <a:rPr lang="x-none" sz="2000" b="1">
                <a:solidFill>
                  <a:schemeClr val="folHlink"/>
                </a:solidFill>
                <a:ea typeface="Times New Roman" pitchFamily="18" charset="0"/>
                <a:cs typeface="Tahoma" pitchFamily="34" charset="0"/>
              </a:rPr>
              <a:t>Joint Ventures and/or Sub-Contracting</a:t>
            </a:r>
            <a:endParaRPr lang="en-ZA" sz="2000" b="1" dirty="0">
              <a:solidFill>
                <a:schemeClr val="folHlink"/>
              </a:solidFill>
              <a:ea typeface="Times New Roman" pitchFamily="18" charset="0"/>
              <a:cs typeface="Tahoma" pitchFamily="34" charset="0"/>
            </a:endParaRPr>
          </a:p>
          <a:p>
            <a:pPr algn="just"/>
            <a:endParaRPr lang="en-ZA" dirty="0">
              <a:solidFill>
                <a:schemeClr val="folHlink"/>
              </a:solidFill>
              <a:ea typeface="Times New Roman" pitchFamily="18" charset="0"/>
              <a:cs typeface="Tahoma" pitchFamily="34" charset="0"/>
            </a:endParaRPr>
          </a:p>
          <a:p>
            <a:pPr marL="342900" lvl="2" indent="-342900" algn="just">
              <a:buClrTx/>
              <a:buSzPct val="120000"/>
              <a:buFontTx/>
              <a:buChar char="•"/>
            </a:pPr>
            <a:r>
              <a:rPr lang="x-none">
                <a:solidFill>
                  <a:schemeClr val="folHlink"/>
                </a:solidFill>
                <a:ea typeface="Times New Roman" pitchFamily="18" charset="0"/>
                <a:cs typeface="Tahoma" pitchFamily="34" charset="0"/>
              </a:rPr>
              <a:t>Bidders must submit concrete proof of the existence of joint ventures and/or sub-contracting arrangements. SARS will accept signed agreements as acceptable proof of the existence of a joint venture and/or sub-contracting arrangement. </a:t>
            </a:r>
            <a:endParaRPr lang="en-ZA" dirty="0">
              <a:solidFill>
                <a:schemeClr val="folHlink"/>
              </a:solidFill>
              <a:ea typeface="Times New Roman" pitchFamily="18" charset="0"/>
              <a:cs typeface="Tahoma" pitchFamily="34" charset="0"/>
            </a:endParaRPr>
          </a:p>
          <a:p>
            <a:pPr marL="342900" lvl="2" indent="-342900" algn="just">
              <a:buClrTx/>
              <a:buSzPct val="120000"/>
              <a:buFontTx/>
              <a:buChar char="•"/>
            </a:pPr>
            <a:endParaRPr lang="en-ZA" dirty="0">
              <a:solidFill>
                <a:schemeClr val="folHlink"/>
              </a:solidFill>
              <a:ea typeface="Times New Roman" pitchFamily="18" charset="0"/>
              <a:cs typeface="Tahoma" pitchFamily="34" charset="0"/>
            </a:endParaRPr>
          </a:p>
          <a:p>
            <a:pPr marL="342900" lvl="2" indent="-342900" algn="just">
              <a:buClrTx/>
              <a:buSzPct val="120000"/>
              <a:buFontTx/>
              <a:buChar char="•"/>
            </a:pPr>
            <a:r>
              <a:rPr lang="x-none">
                <a:solidFill>
                  <a:schemeClr val="folHlink"/>
                </a:solidFill>
                <a:ea typeface="Times New Roman" pitchFamily="18" charset="0"/>
                <a:cs typeface="Tahoma" pitchFamily="34" charset="0"/>
              </a:rPr>
              <a:t>The joint venture and/or sub-contracting agreements must clearly set out the roles and responsibilities of the </a:t>
            </a:r>
            <a:r>
              <a:rPr lang="en-ZA" dirty="0">
                <a:solidFill>
                  <a:schemeClr val="folHlink"/>
                </a:solidFill>
                <a:ea typeface="Times New Roman" pitchFamily="18" charset="0"/>
                <a:cs typeface="Tahoma" pitchFamily="34" charset="0"/>
              </a:rPr>
              <a:t>Lead Partner </a:t>
            </a:r>
            <a:r>
              <a:rPr lang="x-none">
                <a:solidFill>
                  <a:schemeClr val="folHlink"/>
                </a:solidFill>
                <a:ea typeface="Times New Roman" pitchFamily="18" charset="0"/>
                <a:cs typeface="Tahoma" pitchFamily="34" charset="0"/>
              </a:rPr>
              <a:t>and the joint venture and/or sub-contracting party. The agreement must also clearly identify the </a:t>
            </a:r>
            <a:r>
              <a:rPr lang="en-ZA" dirty="0">
                <a:solidFill>
                  <a:schemeClr val="folHlink"/>
                </a:solidFill>
                <a:ea typeface="Times New Roman" pitchFamily="18" charset="0"/>
                <a:cs typeface="Tahoma" pitchFamily="34" charset="0"/>
              </a:rPr>
              <a:t>Lead Partner</a:t>
            </a:r>
            <a:r>
              <a:rPr lang="x-none">
                <a:solidFill>
                  <a:schemeClr val="folHlink"/>
                </a:solidFill>
                <a:ea typeface="Times New Roman" pitchFamily="18" charset="0"/>
                <a:cs typeface="Tahoma" pitchFamily="34" charset="0"/>
              </a:rPr>
              <a:t>, who shall be given the power of attorney to bind the other party/parties in respect of matters pertaining to the joint venture and/or sub-contracting arrangement</a:t>
            </a:r>
            <a:r>
              <a:rPr lang="x-none"/>
              <a:t>. </a:t>
            </a:r>
            <a:endParaRPr lang="en-ZA" dirty="0">
              <a:solidFill>
                <a:schemeClr val="folHlink"/>
              </a:solidFill>
              <a:ea typeface="Times New Roman" pitchFamily="18" charset="0"/>
              <a:cs typeface="Tahoma" pitchFamily="34" charset="0"/>
            </a:endParaRPr>
          </a:p>
          <a:p>
            <a:pPr algn="just">
              <a:lnSpc>
                <a:spcPct val="150000"/>
              </a:lnSpc>
            </a:pPr>
            <a:endParaRPr lang="en-ZA" sz="1200" dirty="0">
              <a:solidFill>
                <a:srgbClr val="003366"/>
              </a:solidFill>
              <a:ea typeface="Times New Roman" pitchFamily="18" charset="0"/>
              <a:cs typeface="Tahoma" pitchFamily="34" charset="0"/>
            </a:endParaRPr>
          </a:p>
        </p:txBody>
      </p:sp>
    </p:spTree>
    <p:extLst>
      <p:ext uri="{BB962C8B-B14F-4D97-AF65-F5344CB8AC3E}">
        <p14:creationId xmlns:p14="http://schemas.microsoft.com/office/powerpoint/2010/main" val="1628236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53811" y="2230211"/>
            <a:ext cx="8240485" cy="1169551"/>
          </a:xfrm>
        </p:spPr>
        <p:txBody>
          <a:bodyPr/>
          <a:lstStyle/>
          <a:p>
            <a:pPr marL="0" indent="0" algn="ctr">
              <a:buNone/>
            </a:pPr>
            <a:endParaRPr lang="en-ZA" sz="1600" dirty="0"/>
          </a:p>
          <a:p>
            <a:pPr marL="0" indent="0" algn="ctr">
              <a:buNone/>
            </a:pPr>
            <a:r>
              <a:rPr lang="en-ZA" sz="2000" b="1" dirty="0">
                <a:effectLst>
                  <a:outerShdw blurRad="38100" dist="38100" dir="2700000" algn="tl">
                    <a:srgbClr val="000000">
                      <a:alpha val="43137"/>
                    </a:srgbClr>
                  </a:outerShdw>
                </a:effectLst>
              </a:rPr>
              <a:t>Bid Evaluation Process  Gate </a:t>
            </a:r>
            <a:r>
              <a:rPr lang="en-ZA" sz="2000" b="1" dirty="0" smtClean="0">
                <a:effectLst>
                  <a:outerShdw blurRad="38100" dist="38100" dir="2700000" algn="tl">
                    <a:srgbClr val="000000">
                      <a:alpha val="43137"/>
                    </a:srgbClr>
                  </a:outerShdw>
                </a:effectLst>
              </a:rPr>
              <a:t>3 </a:t>
            </a:r>
            <a:r>
              <a:rPr lang="en-ZA" sz="2000" b="1" dirty="0">
                <a:effectLst>
                  <a:outerShdw blurRad="38100" dist="38100" dir="2700000" algn="tl">
                    <a:srgbClr val="000000">
                      <a:alpha val="43137"/>
                    </a:srgbClr>
                  </a:outerShdw>
                </a:effectLst>
              </a:rPr>
              <a:t>(Price &amp; BBBEE) </a:t>
            </a:r>
          </a:p>
          <a:p>
            <a:pPr marL="0" indent="0" algn="ctr">
              <a:buNone/>
            </a:pPr>
            <a:endParaRPr lang="en-ZA" sz="2000" b="1" dirty="0" smtClean="0"/>
          </a:p>
          <a:p>
            <a:pPr marL="0" indent="0" algn="ctr">
              <a:buNone/>
            </a:pPr>
            <a:r>
              <a:rPr lang="en-ZA" sz="2000" b="1" dirty="0" smtClean="0"/>
              <a:t>FINANCIALS</a:t>
            </a:r>
            <a:endParaRPr lang="en-ZA" sz="2000" b="1" dirty="0"/>
          </a:p>
        </p:txBody>
      </p:sp>
    </p:spTree>
    <p:extLst>
      <p:ext uri="{BB962C8B-B14F-4D97-AF65-F5344CB8AC3E}">
        <p14:creationId xmlns:p14="http://schemas.microsoft.com/office/powerpoint/2010/main" val="9943320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r>
              <a:rPr lang="en-ZA" dirty="0" smtClean="0">
                <a:solidFill>
                  <a:srgbClr val="000000"/>
                </a:solidFill>
              </a:rPr>
              <a:t>     </a:t>
            </a:r>
            <a:fld id="{25B0C65C-ACB3-41B3-B9D6-603EB25AD180}" type="slidenum">
              <a:rPr lang="en-ZA" smtClean="0">
                <a:solidFill>
                  <a:srgbClr val="000000"/>
                </a:solidFill>
              </a:rPr>
              <a:pPr/>
              <a:t>28</a:t>
            </a:fld>
            <a:endParaRPr lang="en-ZA" dirty="0">
              <a:solidFill>
                <a:srgbClr val="000000"/>
              </a:solidFill>
            </a:endParaRPr>
          </a:p>
        </p:txBody>
      </p:sp>
      <p:sp>
        <p:nvSpPr>
          <p:cNvPr id="5" name="Rectangle 4"/>
          <p:cNvSpPr/>
          <p:nvPr/>
        </p:nvSpPr>
        <p:spPr>
          <a:xfrm>
            <a:off x="175259" y="800100"/>
            <a:ext cx="8844915" cy="5509200"/>
          </a:xfrm>
          <a:prstGeom prst="rect">
            <a:avLst/>
          </a:prstGeom>
        </p:spPr>
        <p:txBody>
          <a:bodyPr wrap="square">
            <a:spAutoFit/>
          </a:bodyPr>
          <a:lstStyle/>
          <a:p>
            <a:pPr marL="450850" lvl="4" indent="-271463" defTabSz="929959" fontAlgn="t">
              <a:lnSpc>
                <a:spcPct val="200000"/>
              </a:lnSpc>
              <a:buSzPct val="75000"/>
              <a:defRPr/>
            </a:pPr>
            <a:r>
              <a:rPr lang="en-ZA" sz="1600" b="1" kern="0" dirty="0">
                <a:solidFill>
                  <a:srgbClr val="004F87"/>
                </a:solidFill>
                <a:latin typeface="+mn-lt"/>
              </a:rPr>
              <a:t>BACKGROUND</a:t>
            </a:r>
          </a:p>
          <a:p>
            <a:pPr marL="179388" lvl="4" indent="273050" defTabSz="929959" fontAlgn="t">
              <a:lnSpc>
                <a:spcPct val="200000"/>
              </a:lnSpc>
              <a:buSzPct val="75000"/>
              <a:buFont typeface="Arial" panose="020B0604020202020204" pitchFamily="34" charset="0"/>
              <a:buChar char="•"/>
              <a:defRPr/>
            </a:pPr>
            <a:r>
              <a:rPr lang="en-ZA" sz="1600" kern="0" dirty="0">
                <a:solidFill>
                  <a:srgbClr val="004F87"/>
                </a:solidFill>
                <a:latin typeface="Arial Narrow" panose="020B0606020202030204" pitchFamily="34" charset="0"/>
              </a:rPr>
              <a:t>SARS is responsible for an appropriate procurement system as per Public Finance Management Act (PFMA)  </a:t>
            </a:r>
          </a:p>
          <a:p>
            <a:pPr marL="179388" lvl="4" defTabSz="929959" fontAlgn="t">
              <a:lnSpc>
                <a:spcPct val="200000"/>
              </a:lnSpc>
              <a:buSzPct val="75000"/>
              <a:defRPr/>
            </a:pPr>
            <a:r>
              <a:rPr lang="en-ZA" sz="1600" kern="0" dirty="0">
                <a:solidFill>
                  <a:srgbClr val="004F87"/>
                </a:solidFill>
                <a:latin typeface="Arial Narrow" panose="020B0606020202030204" pitchFamily="34" charset="0"/>
              </a:rPr>
              <a:t>      which is:</a:t>
            </a:r>
          </a:p>
          <a:p>
            <a:pPr marL="452438" lvl="4" indent="-273050" defTabSz="929959" fontAlgn="t">
              <a:lnSpc>
                <a:spcPct val="200000"/>
              </a:lnSpc>
              <a:buSzPct val="75000"/>
              <a:buFont typeface="Arial" panose="020B0604020202020204" pitchFamily="34" charset="0"/>
              <a:buChar char="•"/>
              <a:defRPr/>
            </a:pPr>
            <a:r>
              <a:rPr lang="en-ZA" sz="1600" kern="0" dirty="0" smtClean="0">
                <a:solidFill>
                  <a:srgbClr val="004F87"/>
                </a:solidFill>
                <a:latin typeface="+mn-lt"/>
              </a:rPr>
              <a:t>Fair</a:t>
            </a:r>
            <a:endParaRPr lang="en-ZA" sz="1600" kern="0" dirty="0">
              <a:solidFill>
                <a:srgbClr val="004F87"/>
              </a:solidFill>
              <a:latin typeface="+mn-lt"/>
            </a:endParaRPr>
          </a:p>
          <a:p>
            <a:pPr marL="179388" lvl="4" indent="273050" defTabSz="929959" fontAlgn="t">
              <a:lnSpc>
                <a:spcPct val="200000"/>
              </a:lnSpc>
              <a:buSzPct val="75000"/>
              <a:buFont typeface="Arial" panose="020B0604020202020204" pitchFamily="34" charset="0"/>
              <a:buChar char="•"/>
              <a:defRPr/>
            </a:pPr>
            <a:r>
              <a:rPr lang="en-ZA" sz="1600" kern="0" dirty="0">
                <a:solidFill>
                  <a:srgbClr val="004F87"/>
                </a:solidFill>
                <a:latin typeface="+mn-lt"/>
              </a:rPr>
              <a:t>Equitable</a:t>
            </a:r>
          </a:p>
          <a:p>
            <a:pPr marL="179388" lvl="4" indent="273050" defTabSz="929959" fontAlgn="t">
              <a:lnSpc>
                <a:spcPct val="200000"/>
              </a:lnSpc>
              <a:buSzPct val="75000"/>
              <a:buFont typeface="Arial" panose="020B0604020202020204" pitchFamily="34" charset="0"/>
              <a:buChar char="•"/>
              <a:defRPr/>
            </a:pPr>
            <a:r>
              <a:rPr lang="en-ZA" sz="1600" kern="0" dirty="0">
                <a:solidFill>
                  <a:srgbClr val="004F87"/>
                </a:solidFill>
                <a:latin typeface="+mn-lt"/>
              </a:rPr>
              <a:t>Transparent</a:t>
            </a:r>
          </a:p>
          <a:p>
            <a:pPr marL="179388" lvl="4" indent="273050" defTabSz="929959" fontAlgn="t">
              <a:lnSpc>
                <a:spcPct val="200000"/>
              </a:lnSpc>
              <a:buSzPct val="75000"/>
              <a:buFont typeface="Arial" panose="020B0604020202020204" pitchFamily="34" charset="0"/>
              <a:buChar char="•"/>
              <a:defRPr/>
            </a:pPr>
            <a:r>
              <a:rPr lang="en-ZA" sz="1600" kern="0" dirty="0">
                <a:solidFill>
                  <a:srgbClr val="004F87"/>
                </a:solidFill>
                <a:latin typeface="+mn-lt"/>
              </a:rPr>
              <a:t>Competitive</a:t>
            </a:r>
          </a:p>
          <a:p>
            <a:pPr marL="179388" lvl="4" indent="273050" defTabSz="929959" fontAlgn="t">
              <a:lnSpc>
                <a:spcPct val="200000"/>
              </a:lnSpc>
              <a:buSzPct val="75000"/>
              <a:buFont typeface="Arial" panose="020B0604020202020204" pitchFamily="34" charset="0"/>
              <a:buChar char="•"/>
              <a:defRPr/>
            </a:pPr>
            <a:r>
              <a:rPr lang="en-ZA" sz="1600" kern="0" dirty="0">
                <a:solidFill>
                  <a:srgbClr val="004F87"/>
                </a:solidFill>
                <a:latin typeface="+mn-lt"/>
              </a:rPr>
              <a:t>Cost </a:t>
            </a:r>
            <a:r>
              <a:rPr lang="en-ZA" sz="1600" kern="0" dirty="0" smtClean="0">
                <a:solidFill>
                  <a:srgbClr val="004F87"/>
                </a:solidFill>
                <a:latin typeface="+mn-lt"/>
              </a:rPr>
              <a:t>Effective</a:t>
            </a:r>
          </a:p>
          <a:p>
            <a:pPr marL="179388" lvl="4" defTabSz="929959" fontAlgn="t">
              <a:lnSpc>
                <a:spcPct val="200000"/>
              </a:lnSpc>
              <a:buSzPct val="75000"/>
              <a:defRPr/>
            </a:pPr>
            <a:endParaRPr lang="en-US" sz="1600" kern="0" dirty="0">
              <a:solidFill>
                <a:srgbClr val="004F87"/>
              </a:solidFill>
              <a:latin typeface="+mn-lt"/>
            </a:endParaRPr>
          </a:p>
          <a:p>
            <a:pPr marL="179388" lvl="4" indent="273050" defTabSz="929959" fontAlgn="t">
              <a:lnSpc>
                <a:spcPct val="200000"/>
              </a:lnSpc>
              <a:buSzPct val="75000"/>
              <a:buFont typeface="Arial" panose="020B0604020202020204" pitchFamily="34" charset="0"/>
              <a:buChar char="•"/>
              <a:defRPr/>
            </a:pPr>
            <a:endParaRPr lang="en-ZA" sz="1600" kern="0" dirty="0">
              <a:solidFill>
                <a:srgbClr val="004F87"/>
              </a:solidFill>
              <a:latin typeface="+mn-lt"/>
            </a:endParaRPr>
          </a:p>
          <a:p>
            <a:pPr marL="179388" lvl="4" indent="273050" defTabSz="929959" fontAlgn="t">
              <a:lnSpc>
                <a:spcPct val="200000"/>
              </a:lnSpc>
              <a:buSzPct val="75000"/>
              <a:buFont typeface="Arial" panose="020B0604020202020204" pitchFamily="34" charset="0"/>
              <a:buChar char="•"/>
              <a:defRPr/>
            </a:pPr>
            <a:endParaRPr lang="en-ZA" sz="1600" kern="0" dirty="0">
              <a:solidFill>
                <a:srgbClr val="004F87"/>
              </a:solidFill>
              <a:latin typeface="+mn-lt"/>
            </a:endParaRPr>
          </a:p>
        </p:txBody>
      </p:sp>
      <p:sp>
        <p:nvSpPr>
          <p:cNvPr id="6"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smtClean="0">
                <a:solidFill>
                  <a:srgbClr val="FFFFFF"/>
                </a:solidFill>
                <a:effectLst>
                  <a:outerShdw blurRad="38100" dist="38100" dir="2700000" algn="tl">
                    <a:srgbClr val="000000">
                      <a:alpha val="43137"/>
                    </a:srgbClr>
                  </a:outerShdw>
                </a:effectLst>
              </a:rPr>
              <a:t>Financial Evaluation</a:t>
            </a:r>
            <a:endParaRPr lang="en-ZA" sz="2000" b="1" dirty="0">
              <a:solidFill>
                <a:srgbClr val="FFFFFF"/>
              </a:solidFill>
              <a:effectLst>
                <a:outerShdw blurRad="38100" dist="38100" dir="2700000" algn="tl">
                  <a:srgbClr val="000000">
                    <a:alpha val="43137"/>
                  </a:srgbClr>
                </a:outerShdw>
              </a:effectLst>
              <a:latin typeface="Arial"/>
            </a:endParaRPr>
          </a:p>
        </p:txBody>
      </p:sp>
    </p:spTree>
    <p:extLst>
      <p:ext uri="{BB962C8B-B14F-4D97-AF65-F5344CB8AC3E}">
        <p14:creationId xmlns:p14="http://schemas.microsoft.com/office/powerpoint/2010/main" val="24876064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r>
              <a:rPr lang="en-ZA" dirty="0" smtClean="0">
                <a:solidFill>
                  <a:srgbClr val="000000"/>
                </a:solidFill>
              </a:rPr>
              <a:t>     </a:t>
            </a:r>
            <a:fld id="{25B0C65C-ACB3-41B3-B9D6-603EB25AD180}" type="slidenum">
              <a:rPr lang="en-ZA" smtClean="0">
                <a:solidFill>
                  <a:srgbClr val="000000"/>
                </a:solidFill>
              </a:rPr>
              <a:pPr/>
              <a:t>29</a:t>
            </a:fld>
            <a:endParaRPr lang="en-ZA" dirty="0">
              <a:solidFill>
                <a:srgbClr val="000000"/>
              </a:solidFill>
            </a:endParaRPr>
          </a:p>
        </p:txBody>
      </p:sp>
      <p:sp>
        <p:nvSpPr>
          <p:cNvPr id="5" name="Rectangle 4"/>
          <p:cNvSpPr/>
          <p:nvPr/>
        </p:nvSpPr>
        <p:spPr>
          <a:xfrm>
            <a:off x="175259" y="800100"/>
            <a:ext cx="8844915" cy="5632311"/>
          </a:xfrm>
          <a:prstGeom prst="rect">
            <a:avLst/>
          </a:prstGeom>
        </p:spPr>
        <p:txBody>
          <a:bodyPr wrap="square">
            <a:spAutoFit/>
          </a:bodyPr>
          <a:lstStyle/>
          <a:p>
            <a:pPr marL="349341" indent="-349341" defTabSz="929959" fontAlgn="t">
              <a:lnSpc>
                <a:spcPct val="150000"/>
              </a:lnSpc>
              <a:buSzPct val="120000"/>
              <a:buFont typeface="Arial" panose="020B0604020202020204" pitchFamily="34" charset="0"/>
              <a:buChar char="•"/>
              <a:defRPr/>
            </a:pPr>
            <a:r>
              <a:rPr lang="en-ZA" sz="1600" dirty="0">
                <a:solidFill>
                  <a:schemeClr val="tx2"/>
                </a:solidFill>
                <a:latin typeface="+mn-lt"/>
              </a:rPr>
              <a:t>Forms part of the overall risk management strategy of SARS.</a:t>
            </a:r>
          </a:p>
          <a:p>
            <a:pPr marL="349341" indent="-349341" defTabSz="929959" fontAlgn="t">
              <a:lnSpc>
                <a:spcPct val="150000"/>
              </a:lnSpc>
              <a:buSzPct val="120000"/>
              <a:buFont typeface="Arial" panose="020B0604020202020204" pitchFamily="34" charset="0"/>
              <a:buChar char="•"/>
              <a:defRPr/>
            </a:pPr>
            <a:r>
              <a:rPr lang="en-ZA" sz="1600" dirty="0">
                <a:solidFill>
                  <a:schemeClr val="tx2"/>
                </a:solidFill>
                <a:latin typeface="+mn-lt"/>
              </a:rPr>
              <a:t>One of multiple governance steps to assess financial fitness of potential bidders.</a:t>
            </a:r>
            <a:endParaRPr lang="en-ZA" sz="1600" kern="0" dirty="0">
              <a:solidFill>
                <a:srgbClr val="004F87"/>
              </a:solidFill>
              <a:latin typeface="+mn-lt"/>
            </a:endParaRPr>
          </a:p>
          <a:p>
            <a:pPr marL="349341" indent="-349341" defTabSz="929959" fontAlgn="t">
              <a:lnSpc>
                <a:spcPct val="150000"/>
              </a:lnSpc>
              <a:buSzPct val="120000"/>
              <a:buFont typeface="Arial" panose="020B0604020202020204" pitchFamily="34" charset="0"/>
              <a:buChar char="•"/>
              <a:defRPr/>
            </a:pPr>
            <a:r>
              <a:rPr lang="en-ZA" sz="1600" kern="0" dirty="0">
                <a:solidFill>
                  <a:srgbClr val="004F87"/>
                </a:solidFill>
                <a:latin typeface="+mn-lt"/>
              </a:rPr>
              <a:t>It serves the purpose of ascertaining the financial stability.</a:t>
            </a:r>
          </a:p>
          <a:p>
            <a:pPr marL="349341" indent="-349341" defTabSz="929959" fontAlgn="t">
              <a:lnSpc>
                <a:spcPct val="150000"/>
              </a:lnSpc>
              <a:buSzPct val="120000"/>
              <a:buFont typeface="Arial" panose="020B0604020202020204" pitchFamily="34" charset="0"/>
              <a:buChar char="•"/>
              <a:defRPr/>
            </a:pPr>
            <a:r>
              <a:rPr lang="en-ZA" sz="1600" kern="0" dirty="0">
                <a:solidFill>
                  <a:srgbClr val="004F87"/>
                </a:solidFill>
                <a:latin typeface="+mn-lt"/>
              </a:rPr>
              <a:t>Identification of financial risks that SARS as an organisation could be exposed to. </a:t>
            </a:r>
          </a:p>
          <a:p>
            <a:pPr marL="349341" indent="-349341" defTabSz="929959" fontAlgn="t">
              <a:lnSpc>
                <a:spcPct val="150000"/>
              </a:lnSpc>
              <a:buSzPct val="120000"/>
              <a:buFont typeface="Arial" panose="020B0604020202020204" pitchFamily="34" charset="0"/>
              <a:buChar char="•"/>
              <a:defRPr/>
            </a:pPr>
            <a:r>
              <a:rPr lang="en-ZA" sz="1600" kern="0" dirty="0">
                <a:solidFill>
                  <a:srgbClr val="004F87"/>
                </a:solidFill>
                <a:latin typeface="+mn-lt"/>
              </a:rPr>
              <a:t>Risk Mitigation to bring financial risks to an acceptable level.</a:t>
            </a:r>
          </a:p>
          <a:p>
            <a:pPr marL="349341" indent="-349341" defTabSz="929959" fontAlgn="t">
              <a:lnSpc>
                <a:spcPct val="150000"/>
              </a:lnSpc>
              <a:buSzPct val="120000"/>
              <a:buFont typeface="Arial" panose="020B0604020202020204" pitchFamily="34" charset="0"/>
              <a:buChar char="•"/>
              <a:defRPr/>
            </a:pPr>
            <a:endParaRPr lang="en-ZA" sz="1600" kern="0" dirty="0">
              <a:solidFill>
                <a:srgbClr val="004F87"/>
              </a:solidFill>
              <a:latin typeface="+mn-lt"/>
            </a:endParaRPr>
          </a:p>
          <a:p>
            <a:pPr marL="285750" indent="-285750" defTabSz="929959" fontAlgn="t">
              <a:lnSpc>
                <a:spcPct val="150000"/>
              </a:lnSpc>
              <a:buSzPct val="120000"/>
              <a:buFont typeface="Arial" panose="020B0604020202020204" pitchFamily="34" charset="0"/>
              <a:buChar char="•"/>
              <a:defRPr/>
            </a:pPr>
            <a:r>
              <a:rPr lang="en-ZA" sz="1600" kern="0" dirty="0">
                <a:solidFill>
                  <a:srgbClr val="004F87"/>
                </a:solidFill>
                <a:latin typeface="+mn-lt"/>
              </a:rPr>
              <a:t>Financial risk analysis is ascertained after completion of the following:</a:t>
            </a:r>
          </a:p>
          <a:p>
            <a:pPr marL="349341" indent="-349341" defTabSz="929959" fontAlgn="t">
              <a:lnSpc>
                <a:spcPct val="150000"/>
              </a:lnSpc>
              <a:buSzPct val="120000"/>
              <a:buFont typeface="Wingdings" panose="05000000000000000000" pitchFamily="2" charset="2"/>
              <a:buChar char="ü"/>
              <a:defRPr/>
            </a:pPr>
            <a:r>
              <a:rPr lang="en-ZA" sz="1600" kern="0" dirty="0">
                <a:solidFill>
                  <a:srgbClr val="004F87"/>
                </a:solidFill>
                <a:latin typeface="+mn-lt"/>
              </a:rPr>
              <a:t>Assessment of industry and business risk</a:t>
            </a:r>
          </a:p>
          <a:p>
            <a:pPr marL="349341" indent="-349341" defTabSz="929959" fontAlgn="t">
              <a:lnSpc>
                <a:spcPct val="150000"/>
              </a:lnSpc>
              <a:buSzPct val="120000"/>
              <a:buFont typeface="Wingdings" panose="05000000000000000000" pitchFamily="2" charset="2"/>
              <a:buChar char="ü"/>
              <a:defRPr/>
            </a:pPr>
            <a:r>
              <a:rPr lang="en-ZA" sz="1600" kern="0" dirty="0">
                <a:solidFill>
                  <a:srgbClr val="004F87"/>
                </a:solidFill>
                <a:latin typeface="+mn-lt"/>
              </a:rPr>
              <a:t>Assessment of the financial risk inherent within the respective bidder</a:t>
            </a:r>
          </a:p>
          <a:p>
            <a:pPr marL="349341" indent="-349341" defTabSz="929959" fontAlgn="t">
              <a:lnSpc>
                <a:spcPct val="150000"/>
              </a:lnSpc>
              <a:buSzPct val="120000"/>
              <a:buFont typeface="Wingdings" panose="05000000000000000000" pitchFamily="2" charset="2"/>
              <a:buChar char="ü"/>
              <a:defRPr/>
            </a:pPr>
            <a:r>
              <a:rPr lang="en-ZA" sz="1600" kern="0" dirty="0">
                <a:solidFill>
                  <a:srgbClr val="004F87"/>
                </a:solidFill>
                <a:latin typeface="+mn-lt"/>
              </a:rPr>
              <a:t>Analysis of Annual financial statements</a:t>
            </a:r>
          </a:p>
          <a:p>
            <a:pPr marL="349341" indent="-349341" defTabSz="929959" fontAlgn="t">
              <a:lnSpc>
                <a:spcPct val="150000"/>
              </a:lnSpc>
              <a:buSzPct val="120000"/>
              <a:buFont typeface="Wingdings" panose="05000000000000000000" pitchFamily="2" charset="2"/>
              <a:buChar char="ü"/>
              <a:defRPr/>
            </a:pPr>
            <a:r>
              <a:rPr lang="en-ZA" sz="1600" kern="0" dirty="0">
                <a:solidFill>
                  <a:srgbClr val="004F87"/>
                </a:solidFill>
                <a:latin typeface="+mn-lt"/>
              </a:rPr>
              <a:t>Rating of risks taking into consideration the impact and likelihood</a:t>
            </a:r>
          </a:p>
          <a:p>
            <a:pPr marL="179388" lvl="4" defTabSz="929959" fontAlgn="t">
              <a:lnSpc>
                <a:spcPct val="200000"/>
              </a:lnSpc>
              <a:buSzPct val="75000"/>
              <a:defRPr/>
            </a:pPr>
            <a:endParaRPr lang="en-US" sz="1600" kern="0" dirty="0">
              <a:solidFill>
                <a:srgbClr val="004F87"/>
              </a:solidFill>
              <a:latin typeface="+mn-lt"/>
            </a:endParaRPr>
          </a:p>
          <a:p>
            <a:pPr marL="179388" lvl="4" indent="273050" defTabSz="929959" fontAlgn="t">
              <a:lnSpc>
                <a:spcPct val="200000"/>
              </a:lnSpc>
              <a:buSzPct val="75000"/>
              <a:buFont typeface="Arial" panose="020B0604020202020204" pitchFamily="34" charset="0"/>
              <a:buChar char="•"/>
              <a:defRPr/>
            </a:pPr>
            <a:endParaRPr lang="en-ZA" sz="1600" kern="0" dirty="0">
              <a:solidFill>
                <a:srgbClr val="004F87"/>
              </a:solidFill>
              <a:latin typeface="+mn-lt"/>
            </a:endParaRPr>
          </a:p>
          <a:p>
            <a:pPr marL="179388" lvl="4" indent="273050" defTabSz="929959" fontAlgn="t">
              <a:lnSpc>
                <a:spcPct val="200000"/>
              </a:lnSpc>
              <a:buSzPct val="75000"/>
              <a:buFont typeface="Arial" panose="020B0604020202020204" pitchFamily="34" charset="0"/>
              <a:buChar char="•"/>
              <a:defRPr/>
            </a:pPr>
            <a:endParaRPr lang="en-ZA" sz="1600" kern="0" dirty="0">
              <a:solidFill>
                <a:srgbClr val="004F87"/>
              </a:solidFill>
              <a:latin typeface="+mn-lt"/>
            </a:endParaRPr>
          </a:p>
        </p:txBody>
      </p:sp>
      <p:sp>
        <p:nvSpPr>
          <p:cNvPr id="6"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smtClean="0">
                <a:solidFill>
                  <a:srgbClr val="FFFFFF"/>
                </a:solidFill>
                <a:effectLst>
                  <a:outerShdw blurRad="38100" dist="38100" dir="2700000" algn="tl">
                    <a:srgbClr val="000000">
                      <a:alpha val="43137"/>
                    </a:srgbClr>
                  </a:outerShdw>
                </a:effectLst>
              </a:rPr>
              <a:t>Financial Evaluation</a:t>
            </a:r>
            <a:endParaRPr lang="en-ZA" sz="2000" b="1" dirty="0">
              <a:solidFill>
                <a:srgbClr val="FFFFFF"/>
              </a:solidFill>
              <a:effectLst>
                <a:outerShdw blurRad="38100" dist="38100" dir="2700000" algn="tl">
                  <a:srgbClr val="000000">
                    <a:alpha val="43137"/>
                  </a:srgbClr>
                </a:outerShdw>
              </a:effectLst>
              <a:latin typeface="Arial"/>
            </a:endParaRPr>
          </a:p>
        </p:txBody>
      </p:sp>
    </p:spTree>
    <p:extLst>
      <p:ext uri="{BB962C8B-B14F-4D97-AF65-F5344CB8AC3E}">
        <p14:creationId xmlns:p14="http://schemas.microsoft.com/office/powerpoint/2010/main" val="9989543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1991930655"/>
              </p:ext>
            </p:extLst>
          </p:nvPr>
        </p:nvGraphicFramePr>
        <p:xfrm>
          <a:off x="0" y="762000"/>
          <a:ext cx="9144000" cy="5662901"/>
        </p:xfrm>
        <a:graphic>
          <a:graphicData uri="http://schemas.openxmlformats.org/drawingml/2006/table">
            <a:tbl>
              <a:tblPr firstRow="1" bandRow="1">
                <a:tableStyleId>{5C22544A-7EE6-4342-B048-85BDC9FD1C3A}</a:tableStyleId>
              </a:tblPr>
              <a:tblGrid>
                <a:gridCol w="9144000"/>
              </a:tblGrid>
              <a:tr h="655739">
                <a:tc>
                  <a:txBody>
                    <a:bodyPr/>
                    <a:lstStyle/>
                    <a:p>
                      <a:pPr algn="ctr"/>
                      <a:r>
                        <a:rPr lang="en-ZA" sz="2000" dirty="0" smtClean="0"/>
                        <a:t>Procurement</a:t>
                      </a:r>
                      <a:endParaRPr lang="en-ZA" sz="2000" dirty="0"/>
                    </a:p>
                  </a:txBody>
                  <a:tcPr marL="84406" marR="84406">
                    <a:solidFill>
                      <a:schemeClr val="tx2"/>
                    </a:solidFill>
                  </a:tcPr>
                </a:tc>
              </a:tr>
              <a:tr h="4259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baseline="0" dirty="0" smtClean="0">
                          <a:solidFill>
                            <a:schemeClr val="tx2"/>
                          </a:solidFill>
                          <a:latin typeface="+mn-lt"/>
                          <a:ea typeface="+mn-ea"/>
                          <a:cs typeface="+mn-cs"/>
                        </a:rPr>
                        <a:t>Sourcing Lead: ICT – Provision of a Production Management and Track and Trace Solution for Cigarettes</a:t>
                      </a:r>
                      <a:endParaRPr lang="en-ZA" sz="1600" kern="1200" dirty="0" smtClean="0">
                        <a:solidFill>
                          <a:schemeClr val="tx2"/>
                        </a:solidFill>
                        <a:latin typeface="+mn-lt"/>
                        <a:ea typeface="+mn-ea"/>
                        <a:cs typeface="+mn-cs"/>
                      </a:endParaRPr>
                    </a:p>
                  </a:txBody>
                  <a:tcPr marL="84406" marR="84406"/>
                </a:tc>
              </a:tr>
              <a:tr h="39896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Governance, Compliance &amp; Risk Specialist </a:t>
                      </a:r>
                      <a:endParaRPr lang="en-ZA" sz="1600" kern="1200" dirty="0">
                        <a:solidFill>
                          <a:schemeClr val="tx2"/>
                        </a:solidFill>
                        <a:latin typeface="+mn-lt"/>
                        <a:ea typeface="+mn-ea"/>
                        <a:cs typeface="+mn-cs"/>
                      </a:endParaRPr>
                    </a:p>
                  </a:txBody>
                  <a:tcPr marL="84406" marR="84406"/>
                </a:tc>
              </a:tr>
              <a:tr h="40005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Contract Specialist </a:t>
                      </a:r>
                      <a:endParaRPr lang="en-ZA" sz="1600" kern="1200" dirty="0">
                        <a:solidFill>
                          <a:schemeClr val="tx2"/>
                        </a:solidFill>
                        <a:latin typeface="+mn-lt"/>
                        <a:ea typeface="+mn-ea"/>
                        <a:cs typeface="+mn-cs"/>
                      </a:endParaRPr>
                    </a:p>
                  </a:txBody>
                  <a:tcPr marL="84406" marR="84406"/>
                </a:tc>
              </a:tr>
              <a:tr h="40005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Sourcing Lead</a:t>
                      </a:r>
                      <a:r>
                        <a:rPr lang="en-ZA" sz="1600" kern="1200" baseline="0" dirty="0" smtClean="0">
                          <a:solidFill>
                            <a:schemeClr val="tx2"/>
                          </a:solidFill>
                          <a:latin typeface="+mn-lt"/>
                          <a:ea typeface="+mn-ea"/>
                          <a:cs typeface="+mn-cs"/>
                        </a:rPr>
                        <a:t>– Pre-Qualification</a:t>
                      </a:r>
                      <a:endParaRPr lang="en-ZA" sz="1600" kern="1200" dirty="0">
                        <a:solidFill>
                          <a:schemeClr val="tx2"/>
                        </a:solidFill>
                        <a:latin typeface="+mn-lt"/>
                        <a:ea typeface="+mn-ea"/>
                        <a:cs typeface="+mn-cs"/>
                      </a:endParaRPr>
                    </a:p>
                  </a:txBody>
                  <a:tcPr marL="84406" marR="84406"/>
                </a:tc>
              </a:tr>
              <a:tr h="409575">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Value</a:t>
                      </a:r>
                      <a:r>
                        <a:rPr lang="en-ZA" sz="1600" kern="1200" baseline="0" dirty="0" smtClean="0">
                          <a:solidFill>
                            <a:schemeClr val="tx2"/>
                          </a:solidFill>
                          <a:latin typeface="+mn-lt"/>
                          <a:ea typeface="+mn-ea"/>
                          <a:cs typeface="+mn-cs"/>
                        </a:rPr>
                        <a:t> Delivery Planning – Price Evaluator</a:t>
                      </a:r>
                      <a:endParaRPr lang="en-ZA" sz="1600" kern="1200" dirty="0">
                        <a:solidFill>
                          <a:schemeClr val="tx2"/>
                        </a:solidFill>
                        <a:latin typeface="+mn-lt"/>
                        <a:ea typeface="+mn-ea"/>
                        <a:cs typeface="+mn-cs"/>
                      </a:endParaRPr>
                    </a:p>
                  </a:txBody>
                  <a:tcPr marL="84406" marR="84406"/>
                </a:tc>
              </a:tr>
              <a:tr h="409575">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Financial Analysis team</a:t>
                      </a:r>
                      <a:endParaRPr lang="en-ZA" sz="1600" kern="1200" dirty="0">
                        <a:solidFill>
                          <a:schemeClr val="tx2"/>
                        </a:solidFill>
                        <a:latin typeface="+mn-lt"/>
                        <a:ea typeface="+mn-ea"/>
                        <a:cs typeface="+mn-cs"/>
                      </a:endParaRPr>
                    </a:p>
                  </a:txBody>
                  <a:tcPr marL="84406" marR="84406"/>
                </a:tc>
              </a:tr>
              <a:tr h="409575">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B-BBEE</a:t>
                      </a:r>
                      <a:r>
                        <a:rPr lang="en-ZA" sz="1600" kern="1200" baseline="0" dirty="0" smtClean="0">
                          <a:solidFill>
                            <a:schemeClr val="tx2"/>
                          </a:solidFill>
                          <a:latin typeface="+mn-lt"/>
                          <a:ea typeface="+mn-ea"/>
                          <a:cs typeface="+mn-cs"/>
                        </a:rPr>
                        <a:t> Evaluator</a:t>
                      </a:r>
                      <a:endParaRPr lang="en-ZA" sz="1600" kern="1200" dirty="0">
                        <a:solidFill>
                          <a:schemeClr val="tx2"/>
                        </a:solidFill>
                        <a:latin typeface="+mn-lt"/>
                        <a:ea typeface="+mn-ea"/>
                        <a:cs typeface="+mn-cs"/>
                      </a:endParaRPr>
                    </a:p>
                  </a:txBody>
                  <a:tcPr marL="84406" marR="84406"/>
                </a:tc>
              </a:tr>
              <a:tr h="387922">
                <a:tc>
                  <a:txBody>
                    <a:bodyPr/>
                    <a:lstStyle/>
                    <a:p>
                      <a:pPr marL="0" algn="ctr" defTabSz="932962" rtl="0" eaLnBrk="1" latinLnBrk="0" hangingPunct="1"/>
                      <a:r>
                        <a:rPr lang="en-ZA" sz="2000" b="1" kern="1200" dirty="0" smtClean="0">
                          <a:solidFill>
                            <a:schemeClr val="bg1"/>
                          </a:solidFill>
                          <a:latin typeface="+mn-lt"/>
                          <a:ea typeface="+mn-ea"/>
                          <a:cs typeface="+mn-cs"/>
                        </a:rPr>
                        <a:t>SARS Business</a:t>
                      </a:r>
                      <a:r>
                        <a:rPr lang="en-ZA" sz="2000" b="1" kern="1200" baseline="0" dirty="0" smtClean="0">
                          <a:solidFill>
                            <a:schemeClr val="bg1"/>
                          </a:solidFill>
                          <a:latin typeface="+mn-lt"/>
                          <a:ea typeface="+mn-ea"/>
                          <a:cs typeface="+mn-cs"/>
                        </a:rPr>
                        <a:t> Unit</a:t>
                      </a:r>
                      <a:endParaRPr lang="en-ZA" sz="2000" b="1" kern="1200" dirty="0">
                        <a:solidFill>
                          <a:schemeClr val="bg1"/>
                        </a:solidFill>
                        <a:latin typeface="+mn-lt"/>
                        <a:ea typeface="+mn-ea"/>
                        <a:cs typeface="+mn-cs"/>
                      </a:endParaRPr>
                    </a:p>
                  </a:txBody>
                  <a:tcPr marL="84406" marR="84406">
                    <a:solidFill>
                      <a:schemeClr val="tx2"/>
                    </a:solidFill>
                  </a:tcPr>
                </a:tc>
              </a:tr>
              <a:tr h="413385">
                <a:tc>
                  <a:txBody>
                    <a:bodyPr/>
                    <a:lstStyle/>
                    <a:p>
                      <a:pPr marL="0" algn="l" defTabSz="932962" rtl="0" eaLnBrk="1" latinLnBrk="0" hangingPunct="1"/>
                      <a:r>
                        <a:rPr lang="en-ZA" sz="1600" kern="1200" baseline="0" dirty="0" smtClean="0">
                          <a:solidFill>
                            <a:schemeClr val="tx2"/>
                          </a:solidFill>
                          <a:latin typeface="+mn-lt"/>
                          <a:ea typeface="+mn-ea"/>
                          <a:cs typeface="+mn-cs"/>
                        </a:rPr>
                        <a:t>Bid Specification Committee</a:t>
                      </a:r>
                      <a:endParaRPr lang="en-ZA" sz="1600" kern="1200" dirty="0">
                        <a:solidFill>
                          <a:schemeClr val="tx2"/>
                        </a:solidFill>
                        <a:latin typeface="+mn-lt"/>
                        <a:ea typeface="+mn-ea"/>
                        <a:cs typeface="+mn-cs"/>
                      </a:endParaRPr>
                    </a:p>
                  </a:txBody>
                  <a:tcPr marL="84406" marR="84406"/>
                </a:tc>
              </a:tr>
              <a:tr h="419100">
                <a:tc>
                  <a:txBody>
                    <a:bodyPr/>
                    <a:lstStyle/>
                    <a:p>
                      <a:pPr marL="0" algn="l" defTabSz="932962" rtl="0" eaLnBrk="1" latinLnBrk="0" hangingPunct="1"/>
                      <a:r>
                        <a:rPr lang="en-ZA" sz="1600" kern="1200" dirty="0" smtClean="0">
                          <a:solidFill>
                            <a:schemeClr val="tx2"/>
                          </a:solidFill>
                          <a:latin typeface="+mn-lt"/>
                          <a:ea typeface="+mn-ea"/>
                          <a:cs typeface="+mn-cs"/>
                        </a:rPr>
                        <a:t>Technical</a:t>
                      </a:r>
                      <a:r>
                        <a:rPr lang="en-ZA" sz="1600" kern="1200" baseline="0" dirty="0" smtClean="0">
                          <a:solidFill>
                            <a:schemeClr val="tx2"/>
                          </a:solidFill>
                          <a:latin typeface="+mn-lt"/>
                          <a:ea typeface="+mn-ea"/>
                          <a:cs typeface="+mn-cs"/>
                        </a:rPr>
                        <a:t> Evaluators X</a:t>
                      </a:r>
                      <a:endParaRPr lang="en-ZA" sz="1600" kern="1200" dirty="0">
                        <a:solidFill>
                          <a:schemeClr val="tx2"/>
                        </a:solidFill>
                        <a:latin typeface="+mn-lt"/>
                        <a:ea typeface="+mn-ea"/>
                        <a:cs typeface="+mn-cs"/>
                      </a:endParaRPr>
                    </a:p>
                  </a:txBody>
                  <a:tcPr marL="84406" marR="84406"/>
                </a:tc>
              </a:tr>
              <a:tr h="387922">
                <a:tc>
                  <a:txBody>
                    <a:bodyPr/>
                    <a:lstStyle/>
                    <a:p>
                      <a:pPr algn="ctr"/>
                      <a:r>
                        <a:rPr lang="en-ZA" sz="2000" b="1" dirty="0" smtClean="0">
                          <a:solidFill>
                            <a:schemeClr val="bg1"/>
                          </a:solidFill>
                        </a:rPr>
                        <a:t>Corporate Legal Services</a:t>
                      </a:r>
                      <a:endParaRPr lang="en-ZA" sz="2000" b="1" dirty="0">
                        <a:solidFill>
                          <a:schemeClr val="bg1"/>
                        </a:solidFill>
                      </a:endParaRPr>
                    </a:p>
                  </a:txBody>
                  <a:tcPr marL="84406" marR="84406">
                    <a:solidFill>
                      <a:schemeClr val="tx2"/>
                    </a:solidFill>
                  </a:tcPr>
                </a:tc>
              </a:tr>
              <a:tr h="375285">
                <a:tc>
                  <a:txBody>
                    <a:bodyPr/>
                    <a:lstStyle/>
                    <a:p>
                      <a:r>
                        <a:rPr lang="en-ZA" sz="1600" baseline="0" dirty="0" smtClean="0">
                          <a:solidFill>
                            <a:schemeClr val="tx2"/>
                          </a:solidFill>
                        </a:rPr>
                        <a:t>Legal Specialist</a:t>
                      </a:r>
                      <a:endParaRPr lang="en-ZA" sz="1600" dirty="0">
                        <a:solidFill>
                          <a:schemeClr val="tx2"/>
                        </a:solidFill>
                      </a:endParaRPr>
                    </a:p>
                  </a:txBody>
                  <a:tcPr marL="84406" marR="84406"/>
                </a:tc>
              </a:tr>
            </a:tbl>
          </a:graphicData>
        </a:graphic>
      </p:graphicFrame>
      <p:sp>
        <p:nvSpPr>
          <p:cNvPr id="5" name="Title 1"/>
          <p:cNvSpPr txBox="1">
            <a:spLocks/>
          </p:cNvSpPr>
          <p:nvPr/>
        </p:nvSpPr>
        <p:spPr bwMode="gray">
          <a:xfrm>
            <a:off x="0" y="311944"/>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Evaluation Committee</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3" name="Slide Number Placeholder 2"/>
          <p:cNvSpPr>
            <a:spLocks noGrp="1"/>
          </p:cNvSpPr>
          <p:nvPr>
            <p:ph type="sldNum" sz="quarter" idx="11"/>
          </p:nvPr>
        </p:nvSpPr>
        <p:spPr>
          <a:xfrm>
            <a:off x="6874828" y="6550978"/>
            <a:ext cx="862012" cy="184666"/>
          </a:xfrm>
        </p:spPr>
        <p:txBody>
          <a:bodyPr/>
          <a:lstStyle/>
          <a:p>
            <a:pPr>
              <a:defRPr/>
            </a:pPr>
            <a:r>
              <a:rPr lang="en-ZA" dirty="0" smtClean="0">
                <a:solidFill>
                  <a:schemeClr val="tx1"/>
                </a:solidFill>
              </a:rPr>
              <a:t> </a:t>
            </a:r>
            <a:fld id="{7ABC2798-EB18-44DC-8EE5-F31FF9AF6718}" type="slidenum">
              <a:rPr lang="en-ZA" smtClean="0">
                <a:solidFill>
                  <a:schemeClr val="tx1"/>
                </a:solidFill>
              </a:rPr>
              <a:pPr>
                <a:defRPr/>
              </a:pPr>
              <a:t>3</a:t>
            </a:fld>
            <a:endParaRPr lang="en-ZA" dirty="0">
              <a:solidFill>
                <a:schemeClr val="tx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r>
              <a:rPr lang="en-ZA" dirty="0" smtClean="0">
                <a:solidFill>
                  <a:srgbClr val="000000"/>
                </a:solidFill>
              </a:rPr>
              <a:t>     </a:t>
            </a:r>
            <a:fld id="{25B0C65C-ACB3-41B3-B9D6-603EB25AD180}" type="slidenum">
              <a:rPr lang="en-ZA" smtClean="0">
                <a:solidFill>
                  <a:srgbClr val="000000"/>
                </a:solidFill>
              </a:rPr>
              <a:pPr/>
              <a:t>30</a:t>
            </a:fld>
            <a:endParaRPr lang="en-ZA" dirty="0">
              <a:solidFill>
                <a:srgbClr val="000000"/>
              </a:solidFill>
            </a:endParaRPr>
          </a:p>
        </p:txBody>
      </p:sp>
      <p:sp>
        <p:nvSpPr>
          <p:cNvPr id="5" name="Rectangle 4"/>
          <p:cNvSpPr/>
          <p:nvPr/>
        </p:nvSpPr>
        <p:spPr>
          <a:xfrm>
            <a:off x="175259" y="800100"/>
            <a:ext cx="8844915" cy="6863417"/>
          </a:xfrm>
          <a:prstGeom prst="rect">
            <a:avLst/>
          </a:prstGeom>
        </p:spPr>
        <p:txBody>
          <a:bodyPr wrap="square">
            <a:spAutoFit/>
          </a:bodyPr>
          <a:lstStyle/>
          <a:p>
            <a:pPr marL="357188" indent="-357188" defTabSz="929959" fontAlgn="t">
              <a:buSzPct val="120000"/>
              <a:buFont typeface="Arial" panose="020B0604020202020204" pitchFamily="34" charset="0"/>
              <a:buChar char="•"/>
              <a:defRPr/>
            </a:pPr>
            <a:r>
              <a:rPr lang="en-ZA" sz="1600" b="1" kern="0" dirty="0">
                <a:solidFill>
                  <a:srgbClr val="004F87"/>
                </a:solidFill>
                <a:latin typeface="+mn-lt"/>
                <a:cs typeface="Arial" panose="020B0604020202020204" pitchFamily="34" charset="0"/>
              </a:rPr>
              <a:t>Complete Sets of Audited/</a:t>
            </a:r>
            <a:r>
              <a:rPr lang="en-ZA" sz="1600" kern="0" dirty="0">
                <a:solidFill>
                  <a:srgbClr val="000000"/>
                </a:solidFill>
                <a:latin typeface="+mn-lt"/>
                <a:cs typeface="Arial" panose="020B0604020202020204" pitchFamily="34" charset="0"/>
              </a:rPr>
              <a:t> </a:t>
            </a:r>
            <a:r>
              <a:rPr lang="en-ZA" sz="1600" b="1" kern="0" dirty="0">
                <a:solidFill>
                  <a:srgbClr val="004F87"/>
                </a:solidFill>
                <a:latin typeface="+mn-lt"/>
                <a:cs typeface="Arial" panose="020B0604020202020204" pitchFamily="34" charset="0"/>
              </a:rPr>
              <a:t>Independently Reviewed Annual Financial Statements</a:t>
            </a:r>
          </a:p>
          <a:p>
            <a:pPr marL="604880" lvl="4" indent="-153647" defTabSz="929959" fontAlgn="t">
              <a:lnSpc>
                <a:spcPct val="150000"/>
              </a:lnSpc>
              <a:buSzPct val="75000"/>
              <a:buFont typeface="Wingdings" panose="05000000000000000000" pitchFamily="2" charset="2"/>
              <a:buChar char="ü"/>
              <a:defRPr/>
            </a:pPr>
            <a:r>
              <a:rPr lang="en-ZA" sz="1600" kern="0" dirty="0">
                <a:solidFill>
                  <a:srgbClr val="004F87"/>
                </a:solidFill>
                <a:latin typeface="+mn-lt"/>
                <a:cs typeface="Arial" panose="020B0604020202020204" pitchFamily="34" charset="0"/>
              </a:rPr>
              <a:t>Signed Auditors / Accounting Officers Opinions</a:t>
            </a:r>
          </a:p>
          <a:p>
            <a:pPr marL="604880" lvl="4" indent="-153647" defTabSz="929959" fontAlgn="t">
              <a:lnSpc>
                <a:spcPct val="150000"/>
              </a:lnSpc>
              <a:buSzPct val="75000"/>
              <a:buFont typeface="Wingdings" panose="05000000000000000000" pitchFamily="2" charset="2"/>
              <a:buChar char="ü"/>
              <a:defRPr/>
            </a:pPr>
            <a:r>
              <a:rPr lang="en-ZA" sz="1600" kern="0" dirty="0">
                <a:solidFill>
                  <a:srgbClr val="004F87"/>
                </a:solidFill>
                <a:latin typeface="+mn-lt"/>
                <a:cs typeface="Arial" panose="020B0604020202020204" pitchFamily="34" charset="0"/>
              </a:rPr>
              <a:t>Statement of Comprehensive Income (</a:t>
            </a:r>
            <a:r>
              <a:rPr lang="en-ZA" sz="1600" i="1" kern="0" dirty="0">
                <a:solidFill>
                  <a:srgbClr val="004F87"/>
                </a:solidFill>
                <a:latin typeface="+mn-lt"/>
                <a:cs typeface="Arial" panose="020B0604020202020204" pitchFamily="34" charset="0"/>
              </a:rPr>
              <a:t>Income Statement</a:t>
            </a:r>
            <a:r>
              <a:rPr lang="en-ZA" sz="1600" kern="0" dirty="0">
                <a:solidFill>
                  <a:srgbClr val="004F87"/>
                </a:solidFill>
                <a:latin typeface="+mn-lt"/>
                <a:cs typeface="Arial" panose="020B0604020202020204" pitchFamily="34" charset="0"/>
              </a:rPr>
              <a:t>)</a:t>
            </a:r>
          </a:p>
          <a:p>
            <a:pPr marL="604880" lvl="4" indent="-153647" defTabSz="929959" fontAlgn="t">
              <a:lnSpc>
                <a:spcPct val="150000"/>
              </a:lnSpc>
              <a:buSzPct val="75000"/>
              <a:buFont typeface="Wingdings" panose="05000000000000000000" pitchFamily="2" charset="2"/>
              <a:buChar char="ü"/>
              <a:defRPr/>
            </a:pPr>
            <a:r>
              <a:rPr lang="en-ZA" sz="1600" kern="0" dirty="0">
                <a:solidFill>
                  <a:srgbClr val="004F87"/>
                </a:solidFill>
                <a:latin typeface="+mn-lt"/>
                <a:cs typeface="Arial" panose="020B0604020202020204" pitchFamily="34" charset="0"/>
              </a:rPr>
              <a:t>Statement of Financial Position (</a:t>
            </a:r>
            <a:r>
              <a:rPr lang="en-ZA" sz="1600" i="1" kern="0" dirty="0">
                <a:solidFill>
                  <a:srgbClr val="004F87"/>
                </a:solidFill>
                <a:latin typeface="+mn-lt"/>
                <a:cs typeface="Arial" panose="020B0604020202020204" pitchFamily="34" charset="0"/>
              </a:rPr>
              <a:t>Balance Sheet</a:t>
            </a:r>
            <a:r>
              <a:rPr lang="en-ZA" sz="1600" kern="0" dirty="0">
                <a:solidFill>
                  <a:srgbClr val="004F87"/>
                </a:solidFill>
                <a:latin typeface="+mn-lt"/>
                <a:cs typeface="Arial" panose="020B0604020202020204" pitchFamily="34" charset="0"/>
              </a:rPr>
              <a:t>)</a:t>
            </a:r>
          </a:p>
          <a:p>
            <a:pPr marL="604880" lvl="4" indent="-153647" defTabSz="929959" fontAlgn="t">
              <a:lnSpc>
                <a:spcPct val="150000"/>
              </a:lnSpc>
              <a:buSzPct val="75000"/>
              <a:buFont typeface="Wingdings" panose="05000000000000000000" pitchFamily="2" charset="2"/>
              <a:buChar char="ü"/>
              <a:defRPr/>
            </a:pPr>
            <a:r>
              <a:rPr lang="en-ZA" sz="1600" kern="0" dirty="0">
                <a:solidFill>
                  <a:srgbClr val="004F87"/>
                </a:solidFill>
                <a:latin typeface="+mn-lt"/>
                <a:cs typeface="Arial" panose="020B0604020202020204" pitchFamily="34" charset="0"/>
              </a:rPr>
              <a:t>Statement of Cash Flows (</a:t>
            </a:r>
            <a:r>
              <a:rPr lang="en-ZA" sz="1600" i="1" kern="0" dirty="0">
                <a:solidFill>
                  <a:srgbClr val="004F87"/>
                </a:solidFill>
                <a:latin typeface="+mn-lt"/>
                <a:cs typeface="Arial" panose="020B0604020202020204" pitchFamily="34" charset="0"/>
              </a:rPr>
              <a:t>Cash Flow Statement)</a:t>
            </a:r>
          </a:p>
          <a:p>
            <a:pPr marL="604880" lvl="4" indent="-153647" defTabSz="929959" fontAlgn="t">
              <a:lnSpc>
                <a:spcPct val="150000"/>
              </a:lnSpc>
              <a:buSzPct val="75000"/>
              <a:buFont typeface="Wingdings" panose="05000000000000000000" pitchFamily="2" charset="2"/>
              <a:buChar char="ü"/>
              <a:defRPr/>
            </a:pPr>
            <a:r>
              <a:rPr lang="en-ZA" sz="1600" kern="0" dirty="0">
                <a:solidFill>
                  <a:srgbClr val="004F87"/>
                </a:solidFill>
                <a:latin typeface="+mn-lt"/>
                <a:cs typeface="Arial" panose="020B0604020202020204" pitchFamily="34" charset="0"/>
              </a:rPr>
              <a:t>Accompanying Unabridged Notes for ALL of the above documents</a:t>
            </a:r>
          </a:p>
          <a:p>
            <a:pPr marL="604880" lvl="4" indent="-153647" defTabSz="929959" fontAlgn="t">
              <a:buClr>
                <a:srgbClr val="004F87"/>
              </a:buClr>
              <a:buSzPct val="75000"/>
              <a:defRPr/>
            </a:pPr>
            <a:endParaRPr lang="en-ZA" sz="1600" kern="0" dirty="0">
              <a:solidFill>
                <a:srgbClr val="004F87"/>
              </a:solidFill>
              <a:latin typeface="+mn-lt"/>
              <a:cs typeface="Arial" panose="020B0604020202020204" pitchFamily="34" charset="0"/>
            </a:endParaRPr>
          </a:p>
          <a:p>
            <a:pPr marL="349341" indent="-349341" defTabSz="929959" fontAlgn="t">
              <a:buSzPct val="120000"/>
              <a:buFont typeface="Arial" panose="020B0604020202020204" pitchFamily="34" charset="0"/>
              <a:buChar char="•"/>
              <a:defRPr/>
            </a:pPr>
            <a:r>
              <a:rPr lang="en-ZA" sz="1600" b="1" kern="0" dirty="0">
                <a:solidFill>
                  <a:srgbClr val="004F87"/>
                </a:solidFill>
                <a:latin typeface="+mn-lt"/>
                <a:cs typeface="Arial" panose="020B0604020202020204" pitchFamily="34" charset="0"/>
              </a:rPr>
              <a:t>Less than 3 Financial Periods</a:t>
            </a:r>
          </a:p>
          <a:p>
            <a:pPr marL="451233" lvl="4" defTabSz="929959" fontAlgn="t">
              <a:buSzPct val="75000"/>
              <a:defRPr/>
            </a:pPr>
            <a:endParaRPr lang="en-ZA" sz="1600" kern="0" dirty="0">
              <a:solidFill>
                <a:srgbClr val="004F87"/>
              </a:solidFill>
              <a:latin typeface="+mn-lt"/>
              <a:cs typeface="Arial" panose="020B0604020202020204" pitchFamily="34" charset="0"/>
            </a:endParaRPr>
          </a:p>
          <a:p>
            <a:pPr marL="357188" lvl="4" defTabSz="929959" fontAlgn="t">
              <a:buSzPct val="75000"/>
              <a:defRPr/>
            </a:pPr>
            <a:r>
              <a:rPr lang="en-ZA" sz="1600" kern="0" dirty="0">
                <a:solidFill>
                  <a:srgbClr val="004F87"/>
                </a:solidFill>
                <a:latin typeface="+mn-lt"/>
                <a:cs typeface="Arial" panose="020B0604020202020204" pitchFamily="34" charset="0"/>
              </a:rPr>
              <a:t>Explanatory Letter</a:t>
            </a:r>
          </a:p>
          <a:p>
            <a:pPr marL="349341" indent="-349341" defTabSz="929959" fontAlgn="t">
              <a:buSzPct val="120000"/>
              <a:defRPr/>
            </a:pPr>
            <a:endParaRPr lang="en-ZA" sz="1600" kern="0" dirty="0">
              <a:solidFill>
                <a:srgbClr val="004F87"/>
              </a:solidFill>
              <a:latin typeface="+mn-lt"/>
              <a:cs typeface="Arial" panose="020B0604020202020204" pitchFamily="34" charset="0"/>
            </a:endParaRPr>
          </a:p>
          <a:p>
            <a:pPr marL="349341" indent="-349341" defTabSz="929959" fontAlgn="t">
              <a:buSzPct val="120000"/>
              <a:buFont typeface="Arial" panose="020B0604020202020204" pitchFamily="34" charset="0"/>
              <a:buChar char="•"/>
              <a:defRPr/>
            </a:pPr>
            <a:r>
              <a:rPr lang="en-ZA" sz="1600" b="1" kern="0" dirty="0">
                <a:solidFill>
                  <a:srgbClr val="004F87"/>
                </a:solidFill>
                <a:latin typeface="+mn-lt"/>
                <a:cs typeface="Arial" panose="020B0604020202020204" pitchFamily="34" charset="0"/>
              </a:rPr>
              <a:t>Joint Ventures</a:t>
            </a:r>
          </a:p>
          <a:p>
            <a:pPr indent="357188" defTabSz="929959" fontAlgn="t">
              <a:buSzPct val="120000"/>
              <a:tabLst>
                <a:tab pos="357188" algn="l"/>
              </a:tabLst>
              <a:defRPr/>
            </a:pPr>
            <a:endParaRPr lang="en-ZA" sz="1600" kern="0" dirty="0">
              <a:solidFill>
                <a:srgbClr val="004F87"/>
              </a:solidFill>
              <a:latin typeface="+mn-lt"/>
              <a:cs typeface="Arial" panose="020B0604020202020204" pitchFamily="34" charset="0"/>
            </a:endParaRPr>
          </a:p>
          <a:p>
            <a:pPr indent="357188" defTabSz="929959" fontAlgn="t">
              <a:buSzPct val="120000"/>
              <a:tabLst>
                <a:tab pos="357188" algn="l"/>
              </a:tabLst>
              <a:defRPr/>
            </a:pPr>
            <a:r>
              <a:rPr lang="en-ZA" sz="1600" kern="0" dirty="0">
                <a:solidFill>
                  <a:srgbClr val="004F87"/>
                </a:solidFill>
                <a:latin typeface="+mn-lt"/>
                <a:cs typeface="Arial" panose="020B0604020202020204" pitchFamily="34" charset="0"/>
              </a:rPr>
              <a:t>Unincorporated JVs must submit separate F/S for each party to the JV. Signed JV legal agreement</a:t>
            </a:r>
            <a:r>
              <a:rPr lang="en-ZA" sz="1600" i="1" kern="0" dirty="0">
                <a:solidFill>
                  <a:srgbClr val="004F87"/>
                </a:solidFill>
                <a:latin typeface="+mn-lt"/>
                <a:cs typeface="Arial" panose="020B0604020202020204" pitchFamily="34" charset="0"/>
              </a:rPr>
              <a:t>.</a:t>
            </a:r>
          </a:p>
          <a:p>
            <a:pPr marL="349341" indent="-349341" defTabSz="929959" fontAlgn="t">
              <a:buSzPct val="120000"/>
              <a:buFont typeface="Wingdings" pitchFamily="2" charset="2"/>
              <a:buChar char="1"/>
              <a:defRPr/>
            </a:pPr>
            <a:endParaRPr lang="en-ZA" sz="1600" i="1" kern="0" dirty="0">
              <a:solidFill>
                <a:srgbClr val="004F87"/>
              </a:solidFill>
              <a:latin typeface="+mn-lt"/>
              <a:cs typeface="Arial" panose="020B0604020202020204" pitchFamily="34" charset="0"/>
            </a:endParaRPr>
          </a:p>
          <a:p>
            <a:pPr marL="349341" indent="-349341" defTabSz="929959" fontAlgn="t">
              <a:buSzPct val="120000"/>
              <a:buFont typeface="Arial" panose="020B0604020202020204" pitchFamily="34" charset="0"/>
              <a:buChar char="•"/>
              <a:defRPr/>
            </a:pPr>
            <a:r>
              <a:rPr lang="en-ZA" sz="1600" b="1" kern="0" dirty="0">
                <a:solidFill>
                  <a:srgbClr val="004F87"/>
                </a:solidFill>
                <a:latin typeface="+mn-lt"/>
                <a:cs typeface="Arial" panose="020B0604020202020204" pitchFamily="34" charset="0"/>
              </a:rPr>
              <a:t>Financial statements in Bidding Companies Name</a:t>
            </a:r>
          </a:p>
          <a:p>
            <a:pPr defTabSz="929959" fontAlgn="t">
              <a:buSzPct val="120000"/>
              <a:defRPr/>
            </a:pPr>
            <a:r>
              <a:rPr lang="en-ZA" sz="1600" kern="0" dirty="0">
                <a:solidFill>
                  <a:srgbClr val="004F87"/>
                </a:solidFill>
                <a:latin typeface="+mn-lt"/>
                <a:cs typeface="Arial" panose="020B0604020202020204" pitchFamily="34" charset="0"/>
              </a:rPr>
              <a:t>        </a:t>
            </a:r>
          </a:p>
          <a:p>
            <a:pPr indent="357188" defTabSz="929959" fontAlgn="t">
              <a:buSzPct val="120000"/>
              <a:defRPr/>
            </a:pPr>
            <a:r>
              <a:rPr lang="en-ZA" sz="1600" kern="0" dirty="0">
                <a:solidFill>
                  <a:srgbClr val="004F87"/>
                </a:solidFill>
                <a:latin typeface="+mn-lt"/>
                <a:cs typeface="Arial" panose="020B0604020202020204" pitchFamily="34" charset="0"/>
              </a:rPr>
              <a:t>Subsidiary submitting holding company’s F/S must also furnish a Performance Guarantee</a:t>
            </a:r>
            <a:endParaRPr lang="en-ZA" sz="1600" kern="0" dirty="0">
              <a:solidFill>
                <a:srgbClr val="000000"/>
              </a:solidFill>
              <a:latin typeface="+mn-lt"/>
              <a:cs typeface="Arial" panose="020B0604020202020204" pitchFamily="34" charset="0"/>
            </a:endParaRPr>
          </a:p>
          <a:p>
            <a:pPr marL="179388" lvl="4" indent="273050" defTabSz="929959" fontAlgn="t">
              <a:lnSpc>
                <a:spcPct val="200000"/>
              </a:lnSpc>
              <a:buSzPct val="75000"/>
              <a:buFont typeface="Arial" panose="020B0604020202020204" pitchFamily="34" charset="0"/>
              <a:buChar char="•"/>
              <a:defRPr/>
            </a:pPr>
            <a:endParaRPr lang="en-US" sz="1600" kern="0" dirty="0">
              <a:solidFill>
                <a:srgbClr val="004F87"/>
              </a:solidFill>
              <a:latin typeface="+mn-lt"/>
            </a:endParaRPr>
          </a:p>
          <a:p>
            <a:pPr marL="179388" lvl="4" indent="273050" defTabSz="929959" fontAlgn="t">
              <a:lnSpc>
                <a:spcPct val="200000"/>
              </a:lnSpc>
              <a:buSzPct val="75000"/>
              <a:buFont typeface="Arial" panose="020B0604020202020204" pitchFamily="34" charset="0"/>
              <a:buChar char="•"/>
              <a:defRPr/>
            </a:pPr>
            <a:endParaRPr lang="en-ZA" sz="1600" kern="0" dirty="0">
              <a:solidFill>
                <a:srgbClr val="004F87"/>
              </a:solidFill>
              <a:latin typeface="+mn-lt"/>
            </a:endParaRPr>
          </a:p>
          <a:p>
            <a:pPr marL="179388" lvl="4" indent="273050" defTabSz="929959" fontAlgn="t">
              <a:lnSpc>
                <a:spcPct val="200000"/>
              </a:lnSpc>
              <a:buSzPct val="75000"/>
              <a:buFont typeface="Arial" panose="020B0604020202020204" pitchFamily="34" charset="0"/>
              <a:buChar char="•"/>
              <a:defRPr/>
            </a:pPr>
            <a:endParaRPr lang="en-ZA" sz="1600" kern="0" dirty="0">
              <a:solidFill>
                <a:srgbClr val="004F87"/>
              </a:solidFill>
              <a:latin typeface="+mn-lt"/>
            </a:endParaRPr>
          </a:p>
        </p:txBody>
      </p:sp>
      <p:sp>
        <p:nvSpPr>
          <p:cNvPr id="6" name="Title 1"/>
          <p:cNvSpPr txBox="1">
            <a:spLocks/>
          </p:cNvSpPr>
          <p:nvPr/>
        </p:nvSpPr>
        <p:spPr>
          <a:xfrm>
            <a:off x="0" y="285750"/>
            <a:ext cx="9144000" cy="261938"/>
          </a:xfrm>
          <a:prstGeom prst="rect">
            <a:avLst/>
          </a:prstGeom>
        </p:spPr>
        <p:txBody>
          <a:bodyPr lIns="360000"/>
          <a:lstStyle/>
          <a:p>
            <a:pPr>
              <a:lnSpc>
                <a:spcPct val="85000"/>
              </a:lnSpc>
              <a:defRPr/>
            </a:pPr>
            <a:r>
              <a:rPr lang="en-ZA" sz="2000" b="1" dirty="0" smtClean="0">
                <a:solidFill>
                  <a:srgbClr val="FFFFFF"/>
                </a:solidFill>
                <a:effectLst>
                  <a:outerShdw blurRad="38100" dist="38100" dir="2700000" algn="tl">
                    <a:srgbClr val="000000">
                      <a:alpha val="43137"/>
                    </a:srgbClr>
                  </a:outerShdw>
                </a:effectLst>
              </a:rPr>
              <a:t>Financial Evaluation</a:t>
            </a:r>
            <a:endParaRPr lang="en-ZA" sz="2000" b="1" dirty="0">
              <a:solidFill>
                <a:srgbClr val="FFFFFF"/>
              </a:solidFill>
              <a:effectLst>
                <a:outerShdw blurRad="38100" dist="38100" dir="2700000" algn="tl">
                  <a:srgbClr val="000000">
                    <a:alpha val="43137"/>
                  </a:srgbClr>
                </a:outerShdw>
              </a:effectLst>
              <a:latin typeface="Arial"/>
            </a:endParaRPr>
          </a:p>
        </p:txBody>
      </p:sp>
    </p:spTree>
    <p:extLst>
      <p:ext uri="{BB962C8B-B14F-4D97-AF65-F5344CB8AC3E}">
        <p14:creationId xmlns:p14="http://schemas.microsoft.com/office/powerpoint/2010/main" val="74193025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34142"/>
            <a:ext cx="862012" cy="184666"/>
          </a:xfrm>
        </p:spPr>
        <p:txBody>
          <a:bodyPr/>
          <a:lstStyle/>
          <a:p>
            <a:pPr algn="ctr">
              <a:defRPr/>
            </a:pPr>
            <a:r>
              <a:rPr lang="en-ZA" dirty="0" smtClean="0">
                <a:solidFill>
                  <a:schemeClr val="tx1"/>
                </a:solidFill>
              </a:rPr>
              <a:t>  </a:t>
            </a:r>
            <a:fld id="{1D46AC71-C261-4AF3-BFB1-CCAEF8821007}" type="slidenum">
              <a:rPr lang="en-ZA" smtClean="0">
                <a:solidFill>
                  <a:schemeClr val="tx1"/>
                </a:solidFill>
              </a:rPr>
              <a:pPr algn="ctr">
                <a:defRPr/>
              </a:pPr>
              <a:t>31</a:t>
            </a:fld>
            <a:endParaRPr lang="en-ZA" dirty="0">
              <a:solidFill>
                <a:schemeClr val="tx1"/>
              </a:solidFill>
            </a:endParaRPr>
          </a:p>
        </p:txBody>
      </p:sp>
      <p:sp>
        <p:nvSpPr>
          <p:cNvPr id="7" name="Rectangle 3"/>
          <p:cNvSpPr>
            <a:spLocks noChangeArrowheads="1"/>
          </p:cNvSpPr>
          <p:nvPr/>
        </p:nvSpPr>
        <p:spPr bwMode="auto">
          <a:xfrm>
            <a:off x="500034" y="1071563"/>
            <a:ext cx="8215341" cy="5218112"/>
          </a:xfrm>
          <a:prstGeom prst="rect">
            <a:avLst/>
          </a:prstGeom>
          <a:noFill/>
          <a:ln w="9525" algn="ctr">
            <a:noFill/>
            <a:miter lim="800000"/>
            <a:headEnd/>
            <a:tailEnd/>
          </a:ln>
        </p:spPr>
        <p:txBody>
          <a:bodyPr/>
          <a:lstStyle/>
          <a:p>
            <a:pPr marL="457200" indent="-457200" algn="l">
              <a:lnSpc>
                <a:spcPct val="135000"/>
              </a:lnSpc>
              <a:spcBef>
                <a:spcPct val="75000"/>
              </a:spcBef>
              <a:spcAft>
                <a:spcPct val="10000"/>
              </a:spcAft>
              <a:buFont typeface="+mj-lt"/>
              <a:buAutoNum type="arabicPeriod"/>
            </a:pPr>
            <a:r>
              <a:rPr lang="en-US" sz="2000" b="1" dirty="0" smtClean="0">
                <a:solidFill>
                  <a:srgbClr val="BFBFBF"/>
                </a:solidFill>
              </a:rPr>
              <a:t>Welcome </a:t>
            </a:r>
            <a:r>
              <a:rPr lang="en-US" sz="2000" b="1" dirty="0">
                <a:solidFill>
                  <a:srgbClr val="BFBFBF"/>
                </a:solidFill>
              </a:rPr>
              <a:t>and Introduction</a:t>
            </a:r>
          </a:p>
          <a:p>
            <a:pPr marL="457200" indent="-457200">
              <a:lnSpc>
                <a:spcPct val="135000"/>
              </a:lnSpc>
              <a:spcBef>
                <a:spcPct val="75000"/>
              </a:spcBef>
              <a:spcAft>
                <a:spcPct val="10000"/>
              </a:spcAft>
              <a:buFont typeface="+mj-lt"/>
              <a:buAutoNum type="arabicPeriod"/>
            </a:pPr>
            <a:r>
              <a:rPr lang="en-ZA" sz="2000" b="1" dirty="0" smtClean="0">
                <a:solidFill>
                  <a:srgbClr val="BFBFBF"/>
                </a:solidFill>
              </a:rPr>
              <a:t>RFP </a:t>
            </a:r>
            <a:r>
              <a:rPr lang="en-ZA" sz="2000" b="1" dirty="0">
                <a:solidFill>
                  <a:srgbClr val="BFBFBF"/>
                </a:solidFill>
              </a:rPr>
              <a:t>Timelines </a:t>
            </a:r>
          </a:p>
          <a:p>
            <a:pPr marL="457200" indent="-457200">
              <a:lnSpc>
                <a:spcPct val="135000"/>
              </a:lnSpc>
              <a:spcBef>
                <a:spcPct val="75000"/>
              </a:spcBef>
              <a:spcAft>
                <a:spcPct val="10000"/>
              </a:spcAft>
              <a:buFont typeface="+mj-lt"/>
              <a:buAutoNum type="arabicPeriod"/>
            </a:pPr>
            <a:r>
              <a:rPr lang="en-ZA" sz="2000" b="1" dirty="0" smtClean="0">
                <a:solidFill>
                  <a:srgbClr val="BFBFBF"/>
                </a:solidFill>
              </a:rPr>
              <a:t>Background </a:t>
            </a:r>
            <a:r>
              <a:rPr lang="en-ZA" sz="2000" b="1" dirty="0">
                <a:solidFill>
                  <a:srgbClr val="BFBFBF"/>
                </a:solidFill>
              </a:rPr>
              <a:t>&amp; Scope of work</a:t>
            </a:r>
          </a:p>
          <a:p>
            <a:pPr marL="457200" indent="-457200">
              <a:lnSpc>
                <a:spcPct val="135000"/>
              </a:lnSpc>
              <a:spcBef>
                <a:spcPct val="75000"/>
              </a:spcBef>
              <a:spcAft>
                <a:spcPct val="10000"/>
              </a:spcAft>
              <a:buFont typeface="+mj-lt"/>
              <a:buAutoNum type="arabicPeriod"/>
            </a:pPr>
            <a:r>
              <a:rPr lang="en-ZA" sz="2000" b="1" dirty="0" smtClean="0">
                <a:solidFill>
                  <a:srgbClr val="BFBFBF"/>
                </a:solidFill>
              </a:rPr>
              <a:t>Bid </a:t>
            </a:r>
            <a:r>
              <a:rPr lang="en-ZA" sz="2000" b="1" dirty="0">
                <a:solidFill>
                  <a:srgbClr val="BFBFBF"/>
                </a:solidFill>
              </a:rPr>
              <a:t>Evaluation Process </a:t>
            </a:r>
          </a:p>
          <a:p>
            <a:pPr marL="457200" indent="-457200">
              <a:lnSpc>
                <a:spcPct val="135000"/>
              </a:lnSpc>
              <a:spcBef>
                <a:spcPct val="75000"/>
              </a:spcBef>
              <a:spcAft>
                <a:spcPct val="10000"/>
              </a:spcAft>
              <a:buFont typeface="+mj-lt"/>
              <a:buAutoNum type="arabicPeriod"/>
            </a:pPr>
            <a:r>
              <a:rPr lang="en-ZA" sz="2000" b="1" dirty="0" smtClean="0">
                <a:solidFill>
                  <a:srgbClr val="BFBFBF"/>
                </a:solidFill>
              </a:rPr>
              <a:t>Price </a:t>
            </a:r>
            <a:r>
              <a:rPr lang="en-ZA" sz="2000" b="1" dirty="0">
                <a:solidFill>
                  <a:srgbClr val="BFBFBF"/>
                </a:solidFill>
              </a:rPr>
              <a:t>and BBBEE</a:t>
            </a:r>
          </a:p>
          <a:p>
            <a:pPr marL="457200" indent="-457200">
              <a:lnSpc>
                <a:spcPct val="135000"/>
              </a:lnSpc>
              <a:spcBef>
                <a:spcPct val="75000"/>
              </a:spcBef>
              <a:spcAft>
                <a:spcPct val="10000"/>
              </a:spcAft>
              <a:buFont typeface="+mj-lt"/>
              <a:buAutoNum type="arabicPeriod"/>
            </a:pPr>
            <a:r>
              <a:rPr lang="en-ZA" sz="2000" b="1" dirty="0" smtClean="0">
                <a:solidFill>
                  <a:srgbClr val="FF0000"/>
                </a:solidFill>
              </a:rPr>
              <a:t>Draft </a:t>
            </a:r>
            <a:r>
              <a:rPr lang="en-ZA" sz="2000" b="1" dirty="0">
                <a:solidFill>
                  <a:srgbClr val="FF0000"/>
                </a:solidFill>
              </a:rPr>
              <a:t>SLA</a:t>
            </a:r>
          </a:p>
          <a:p>
            <a:pPr marL="457200" indent="-457200">
              <a:lnSpc>
                <a:spcPct val="135000"/>
              </a:lnSpc>
              <a:spcBef>
                <a:spcPct val="75000"/>
              </a:spcBef>
              <a:spcAft>
                <a:spcPct val="10000"/>
              </a:spcAft>
              <a:buFont typeface="+mj-lt"/>
              <a:buAutoNum type="arabicPeriod"/>
            </a:pPr>
            <a:r>
              <a:rPr lang="en-ZA" sz="2000" b="1" dirty="0" smtClean="0">
                <a:solidFill>
                  <a:schemeClr val="tx2"/>
                </a:solidFill>
              </a:rPr>
              <a:t>RFP </a:t>
            </a:r>
            <a:r>
              <a:rPr lang="en-ZA" sz="2000" b="1" dirty="0">
                <a:solidFill>
                  <a:schemeClr val="tx2"/>
                </a:solidFill>
              </a:rPr>
              <a:t>submission and contact details</a:t>
            </a:r>
          </a:p>
          <a:p>
            <a:pPr marL="457200" indent="-457200">
              <a:lnSpc>
                <a:spcPct val="135000"/>
              </a:lnSpc>
              <a:spcBef>
                <a:spcPct val="75000"/>
              </a:spcBef>
              <a:spcAft>
                <a:spcPct val="10000"/>
              </a:spcAft>
              <a:buFont typeface="+mj-lt"/>
              <a:buAutoNum type="arabicPeriod"/>
            </a:pPr>
            <a:r>
              <a:rPr lang="en-ZA" sz="2000" b="1" dirty="0" smtClean="0">
                <a:solidFill>
                  <a:schemeClr val="tx2"/>
                </a:solidFill>
              </a:rPr>
              <a:t>Meeting Closure</a:t>
            </a:r>
            <a:endParaRPr lang="en-ZA" sz="2000" dirty="0"/>
          </a:p>
          <a:p>
            <a:pPr marL="228600" indent="-228600" algn="l">
              <a:lnSpc>
                <a:spcPct val="135000"/>
              </a:lnSpc>
              <a:spcBef>
                <a:spcPct val="75000"/>
              </a:spcBef>
              <a:spcAft>
                <a:spcPct val="10000"/>
              </a:spcAft>
              <a:buFontTx/>
              <a:buChar char="•"/>
            </a:pPr>
            <a:endParaRPr lang="en-ZA" sz="2000" dirty="0">
              <a:solidFill>
                <a:schemeClr val="tx1"/>
              </a:solidFill>
            </a:endParaRPr>
          </a:p>
          <a:p>
            <a:pPr marL="636588" lvl="1" indent="-179388" algn="l">
              <a:lnSpc>
                <a:spcPct val="135000"/>
              </a:lnSpc>
              <a:spcBef>
                <a:spcPct val="75000"/>
              </a:spcBef>
              <a:spcAft>
                <a:spcPct val="10000"/>
              </a:spcAft>
              <a:buFontTx/>
              <a:buChar char="•"/>
            </a:pPr>
            <a:endParaRPr lang="en-ZA" sz="2000" dirty="0">
              <a:solidFill>
                <a:schemeClr val="tx1"/>
              </a:solidFill>
            </a:endParaRPr>
          </a:p>
          <a:p>
            <a:pPr marL="636588" lvl="1" indent="-179388" algn="l" eaLnBrk="0" hangingPunct="0">
              <a:lnSpc>
                <a:spcPct val="110000"/>
              </a:lnSpc>
              <a:spcBef>
                <a:spcPct val="50000"/>
              </a:spcBef>
              <a:spcAft>
                <a:spcPct val="10000"/>
              </a:spcAft>
              <a:buSzPct val="120000"/>
              <a:buFontTx/>
              <a:buChar char="•"/>
            </a:pPr>
            <a:endParaRPr lang="en-ZA" sz="2000" dirty="0">
              <a:solidFill>
                <a:schemeClr val="tx1"/>
              </a:solidFill>
            </a:endParaRPr>
          </a:p>
          <a:p>
            <a:pPr marL="228600" indent="-228600" algn="l" eaLnBrk="0" hangingPunct="0">
              <a:lnSpc>
                <a:spcPct val="110000"/>
              </a:lnSpc>
              <a:spcBef>
                <a:spcPct val="10000"/>
              </a:spcBef>
              <a:spcAft>
                <a:spcPct val="10000"/>
              </a:spcAft>
              <a:buSzPct val="120000"/>
              <a:buFontTx/>
              <a:buChar char="•"/>
            </a:pPr>
            <a:endParaRPr lang="en-US" sz="2000" dirty="0">
              <a:solidFill>
                <a:schemeClr val="tx1"/>
              </a:solidFill>
            </a:endParaRPr>
          </a:p>
        </p:txBody>
      </p:sp>
      <p:sp>
        <p:nvSpPr>
          <p:cNvPr id="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Table of </a:t>
            </a:r>
            <a:r>
              <a:rPr lang="en-ZA" dirty="0" smtClean="0"/>
              <a:t>Contents</a:t>
            </a:r>
            <a:endParaRPr lang="en-ZA" dirty="0"/>
          </a:p>
        </p:txBody>
      </p:sp>
    </p:spTree>
    <p:extLst>
      <p:ext uri="{BB962C8B-B14F-4D97-AF65-F5344CB8AC3E}">
        <p14:creationId xmlns:p14="http://schemas.microsoft.com/office/powerpoint/2010/main" val="288698549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880134" y="-3175"/>
            <a:ext cx="35266" cy="76944"/>
          </a:xfrm>
        </p:spPr>
        <p:txBody>
          <a:bodyPr/>
          <a:lstStyle/>
          <a:p>
            <a:pPr>
              <a:defRPr/>
            </a:pPr>
            <a:fld id="{6EBFA4D0-3530-4B6B-9F3B-7DF38293B480}" type="slidenum">
              <a:rPr lang="en-GB" smtClean="0"/>
              <a:pPr>
                <a:defRPr/>
              </a:pPr>
              <a:t>32</a:t>
            </a:fld>
            <a:endParaRPr lang="en-GB" dirty="0"/>
          </a:p>
        </p:txBody>
      </p:sp>
      <p:sp>
        <p:nvSpPr>
          <p:cNvPr id="5"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Service Level Agreement</a:t>
            </a:r>
          </a:p>
        </p:txBody>
      </p:sp>
      <p:sp>
        <p:nvSpPr>
          <p:cNvPr id="6" name="Content Placeholder 2"/>
          <p:cNvSpPr txBox="1">
            <a:spLocks/>
          </p:cNvSpPr>
          <p:nvPr/>
        </p:nvSpPr>
        <p:spPr>
          <a:xfrm>
            <a:off x="157655" y="902334"/>
            <a:ext cx="8730440" cy="4993641"/>
          </a:xfrm>
          <a:prstGeom prst="rect">
            <a:avLst/>
          </a:prstGeom>
        </p:spPr>
        <p:txBody>
          <a:bodyPr/>
          <a:lst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a:lstStyle>
          <a:p>
            <a:pPr marL="0" indent="0">
              <a:lnSpc>
                <a:spcPct val="150000"/>
              </a:lnSpc>
              <a:buFontTx/>
              <a:buNone/>
            </a:pPr>
            <a:r>
              <a:rPr lang="en-GB" sz="1800" kern="0" dirty="0" smtClean="0">
                <a:solidFill>
                  <a:schemeClr val="tx2">
                    <a:lumMod val="75000"/>
                  </a:schemeClr>
                </a:solidFill>
                <a:cs typeface="Arial" panose="020B0604020202020204" pitchFamily="34" charset="0"/>
              </a:rPr>
              <a:t> </a:t>
            </a:r>
            <a:r>
              <a:rPr lang="en-ZA" sz="1800" kern="0" dirty="0" smtClean="0">
                <a:solidFill>
                  <a:schemeClr val="tx2">
                    <a:lumMod val="75000"/>
                  </a:schemeClr>
                </a:solidFill>
                <a:cs typeface="Arial" panose="020B0604020202020204" pitchFamily="34" charset="0"/>
              </a:rPr>
              <a:t>Service </a:t>
            </a:r>
            <a:r>
              <a:rPr lang="en-ZA" sz="1800" kern="0" dirty="0">
                <a:solidFill>
                  <a:schemeClr val="tx2">
                    <a:lumMod val="75000"/>
                  </a:schemeClr>
                </a:solidFill>
                <a:cs typeface="Arial" panose="020B0604020202020204" pitchFamily="34" charset="0"/>
              </a:rPr>
              <a:t>Providers are requested to: </a:t>
            </a:r>
            <a:endParaRPr lang="en-ZA" sz="1800" kern="0" dirty="0" smtClean="0">
              <a:solidFill>
                <a:schemeClr val="tx2">
                  <a:lumMod val="75000"/>
                </a:schemeClr>
              </a:solidFill>
              <a:cs typeface="Arial" panose="020B0604020202020204" pitchFamily="34" charset="0"/>
            </a:endParaRPr>
          </a:p>
          <a:p>
            <a:pPr marL="0" indent="0">
              <a:lnSpc>
                <a:spcPct val="150000"/>
              </a:lnSpc>
              <a:buNone/>
            </a:pPr>
            <a:endParaRPr lang="en-ZA" sz="1800" kern="0" dirty="0">
              <a:solidFill>
                <a:schemeClr val="tx2">
                  <a:lumMod val="75000"/>
                </a:schemeClr>
              </a:solidFill>
              <a:cs typeface="Arial" panose="020B0604020202020204" pitchFamily="34" charset="0"/>
            </a:endParaRPr>
          </a:p>
          <a:p>
            <a:pPr lvl="0">
              <a:lnSpc>
                <a:spcPct val="150000"/>
              </a:lnSpc>
              <a:buFont typeface="Wingdings" panose="05000000000000000000" pitchFamily="2" charset="2"/>
              <a:buChar char="q"/>
            </a:pPr>
            <a:r>
              <a:rPr lang="en-ZA" sz="1800" dirty="0" smtClean="0">
                <a:solidFill>
                  <a:schemeClr val="tx2">
                    <a:lumMod val="75000"/>
                  </a:schemeClr>
                </a:solidFill>
              </a:rPr>
              <a:t>Review </a:t>
            </a:r>
            <a:r>
              <a:rPr lang="en-ZA" sz="1800" dirty="0">
                <a:solidFill>
                  <a:schemeClr val="tx2">
                    <a:lumMod val="75000"/>
                  </a:schemeClr>
                </a:solidFill>
              </a:rPr>
              <a:t>the terms and conditions set out in the MSA and where necessary, make suggested proposals/amendments to the terms and conditions; </a:t>
            </a:r>
          </a:p>
          <a:p>
            <a:pPr lvl="0">
              <a:lnSpc>
                <a:spcPct val="150000"/>
              </a:lnSpc>
              <a:buFont typeface="Wingdings" panose="05000000000000000000" pitchFamily="2" charset="2"/>
              <a:buChar char="q"/>
            </a:pPr>
            <a:r>
              <a:rPr lang="en-ZA" sz="1800" dirty="0">
                <a:solidFill>
                  <a:schemeClr val="tx2">
                    <a:lumMod val="75000"/>
                  </a:schemeClr>
                </a:solidFill>
              </a:rPr>
              <a:t>All suggested changes by a bidder must be tracked for ease of reference (in an easily identifiable colour font); </a:t>
            </a:r>
          </a:p>
          <a:p>
            <a:pPr lvl="0">
              <a:lnSpc>
                <a:spcPct val="150000"/>
              </a:lnSpc>
              <a:buFont typeface="Wingdings" panose="05000000000000000000" pitchFamily="2" charset="2"/>
              <a:buChar char="q"/>
            </a:pPr>
            <a:r>
              <a:rPr lang="en-ZA" sz="1800" dirty="0">
                <a:solidFill>
                  <a:schemeClr val="tx2">
                    <a:lumMod val="75000"/>
                  </a:schemeClr>
                </a:solidFill>
              </a:rPr>
              <a:t>The rational for each comment and/or amendment should be provided (in the comment column); and </a:t>
            </a:r>
          </a:p>
          <a:p>
            <a:pPr lvl="0">
              <a:lnSpc>
                <a:spcPct val="150000"/>
              </a:lnSpc>
              <a:buFont typeface="Wingdings" panose="05000000000000000000" pitchFamily="2" charset="2"/>
              <a:buChar char="q"/>
            </a:pPr>
            <a:r>
              <a:rPr lang="en-ZA" sz="1800" dirty="0">
                <a:solidFill>
                  <a:schemeClr val="tx2">
                    <a:lumMod val="75000"/>
                  </a:schemeClr>
                </a:solidFill>
              </a:rPr>
              <a:t>SARS reserves the right to accept or reject any or all amendments or additions proposed by a service provider if such amendments or additions are unacceptable to SARS or pose a commercial risk to the organisation. </a:t>
            </a:r>
          </a:p>
          <a:p>
            <a:pPr>
              <a:lnSpc>
                <a:spcPct val="150000"/>
              </a:lnSpc>
            </a:pPr>
            <a:endParaRPr lang="en-ZA" sz="1800" kern="0" dirty="0">
              <a:solidFill>
                <a:schemeClr val="tx2">
                  <a:lumMod val="75000"/>
                </a:schemeClr>
              </a:solidFill>
              <a:cs typeface="Arial" panose="020B0604020202020204" pitchFamily="34" charset="0"/>
            </a:endParaRPr>
          </a:p>
          <a:p>
            <a:endParaRPr lang="en-GB" sz="1800" kern="0" dirty="0" smtClean="0">
              <a:solidFill>
                <a:schemeClr val="tx2">
                  <a:lumMod val="75000"/>
                </a:schemeClr>
              </a:solidFill>
              <a:cs typeface="Arial" panose="020B0604020202020204" pitchFamily="34" charset="0"/>
            </a:endParaRPr>
          </a:p>
          <a:p>
            <a:pPr marL="0" indent="0">
              <a:buFontTx/>
              <a:buNone/>
            </a:pPr>
            <a:endParaRPr lang="en-ZA" sz="1800" kern="0" dirty="0" smtClean="0">
              <a:solidFill>
                <a:schemeClr val="tx2">
                  <a:lumMod val="75000"/>
                </a:schemeClr>
              </a:solidFill>
              <a:cs typeface="Arial" panose="020B0604020202020204" pitchFamily="34" charset="0"/>
            </a:endParaRPr>
          </a:p>
          <a:p>
            <a:endParaRPr lang="en-ZA" sz="1800" kern="0" dirty="0">
              <a:solidFill>
                <a:schemeClr val="tx2">
                  <a:lumMod val="75000"/>
                </a:schemeClr>
              </a:solidFill>
              <a:cs typeface="Arial" panose="020B0604020202020204" pitchFamily="34" charset="0"/>
            </a:endParaRPr>
          </a:p>
        </p:txBody>
      </p:sp>
      <p:sp>
        <p:nvSpPr>
          <p:cNvPr id="7" name="Slide Number Placeholder 7"/>
          <p:cNvSpPr>
            <a:spLocks noGrp="1"/>
          </p:cNvSpPr>
          <p:nvPr>
            <p:ph type="sldNum" sz="quarter" idx="11"/>
          </p:nvPr>
        </p:nvSpPr>
        <p:spPr>
          <a:xfrm>
            <a:off x="6963021" y="6519723"/>
            <a:ext cx="862012" cy="184666"/>
          </a:xfrm>
        </p:spPr>
        <p:txBody>
          <a:bodyPr/>
          <a:lstStyle/>
          <a:p>
            <a:pPr algn="ctr">
              <a:defRPr/>
            </a:pPr>
            <a:r>
              <a:rPr lang="en-ZA" dirty="0" smtClean="0">
                <a:solidFill>
                  <a:schemeClr val="tx1"/>
                </a:solidFill>
              </a:rPr>
              <a:t>               </a:t>
            </a:r>
            <a:fld id="{1D46AC71-C261-4AF3-BFB1-CCAEF8821007}" type="slidenum">
              <a:rPr lang="en-ZA" smtClean="0">
                <a:solidFill>
                  <a:schemeClr val="tx1"/>
                </a:solidFill>
              </a:rPr>
              <a:pPr algn="ctr">
                <a:defRPr/>
              </a:pPr>
              <a:t>32</a:t>
            </a:fld>
            <a:endParaRPr lang="en-ZA" dirty="0">
              <a:solidFill>
                <a:schemeClr val="tx1"/>
              </a:solidFill>
            </a:endParaRPr>
          </a:p>
        </p:txBody>
      </p:sp>
    </p:spTree>
    <p:extLst>
      <p:ext uri="{BB962C8B-B14F-4D97-AF65-F5344CB8AC3E}">
        <p14:creationId xmlns:p14="http://schemas.microsoft.com/office/powerpoint/2010/main" val="268333106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34142"/>
            <a:ext cx="862012" cy="184666"/>
          </a:xfrm>
        </p:spPr>
        <p:txBody>
          <a:bodyPr/>
          <a:lstStyle/>
          <a:p>
            <a:pPr algn="ctr">
              <a:defRPr/>
            </a:pPr>
            <a:fld id="{1D46AC71-C261-4AF3-BFB1-CCAEF8821007}" type="slidenum">
              <a:rPr lang="en-ZA" smtClean="0">
                <a:solidFill>
                  <a:schemeClr val="tx1"/>
                </a:solidFill>
              </a:rPr>
              <a:pPr algn="ctr">
                <a:defRPr/>
              </a:pPr>
              <a:t>33</a:t>
            </a:fld>
            <a:endParaRPr lang="en-ZA" dirty="0">
              <a:solidFill>
                <a:schemeClr val="tx1"/>
              </a:solidFill>
            </a:endParaRPr>
          </a:p>
        </p:txBody>
      </p:sp>
      <p:sp>
        <p:nvSpPr>
          <p:cNvPr id="7" name="Rectangle 3"/>
          <p:cNvSpPr>
            <a:spLocks noChangeArrowheads="1"/>
          </p:cNvSpPr>
          <p:nvPr/>
        </p:nvSpPr>
        <p:spPr bwMode="auto">
          <a:xfrm>
            <a:off x="500034" y="1071563"/>
            <a:ext cx="8215341" cy="5218112"/>
          </a:xfrm>
          <a:prstGeom prst="rect">
            <a:avLst/>
          </a:prstGeom>
          <a:noFill/>
          <a:ln w="9525" algn="ctr">
            <a:noFill/>
            <a:miter lim="800000"/>
            <a:headEnd/>
            <a:tailEnd/>
          </a:ln>
        </p:spPr>
        <p:txBody>
          <a:bodyPr/>
          <a:lstStyle/>
          <a:p>
            <a:pPr marL="457200" indent="-457200" algn="l">
              <a:lnSpc>
                <a:spcPct val="135000"/>
              </a:lnSpc>
              <a:spcBef>
                <a:spcPct val="75000"/>
              </a:spcBef>
              <a:spcAft>
                <a:spcPct val="10000"/>
              </a:spcAft>
              <a:buFont typeface="+mj-lt"/>
              <a:buAutoNum type="arabicPeriod"/>
            </a:pPr>
            <a:r>
              <a:rPr lang="en-US" sz="2000" b="1" dirty="0" smtClean="0">
                <a:solidFill>
                  <a:srgbClr val="BFBFBF"/>
                </a:solidFill>
                <a:ea typeface="SimSun" pitchFamily="2" charset="-122"/>
              </a:rPr>
              <a:t>Welcome </a:t>
            </a:r>
            <a:r>
              <a:rPr lang="en-US" sz="2000" b="1" dirty="0">
                <a:solidFill>
                  <a:srgbClr val="BFBFBF"/>
                </a:solidFill>
                <a:ea typeface="SimSun" pitchFamily="2" charset="-122"/>
              </a:rPr>
              <a:t>and Introduction</a:t>
            </a:r>
          </a:p>
          <a:p>
            <a:pPr marL="457200" indent="-457200">
              <a:lnSpc>
                <a:spcPct val="135000"/>
              </a:lnSpc>
              <a:spcBef>
                <a:spcPct val="75000"/>
              </a:spcBef>
              <a:spcAft>
                <a:spcPct val="10000"/>
              </a:spcAft>
              <a:buFont typeface="+mj-lt"/>
              <a:buAutoNum type="arabicPeriod"/>
            </a:pPr>
            <a:r>
              <a:rPr lang="en-ZA" sz="2000" b="1" dirty="0" smtClean="0">
                <a:solidFill>
                  <a:srgbClr val="BFBFBF"/>
                </a:solidFill>
              </a:rPr>
              <a:t>RFP Timelines </a:t>
            </a:r>
            <a:endParaRPr lang="en-ZA" sz="2000" b="1" dirty="0">
              <a:solidFill>
                <a:srgbClr val="BFBFBF"/>
              </a:solidFill>
            </a:endParaRPr>
          </a:p>
          <a:p>
            <a:pPr marL="457200" indent="-457200">
              <a:lnSpc>
                <a:spcPct val="135000"/>
              </a:lnSpc>
              <a:spcBef>
                <a:spcPct val="75000"/>
              </a:spcBef>
              <a:spcAft>
                <a:spcPct val="10000"/>
              </a:spcAft>
              <a:buFont typeface="+mj-lt"/>
              <a:buAutoNum type="arabicPeriod"/>
            </a:pPr>
            <a:r>
              <a:rPr lang="en-ZA" sz="2000" b="1" dirty="0" smtClean="0">
                <a:solidFill>
                  <a:srgbClr val="BFBFBF"/>
                </a:solidFill>
              </a:rPr>
              <a:t>Background &amp; </a:t>
            </a:r>
            <a:r>
              <a:rPr lang="en-ZA" sz="2000" b="1" dirty="0">
                <a:solidFill>
                  <a:schemeClr val="bg1">
                    <a:lumMod val="75000"/>
                  </a:schemeClr>
                </a:solidFill>
              </a:rPr>
              <a:t>Scope of </a:t>
            </a:r>
            <a:r>
              <a:rPr lang="en-ZA" sz="2000" b="1" dirty="0" smtClean="0">
                <a:solidFill>
                  <a:schemeClr val="bg1">
                    <a:lumMod val="75000"/>
                  </a:schemeClr>
                </a:solidFill>
              </a:rPr>
              <a:t>Work</a:t>
            </a:r>
            <a:endParaRPr lang="en-ZA" sz="2000" b="1" dirty="0" smtClean="0">
              <a:solidFill>
                <a:srgbClr val="BFBFBF"/>
              </a:solidFill>
            </a:endParaRPr>
          </a:p>
          <a:p>
            <a:pPr marL="457200" indent="-457200">
              <a:lnSpc>
                <a:spcPct val="135000"/>
              </a:lnSpc>
              <a:spcBef>
                <a:spcPct val="75000"/>
              </a:spcBef>
              <a:spcAft>
                <a:spcPct val="10000"/>
              </a:spcAft>
              <a:buFont typeface="+mj-lt"/>
              <a:buAutoNum type="arabicPeriod"/>
            </a:pPr>
            <a:r>
              <a:rPr lang="en-ZA" sz="2000" b="1" dirty="0" smtClean="0">
                <a:solidFill>
                  <a:srgbClr val="BFBFBF"/>
                </a:solidFill>
              </a:rPr>
              <a:t>Bid Evaluation Process </a:t>
            </a:r>
            <a:endParaRPr lang="en-ZA" sz="2000" b="1" dirty="0">
              <a:solidFill>
                <a:srgbClr val="BFBFBF"/>
              </a:solidFill>
            </a:endParaRPr>
          </a:p>
          <a:p>
            <a:pPr marL="457200" indent="-457200">
              <a:lnSpc>
                <a:spcPct val="135000"/>
              </a:lnSpc>
              <a:spcBef>
                <a:spcPct val="75000"/>
              </a:spcBef>
              <a:spcAft>
                <a:spcPct val="10000"/>
              </a:spcAft>
              <a:buFont typeface="+mj-lt"/>
              <a:buAutoNum type="arabicPeriod"/>
            </a:pPr>
            <a:r>
              <a:rPr lang="en-ZA" sz="2000" b="1" dirty="0" smtClean="0">
                <a:solidFill>
                  <a:srgbClr val="BFBFBF"/>
                </a:solidFill>
              </a:rPr>
              <a:t>Price &amp; BBBEE</a:t>
            </a:r>
            <a:endParaRPr lang="en-ZA" sz="2000" b="1" dirty="0">
              <a:solidFill>
                <a:srgbClr val="BFBFBF"/>
              </a:solidFill>
            </a:endParaRPr>
          </a:p>
          <a:p>
            <a:pPr marL="457200" indent="-457200">
              <a:lnSpc>
                <a:spcPct val="135000"/>
              </a:lnSpc>
              <a:spcBef>
                <a:spcPct val="75000"/>
              </a:spcBef>
              <a:spcAft>
                <a:spcPct val="10000"/>
              </a:spcAft>
              <a:buFont typeface="+mj-lt"/>
              <a:buAutoNum type="arabicPeriod"/>
            </a:pPr>
            <a:r>
              <a:rPr lang="en-ZA" sz="2000" b="1" dirty="0" smtClean="0">
                <a:solidFill>
                  <a:srgbClr val="BFBFBF"/>
                </a:solidFill>
              </a:rPr>
              <a:t>Draft </a:t>
            </a:r>
            <a:r>
              <a:rPr lang="en-ZA" sz="2000" b="1" dirty="0">
                <a:solidFill>
                  <a:srgbClr val="BFBFBF"/>
                </a:solidFill>
              </a:rPr>
              <a:t>SLA</a:t>
            </a:r>
          </a:p>
          <a:p>
            <a:pPr marL="457200" indent="-457200">
              <a:lnSpc>
                <a:spcPct val="135000"/>
              </a:lnSpc>
              <a:spcBef>
                <a:spcPct val="75000"/>
              </a:spcBef>
              <a:spcAft>
                <a:spcPct val="10000"/>
              </a:spcAft>
              <a:buFont typeface="+mj-lt"/>
              <a:buAutoNum type="arabicPeriod"/>
            </a:pPr>
            <a:r>
              <a:rPr lang="en-ZA" sz="2000" b="1" dirty="0" smtClean="0">
                <a:solidFill>
                  <a:srgbClr val="FF0000"/>
                </a:solidFill>
              </a:rPr>
              <a:t>RFP </a:t>
            </a:r>
            <a:r>
              <a:rPr lang="en-ZA" sz="2000" b="1" dirty="0">
                <a:solidFill>
                  <a:srgbClr val="FF0000"/>
                </a:solidFill>
              </a:rPr>
              <a:t>submission and contact details</a:t>
            </a:r>
          </a:p>
          <a:p>
            <a:pPr marL="457200" indent="-457200">
              <a:lnSpc>
                <a:spcPct val="135000"/>
              </a:lnSpc>
              <a:spcBef>
                <a:spcPct val="75000"/>
              </a:spcBef>
              <a:spcAft>
                <a:spcPct val="10000"/>
              </a:spcAft>
              <a:buFont typeface="+mj-lt"/>
              <a:buAutoNum type="arabicPeriod"/>
            </a:pPr>
            <a:r>
              <a:rPr lang="en-ZA" sz="2000" b="1" dirty="0" smtClean="0">
                <a:solidFill>
                  <a:schemeClr val="tx2"/>
                </a:solidFill>
              </a:rPr>
              <a:t>Meeting Closure</a:t>
            </a:r>
            <a:endParaRPr lang="en-ZA" sz="2000" dirty="0"/>
          </a:p>
          <a:p>
            <a:pPr marL="228600" indent="-228600" algn="l">
              <a:lnSpc>
                <a:spcPct val="135000"/>
              </a:lnSpc>
              <a:spcBef>
                <a:spcPct val="75000"/>
              </a:spcBef>
              <a:spcAft>
                <a:spcPct val="10000"/>
              </a:spcAft>
              <a:buFontTx/>
              <a:buChar char="•"/>
            </a:pPr>
            <a:endParaRPr lang="en-ZA" sz="2000" dirty="0">
              <a:solidFill>
                <a:schemeClr val="tx1"/>
              </a:solidFill>
            </a:endParaRPr>
          </a:p>
          <a:p>
            <a:pPr marL="636588" lvl="1" indent="-179388" algn="l">
              <a:lnSpc>
                <a:spcPct val="135000"/>
              </a:lnSpc>
              <a:spcBef>
                <a:spcPct val="75000"/>
              </a:spcBef>
              <a:spcAft>
                <a:spcPct val="10000"/>
              </a:spcAft>
              <a:buFontTx/>
              <a:buChar char="•"/>
            </a:pPr>
            <a:endParaRPr lang="en-ZA" sz="2000" dirty="0">
              <a:solidFill>
                <a:schemeClr val="tx1"/>
              </a:solidFill>
            </a:endParaRPr>
          </a:p>
          <a:p>
            <a:pPr marL="636588" lvl="1" indent="-179388" algn="l" eaLnBrk="0" hangingPunct="0">
              <a:lnSpc>
                <a:spcPct val="110000"/>
              </a:lnSpc>
              <a:spcBef>
                <a:spcPct val="50000"/>
              </a:spcBef>
              <a:spcAft>
                <a:spcPct val="10000"/>
              </a:spcAft>
              <a:buSzPct val="120000"/>
              <a:buFontTx/>
              <a:buChar char="•"/>
            </a:pPr>
            <a:endParaRPr lang="en-ZA" sz="2000" dirty="0">
              <a:solidFill>
                <a:schemeClr val="tx1"/>
              </a:solidFill>
            </a:endParaRPr>
          </a:p>
          <a:p>
            <a:pPr marL="228600" indent="-228600" algn="l" eaLnBrk="0" hangingPunct="0">
              <a:lnSpc>
                <a:spcPct val="110000"/>
              </a:lnSpc>
              <a:spcBef>
                <a:spcPct val="10000"/>
              </a:spcBef>
              <a:spcAft>
                <a:spcPct val="10000"/>
              </a:spcAft>
              <a:buSzPct val="120000"/>
              <a:buFontTx/>
              <a:buChar char="•"/>
            </a:pPr>
            <a:endParaRPr lang="en-US" sz="2000" dirty="0">
              <a:solidFill>
                <a:schemeClr val="tx1"/>
              </a:solidFill>
            </a:endParaRPr>
          </a:p>
        </p:txBody>
      </p:sp>
      <p:sp>
        <p:nvSpPr>
          <p:cNvPr id="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Table of </a:t>
            </a:r>
            <a:r>
              <a:rPr lang="en-ZA" dirty="0" smtClean="0"/>
              <a:t>Contents</a:t>
            </a:r>
            <a:endParaRPr lang="en-ZA" dirty="0"/>
          </a:p>
        </p:txBody>
      </p:sp>
    </p:spTree>
    <p:extLst>
      <p:ext uri="{BB962C8B-B14F-4D97-AF65-F5344CB8AC3E}">
        <p14:creationId xmlns:p14="http://schemas.microsoft.com/office/powerpoint/2010/main" val="92040870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64400" y="6564622"/>
            <a:ext cx="862012" cy="184666"/>
          </a:xfrm>
        </p:spPr>
        <p:txBody>
          <a:bodyPr/>
          <a:lstStyle/>
          <a:p>
            <a:pPr algn="ctr">
              <a:defRPr/>
            </a:pPr>
            <a:fld id="{1D46AC71-C261-4AF3-BFB1-CCAEF8821007}" type="slidenum">
              <a:rPr lang="en-ZA" smtClean="0">
                <a:solidFill>
                  <a:schemeClr val="tx1"/>
                </a:solidFill>
              </a:rPr>
              <a:pPr algn="ctr">
                <a:defRPr/>
              </a:pPr>
              <a:t>34</a:t>
            </a:fld>
            <a:endParaRPr lang="en-ZA" dirty="0">
              <a:solidFill>
                <a:schemeClr val="tx1"/>
              </a:solidFill>
            </a:endParaRPr>
          </a:p>
        </p:txBody>
      </p:sp>
      <p:pic>
        <p:nvPicPr>
          <p:cNvPr id="9" name="Picture 5" descr="CD2"/>
          <p:cNvPicPr>
            <a:picLocks noChangeAspect="1" noChangeArrowheads="1"/>
          </p:cNvPicPr>
          <p:nvPr/>
        </p:nvPicPr>
        <p:blipFill>
          <a:blip r:embed="rId3"/>
          <a:srcRect/>
          <a:stretch>
            <a:fillRect/>
          </a:stretch>
        </p:blipFill>
        <p:spPr bwMode="auto">
          <a:xfrm>
            <a:off x="5429250" y="2722563"/>
            <a:ext cx="1114425" cy="1104900"/>
          </a:xfrm>
          <a:prstGeom prst="rect">
            <a:avLst/>
          </a:prstGeom>
          <a:noFill/>
          <a:ln w="9525">
            <a:noFill/>
            <a:miter lim="800000"/>
            <a:headEnd/>
            <a:tailEnd/>
          </a:ln>
        </p:spPr>
      </p:pic>
      <p:sp>
        <p:nvSpPr>
          <p:cNvPr id="11" name="Text Box 8"/>
          <p:cNvSpPr txBox="1">
            <a:spLocks noChangeArrowheads="1"/>
          </p:cNvSpPr>
          <p:nvPr/>
        </p:nvSpPr>
        <p:spPr bwMode="auto">
          <a:xfrm>
            <a:off x="4714875" y="2936875"/>
            <a:ext cx="357188" cy="369888"/>
          </a:xfrm>
          <a:prstGeom prst="rect">
            <a:avLst/>
          </a:prstGeom>
          <a:noFill/>
          <a:ln w="9525">
            <a:noFill/>
            <a:miter lim="800000"/>
            <a:headEnd/>
            <a:tailEnd/>
          </a:ln>
        </p:spPr>
        <p:txBody>
          <a:bodyPr>
            <a:spAutoFit/>
          </a:bodyPr>
          <a:lstStyle/>
          <a:p>
            <a:pPr algn="l"/>
            <a:r>
              <a:rPr lang="en-ZA" sz="1800" dirty="0">
                <a:solidFill>
                  <a:schemeClr val="tx1"/>
                </a:solidFill>
              </a:rPr>
              <a:t>+</a:t>
            </a:r>
            <a:endParaRPr lang="en-GB" sz="1800" dirty="0">
              <a:solidFill>
                <a:schemeClr val="tx1"/>
              </a:solidFill>
            </a:endParaRPr>
          </a:p>
        </p:txBody>
      </p:sp>
      <p:sp>
        <p:nvSpPr>
          <p:cNvPr id="12" name="TextBox 10"/>
          <p:cNvSpPr txBox="1">
            <a:spLocks noChangeArrowheads="1"/>
          </p:cNvSpPr>
          <p:nvPr/>
        </p:nvSpPr>
        <p:spPr bwMode="auto">
          <a:xfrm>
            <a:off x="2714625" y="4170637"/>
            <a:ext cx="2876550" cy="584200"/>
          </a:xfrm>
          <a:prstGeom prst="rect">
            <a:avLst/>
          </a:prstGeom>
          <a:noFill/>
          <a:ln w="9525">
            <a:noFill/>
            <a:miter lim="800000"/>
            <a:headEnd/>
            <a:tailEnd/>
          </a:ln>
        </p:spPr>
        <p:txBody>
          <a:bodyPr wrap="none">
            <a:spAutoFit/>
          </a:bodyPr>
          <a:lstStyle/>
          <a:p>
            <a:pPr algn="l"/>
            <a:r>
              <a:rPr lang="en-ZA" sz="3200" b="1" dirty="0">
                <a:solidFill>
                  <a:schemeClr val="tx2"/>
                </a:solidFill>
              </a:rPr>
              <a:t>TENDER BOX</a:t>
            </a:r>
          </a:p>
        </p:txBody>
      </p:sp>
      <p:sp>
        <p:nvSpPr>
          <p:cNvPr id="13" name="TextBox 11"/>
          <p:cNvSpPr txBox="1">
            <a:spLocks noChangeArrowheads="1"/>
          </p:cNvSpPr>
          <p:nvPr/>
        </p:nvSpPr>
        <p:spPr bwMode="auto">
          <a:xfrm>
            <a:off x="1643063" y="4754837"/>
            <a:ext cx="5429250" cy="641350"/>
          </a:xfrm>
          <a:prstGeom prst="rect">
            <a:avLst/>
          </a:prstGeom>
          <a:noFill/>
          <a:ln w="9525">
            <a:noFill/>
            <a:miter lim="800000"/>
            <a:headEnd/>
            <a:tailEnd/>
          </a:ln>
        </p:spPr>
        <p:txBody>
          <a:bodyPr>
            <a:spAutoFit/>
          </a:bodyPr>
          <a:lstStyle/>
          <a:p>
            <a:pPr algn="ctr"/>
            <a:r>
              <a:rPr lang="en-ZA" sz="1800" dirty="0">
                <a:solidFill>
                  <a:schemeClr val="tx2"/>
                </a:solidFill>
              </a:rPr>
              <a:t>SARS Brooklyn Bridge,570 Fehrsen Street, Linton House, Brooklyn</a:t>
            </a:r>
          </a:p>
        </p:txBody>
      </p:sp>
      <p:sp>
        <p:nvSpPr>
          <p:cNvPr id="14" name="TextBox 12"/>
          <p:cNvSpPr txBox="1">
            <a:spLocks noChangeArrowheads="1"/>
          </p:cNvSpPr>
          <p:nvPr/>
        </p:nvSpPr>
        <p:spPr bwMode="auto">
          <a:xfrm>
            <a:off x="785812" y="5572125"/>
            <a:ext cx="7431087" cy="646331"/>
          </a:xfrm>
          <a:prstGeom prst="rect">
            <a:avLst/>
          </a:prstGeom>
          <a:noFill/>
          <a:ln w="9525">
            <a:noFill/>
            <a:miter lim="800000"/>
            <a:headEnd/>
            <a:tailEnd/>
          </a:ln>
        </p:spPr>
        <p:txBody>
          <a:bodyPr>
            <a:spAutoFit/>
          </a:bodyPr>
          <a:lstStyle/>
          <a:p>
            <a:pPr indent="84138"/>
            <a:r>
              <a:rPr lang="en-ZA" sz="1800" dirty="0">
                <a:solidFill>
                  <a:schemeClr val="tx2"/>
                </a:solidFill>
              </a:rPr>
              <a:t>Any enquiries must be referred, in writing via </a:t>
            </a:r>
            <a:r>
              <a:rPr lang="en-ZA" sz="1800" dirty="0" smtClean="0">
                <a:solidFill>
                  <a:schemeClr val="tx2"/>
                </a:solidFill>
              </a:rPr>
              <a:t>email: to</a:t>
            </a:r>
            <a:endParaRPr lang="en-ZA" sz="1800" dirty="0">
              <a:solidFill>
                <a:schemeClr val="tx2"/>
              </a:solidFill>
            </a:endParaRPr>
          </a:p>
          <a:p>
            <a:r>
              <a:rPr lang="en-ZA" dirty="0" smtClean="0">
                <a:solidFill>
                  <a:schemeClr val="tx2"/>
                </a:solidFill>
              </a:rPr>
              <a:t> </a:t>
            </a:r>
            <a:r>
              <a:rPr lang="en-ZA" dirty="0">
                <a:solidFill>
                  <a:schemeClr val="tx2"/>
                </a:solidFill>
                <a:hlinkClick r:id="rId4"/>
              </a:rPr>
              <a:t>tenderoffice@sars.gov.za</a:t>
            </a:r>
            <a:r>
              <a:rPr lang="en-ZA" dirty="0">
                <a:solidFill>
                  <a:schemeClr val="tx2"/>
                </a:solidFill>
              </a:rPr>
              <a:t> </a:t>
            </a:r>
            <a:r>
              <a:rPr lang="en-ZA" dirty="0" smtClean="0">
                <a:solidFill>
                  <a:schemeClr val="tx2"/>
                </a:solidFill>
              </a:rPr>
              <a:t>   (29 April </a:t>
            </a:r>
            <a:r>
              <a:rPr lang="fr-FR" dirty="0" smtClean="0">
                <a:solidFill>
                  <a:schemeClr val="tx2"/>
                </a:solidFill>
              </a:rPr>
              <a:t>2019 </a:t>
            </a:r>
            <a:r>
              <a:rPr lang="fr-FR" dirty="0">
                <a:solidFill>
                  <a:schemeClr val="tx2"/>
                </a:solidFill>
              </a:rPr>
              <a:t>– </a:t>
            </a:r>
            <a:r>
              <a:rPr lang="fr-FR" dirty="0" smtClean="0">
                <a:solidFill>
                  <a:schemeClr val="tx2"/>
                </a:solidFill>
              </a:rPr>
              <a:t>12 June 2019)</a:t>
            </a:r>
            <a:r>
              <a:rPr lang="en-ZA" dirty="0" smtClean="0">
                <a:solidFill>
                  <a:schemeClr val="tx2"/>
                </a:solidFill>
              </a:rPr>
              <a:t>    </a:t>
            </a:r>
            <a:endParaRPr lang="en-ZA" dirty="0">
              <a:solidFill>
                <a:schemeClr val="tx2"/>
              </a:solidFill>
            </a:endParaRPr>
          </a:p>
        </p:txBody>
      </p:sp>
      <p:cxnSp>
        <p:nvCxnSpPr>
          <p:cNvPr id="15" name="Straight Connector 14"/>
          <p:cNvCxnSpPr/>
          <p:nvPr/>
        </p:nvCxnSpPr>
        <p:spPr>
          <a:xfrm rot="10800000">
            <a:off x="357188" y="5572125"/>
            <a:ext cx="8001000" cy="158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pic>
        <p:nvPicPr>
          <p:cNvPr id="16" name="Picture 7" descr="Folder"/>
          <p:cNvPicPr>
            <a:picLocks noChangeAspect="1" noChangeArrowheads="1"/>
          </p:cNvPicPr>
          <p:nvPr/>
        </p:nvPicPr>
        <p:blipFill>
          <a:blip r:embed="rId5"/>
          <a:srcRect/>
          <a:stretch>
            <a:fillRect/>
          </a:stretch>
        </p:blipFill>
        <p:spPr bwMode="auto">
          <a:xfrm>
            <a:off x="3613150" y="2754059"/>
            <a:ext cx="1079500" cy="1008062"/>
          </a:xfrm>
          <a:prstGeom prst="rect">
            <a:avLst/>
          </a:prstGeom>
          <a:noFill/>
          <a:ln w="9525">
            <a:noFill/>
            <a:miter lim="800000"/>
            <a:headEnd/>
            <a:tailEnd/>
          </a:ln>
        </p:spPr>
      </p:pic>
      <p:pic>
        <p:nvPicPr>
          <p:cNvPr id="20" name="Picture 7" descr="Folder"/>
          <p:cNvPicPr>
            <a:picLocks noChangeAspect="1" noChangeArrowheads="1"/>
          </p:cNvPicPr>
          <p:nvPr/>
        </p:nvPicPr>
        <p:blipFill>
          <a:blip r:embed="rId5"/>
          <a:srcRect/>
          <a:stretch>
            <a:fillRect/>
          </a:stretch>
        </p:blipFill>
        <p:spPr bwMode="auto">
          <a:xfrm>
            <a:off x="1768827" y="2838450"/>
            <a:ext cx="1079500" cy="1008063"/>
          </a:xfrm>
          <a:prstGeom prst="rect">
            <a:avLst/>
          </a:prstGeom>
          <a:noFill/>
          <a:ln w="9525">
            <a:noFill/>
            <a:miter lim="800000"/>
            <a:headEnd/>
            <a:tailEnd/>
          </a:ln>
        </p:spPr>
      </p:pic>
      <p:sp>
        <p:nvSpPr>
          <p:cNvPr id="21" name="Text Box 16"/>
          <p:cNvSpPr txBox="1">
            <a:spLocks noChangeArrowheads="1"/>
          </p:cNvSpPr>
          <p:nvPr/>
        </p:nvSpPr>
        <p:spPr bwMode="auto">
          <a:xfrm>
            <a:off x="2371704" y="2487479"/>
            <a:ext cx="214312" cy="3079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t>1</a:t>
            </a:r>
            <a:endParaRPr lang="en-GB" b="1" dirty="0"/>
          </a:p>
        </p:txBody>
      </p:sp>
      <p:sp>
        <p:nvSpPr>
          <p:cNvPr id="23" name="Text Box 17"/>
          <p:cNvSpPr txBox="1">
            <a:spLocks noChangeArrowheads="1"/>
          </p:cNvSpPr>
          <p:nvPr/>
        </p:nvSpPr>
        <p:spPr bwMode="auto">
          <a:xfrm>
            <a:off x="4065587" y="2487479"/>
            <a:ext cx="292100" cy="3079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t>2</a:t>
            </a:r>
            <a:endParaRPr lang="en-GB" b="1" dirty="0"/>
          </a:p>
        </p:txBody>
      </p:sp>
      <p:sp>
        <p:nvSpPr>
          <p:cNvPr id="25" name="Rectangle 21"/>
          <p:cNvSpPr>
            <a:spLocks noChangeArrowheads="1"/>
          </p:cNvSpPr>
          <p:nvPr/>
        </p:nvSpPr>
        <p:spPr bwMode="auto">
          <a:xfrm>
            <a:off x="0" y="857250"/>
            <a:ext cx="8915400" cy="646331"/>
          </a:xfrm>
          <a:prstGeom prst="rect">
            <a:avLst/>
          </a:prstGeom>
          <a:noFill/>
          <a:ln w="9525">
            <a:noFill/>
            <a:miter lim="800000"/>
            <a:headEnd/>
            <a:tailEnd/>
          </a:ln>
        </p:spPr>
        <p:txBody>
          <a:bodyPr wrap="square">
            <a:spAutoFit/>
          </a:bodyPr>
          <a:lstStyle/>
          <a:p>
            <a:pPr algn="ctr"/>
            <a:r>
              <a:rPr lang="en-ZA" dirty="0" smtClean="0">
                <a:solidFill>
                  <a:schemeClr val="tx2"/>
                </a:solidFill>
              </a:rPr>
              <a:t>  Bidders must submit copies </a:t>
            </a:r>
            <a:r>
              <a:rPr lang="en-ZA" dirty="0">
                <a:solidFill>
                  <a:schemeClr val="tx2"/>
                </a:solidFill>
              </a:rPr>
              <a:t>of each </a:t>
            </a:r>
            <a:r>
              <a:rPr lang="en-ZA" dirty="0" smtClean="0">
                <a:solidFill>
                  <a:schemeClr val="tx2"/>
                </a:solidFill>
              </a:rPr>
              <a:t>file </a:t>
            </a:r>
            <a:r>
              <a:rPr lang="en-ZA" dirty="0">
                <a:solidFill>
                  <a:schemeClr val="tx2"/>
                </a:solidFill>
              </a:rPr>
              <a:t>(Original and </a:t>
            </a:r>
            <a:r>
              <a:rPr lang="en-ZA" dirty="0" smtClean="0">
                <a:solidFill>
                  <a:schemeClr val="tx2"/>
                </a:solidFill>
              </a:rPr>
              <a:t>Duplicate) </a:t>
            </a:r>
            <a:r>
              <a:rPr lang="en-ZA" dirty="0">
                <a:solidFill>
                  <a:schemeClr val="tx2"/>
                </a:solidFill>
              </a:rPr>
              <a:t>and a </a:t>
            </a:r>
            <a:r>
              <a:rPr lang="en-ZA" dirty="0" smtClean="0">
                <a:solidFill>
                  <a:schemeClr val="tx2"/>
                </a:solidFill>
              </a:rPr>
              <a:t>CD-ROM  with content of each file by the </a:t>
            </a:r>
            <a:r>
              <a:rPr lang="en-ZA" b="1" dirty="0" smtClean="0">
                <a:solidFill>
                  <a:schemeClr val="tx2"/>
                </a:solidFill>
              </a:rPr>
              <a:t>20 June 2019 at 11:00</a:t>
            </a:r>
          </a:p>
        </p:txBody>
      </p:sp>
      <p:sp>
        <p:nvSpPr>
          <p:cNvPr id="26" name="TextBox 25"/>
          <p:cNvSpPr txBox="1"/>
          <p:nvPr/>
        </p:nvSpPr>
        <p:spPr>
          <a:xfrm>
            <a:off x="2102329" y="3023342"/>
            <a:ext cx="538930" cy="215444"/>
          </a:xfrm>
          <a:prstGeom prst="rect">
            <a:avLst/>
          </a:prstGeom>
          <a:noFill/>
        </p:spPr>
        <p:txBody>
          <a:bodyPr wrap="none" rtlCol="0">
            <a:spAutoFit/>
          </a:bodyPr>
          <a:lstStyle/>
          <a:p>
            <a:r>
              <a:rPr lang="en-ZA" sz="800" dirty="0" smtClean="0"/>
              <a:t>Original</a:t>
            </a:r>
            <a:endParaRPr lang="en-ZA" sz="800" dirty="0"/>
          </a:p>
        </p:txBody>
      </p:sp>
      <p:sp>
        <p:nvSpPr>
          <p:cNvPr id="27" name="TextBox 26"/>
          <p:cNvSpPr txBox="1"/>
          <p:nvPr/>
        </p:nvSpPr>
        <p:spPr>
          <a:xfrm>
            <a:off x="3845764" y="2973806"/>
            <a:ext cx="614271" cy="215444"/>
          </a:xfrm>
          <a:prstGeom prst="rect">
            <a:avLst/>
          </a:prstGeom>
          <a:noFill/>
        </p:spPr>
        <p:txBody>
          <a:bodyPr wrap="none" rtlCol="0">
            <a:spAutoFit/>
          </a:bodyPr>
          <a:lstStyle/>
          <a:p>
            <a:r>
              <a:rPr lang="en-ZA" sz="800" dirty="0" smtClean="0"/>
              <a:t>Duplicate</a:t>
            </a:r>
            <a:endParaRPr lang="en-ZA" sz="800" dirty="0"/>
          </a:p>
        </p:txBody>
      </p:sp>
      <p:sp>
        <p:nvSpPr>
          <p:cNvPr id="30" name="Right Brace 29"/>
          <p:cNvSpPr/>
          <p:nvPr/>
        </p:nvSpPr>
        <p:spPr bwMode="auto">
          <a:xfrm>
            <a:off x="6510528" y="2779776"/>
            <a:ext cx="195072" cy="987552"/>
          </a:xfrm>
          <a:prstGeom prst="rightBrac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810" tIns="0" rIns="3810" bIns="0" numCol="1" rtlCol="0" anchor="ctr" anchorCtr="0" compatLnSpc="1">
            <a:prstTxWarp prst="textNoShape">
              <a:avLst/>
            </a:prstTxWarp>
          </a:bodyPr>
          <a:lstStyle/>
          <a:p>
            <a:pPr marL="0" marR="0" indent="0" algn="l" defTabSz="895350" rtl="0" eaLnBrk="1" fontAlgn="base" latinLnBrk="0" hangingPunct="1">
              <a:lnSpc>
                <a:spcPct val="100000"/>
              </a:lnSpc>
              <a:spcBef>
                <a:spcPct val="0"/>
              </a:spcBef>
              <a:spcAft>
                <a:spcPct val="0"/>
              </a:spcAft>
              <a:buClrTx/>
              <a:buSzPct val="120000"/>
              <a:buFontTx/>
              <a:buNone/>
              <a:tabLst/>
            </a:pPr>
            <a:endParaRPr kumimoji="0" lang="en-ZA" sz="1600" b="1" i="0" u="none" strike="noStrike" cap="none" normalizeH="0" baseline="0" dirty="0" smtClean="0">
              <a:ln>
                <a:noFill/>
              </a:ln>
              <a:solidFill>
                <a:schemeClr val="tx1"/>
              </a:solidFill>
              <a:effectLst/>
              <a:latin typeface="Arial" charset="0"/>
            </a:endParaRPr>
          </a:p>
        </p:txBody>
      </p:sp>
      <p:sp>
        <p:nvSpPr>
          <p:cNvPr id="32"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Bid Submission                                                                           </a:t>
            </a:r>
          </a:p>
        </p:txBody>
      </p:sp>
      <p:sp>
        <p:nvSpPr>
          <p:cNvPr id="33" name="Text Box 8"/>
          <p:cNvSpPr txBox="1">
            <a:spLocks noChangeArrowheads="1"/>
          </p:cNvSpPr>
          <p:nvPr/>
        </p:nvSpPr>
        <p:spPr bwMode="auto">
          <a:xfrm>
            <a:off x="3018155" y="2973806"/>
            <a:ext cx="357188" cy="369888"/>
          </a:xfrm>
          <a:prstGeom prst="rect">
            <a:avLst/>
          </a:prstGeom>
          <a:noFill/>
          <a:ln w="9525">
            <a:noFill/>
            <a:miter lim="800000"/>
            <a:headEnd/>
            <a:tailEnd/>
          </a:ln>
        </p:spPr>
        <p:txBody>
          <a:bodyPr>
            <a:spAutoFit/>
          </a:bodyPr>
          <a:lstStyle/>
          <a:p>
            <a:pPr algn="l"/>
            <a:r>
              <a:rPr lang="en-ZA" sz="1800" dirty="0">
                <a:solidFill>
                  <a:schemeClr val="tx1"/>
                </a:solidFill>
              </a:rPr>
              <a:t>+</a:t>
            </a:r>
            <a:endParaRPr lang="en-GB" sz="1800" dirty="0">
              <a:solidFill>
                <a:schemeClr val="tx1"/>
              </a:solidFill>
            </a:endParaRPr>
          </a:p>
        </p:txBody>
      </p:sp>
      <p:sp>
        <p:nvSpPr>
          <p:cNvPr id="2" name="TextBox 1"/>
          <p:cNvSpPr txBox="1"/>
          <p:nvPr/>
        </p:nvSpPr>
        <p:spPr>
          <a:xfrm>
            <a:off x="6888480" y="2934998"/>
            <a:ext cx="1859280" cy="677108"/>
          </a:xfrm>
          <a:prstGeom prst="rect">
            <a:avLst/>
          </a:prstGeom>
          <a:noFill/>
        </p:spPr>
        <p:txBody>
          <a:bodyPr wrap="square" rtlCol="0">
            <a:spAutoFit/>
          </a:bodyPr>
          <a:lstStyle/>
          <a:p>
            <a:endParaRPr lang="en-ZA" sz="1000" b="1" dirty="0"/>
          </a:p>
          <a:p>
            <a:pPr algn="ctr"/>
            <a:r>
              <a:rPr lang="en-ZA" sz="1400" b="1" dirty="0" smtClean="0">
                <a:solidFill>
                  <a:srgbClr val="FF0000"/>
                </a:solidFill>
              </a:rPr>
              <a:t>Content of File 1 and 2</a:t>
            </a:r>
            <a:endParaRPr lang="en-ZA" sz="1400" b="1"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19040" y="6534142"/>
            <a:ext cx="862012" cy="184666"/>
          </a:xfrm>
        </p:spPr>
        <p:txBody>
          <a:bodyPr/>
          <a:lstStyle/>
          <a:p>
            <a:pPr algn="ctr">
              <a:defRPr/>
            </a:pPr>
            <a:fld id="{1D46AC71-C261-4AF3-BFB1-CCAEF8821007}" type="slidenum">
              <a:rPr lang="en-ZA" smtClean="0">
                <a:solidFill>
                  <a:schemeClr val="tx1"/>
                </a:solidFill>
              </a:rPr>
              <a:pPr algn="ctr">
                <a:defRPr/>
              </a:pPr>
              <a:t>35</a:t>
            </a:fld>
            <a:endParaRPr lang="en-ZA" dirty="0">
              <a:solidFill>
                <a:schemeClr val="tx1"/>
              </a:solidFill>
            </a:endParaRPr>
          </a:p>
        </p:txBody>
      </p:sp>
      <p:sp>
        <p:nvSpPr>
          <p:cNvPr id="14" name="Rectangle 43"/>
          <p:cNvSpPr>
            <a:spLocks noChangeArrowheads="1"/>
          </p:cNvSpPr>
          <p:nvPr/>
        </p:nvSpPr>
        <p:spPr bwMode="auto">
          <a:xfrm>
            <a:off x="241738" y="1298849"/>
            <a:ext cx="1460938" cy="592434"/>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r>
              <a:rPr lang="en-US" sz="1400" b="1" dirty="0" smtClean="0">
                <a:solidFill>
                  <a:schemeClr val="tx2"/>
                </a:solidFill>
              </a:rPr>
              <a:t>File/Envelope </a:t>
            </a:r>
            <a:r>
              <a:rPr lang="en-US" sz="1400" b="1" dirty="0">
                <a:solidFill>
                  <a:schemeClr val="tx2"/>
                </a:solidFill>
              </a:rPr>
              <a:t>2</a:t>
            </a:r>
          </a:p>
        </p:txBody>
      </p:sp>
      <p:sp>
        <p:nvSpPr>
          <p:cNvPr id="17" name="44 CuadroTexto"/>
          <p:cNvSpPr txBox="1"/>
          <p:nvPr/>
        </p:nvSpPr>
        <p:spPr>
          <a:xfrm>
            <a:off x="1794390" y="1298848"/>
            <a:ext cx="5089886" cy="2274669"/>
          </a:xfrm>
          <a:prstGeom prst="rect">
            <a:avLst/>
          </a:prstGeom>
          <a:noFill/>
          <a:ln w="15875">
            <a:solidFill>
              <a:schemeClr val="accent1"/>
            </a:solidFill>
          </a:ln>
          <a:effectLst/>
        </p:spPr>
        <p:txBody>
          <a:bodyPr lIns="0" tIns="0" rIns="0" bIns="0" anchor="ctr"/>
          <a:lstStyle/>
          <a:p>
            <a:pPr algn="l" fontAlgn="auto">
              <a:lnSpc>
                <a:spcPct val="150000"/>
              </a:lnSpc>
              <a:spcBef>
                <a:spcPts val="0"/>
              </a:spcBef>
              <a:spcAft>
                <a:spcPts val="0"/>
              </a:spcAft>
              <a:defRPr/>
            </a:pPr>
            <a:endParaRPr lang="en-US" sz="1200" dirty="0" smtClean="0">
              <a:solidFill>
                <a:schemeClr val="tx2"/>
              </a:solidFill>
            </a:endParaRPr>
          </a:p>
          <a:p>
            <a:pPr marL="171450" indent="-171450" algn="l" fontAlgn="auto">
              <a:lnSpc>
                <a:spcPct val="150000"/>
              </a:lnSpc>
              <a:spcBef>
                <a:spcPts val="0"/>
              </a:spcBef>
              <a:spcAft>
                <a:spcPts val="0"/>
              </a:spcAft>
              <a:buFont typeface="Arial" pitchFamily="34" charset="0"/>
              <a:buChar char="•"/>
              <a:defRPr/>
            </a:pPr>
            <a:endParaRPr lang="en-US" sz="1200" dirty="0" smtClean="0">
              <a:solidFill>
                <a:schemeClr val="tx2"/>
              </a:solidFill>
            </a:endParaRPr>
          </a:p>
          <a:p>
            <a:pPr marL="171450" indent="-171450" algn="l" fontAlgn="auto">
              <a:lnSpc>
                <a:spcPct val="150000"/>
              </a:lnSpc>
              <a:spcBef>
                <a:spcPts val="0"/>
              </a:spcBef>
              <a:spcAft>
                <a:spcPts val="0"/>
              </a:spcAft>
              <a:buFont typeface="Arial" pitchFamily="34" charset="0"/>
              <a:buChar char="•"/>
              <a:defRPr/>
            </a:pPr>
            <a:endParaRPr lang="en-US" sz="1200" dirty="0">
              <a:solidFill>
                <a:schemeClr val="tx2"/>
              </a:solidFill>
            </a:endParaRPr>
          </a:p>
          <a:p>
            <a:pPr marL="171450" indent="-171450" algn="l" fontAlgn="auto">
              <a:lnSpc>
                <a:spcPct val="150000"/>
              </a:lnSpc>
              <a:spcBef>
                <a:spcPts val="0"/>
              </a:spcBef>
              <a:spcAft>
                <a:spcPts val="0"/>
              </a:spcAft>
              <a:buFont typeface="Arial" pitchFamily="34" charset="0"/>
              <a:buChar char="•"/>
              <a:defRPr/>
            </a:pPr>
            <a:endParaRPr lang="en-US" sz="1200" dirty="0" smtClean="0">
              <a:solidFill>
                <a:schemeClr val="tx2"/>
              </a:solidFill>
            </a:endParaRPr>
          </a:p>
          <a:p>
            <a:pPr algn="l" fontAlgn="auto">
              <a:lnSpc>
                <a:spcPct val="150000"/>
              </a:lnSpc>
              <a:spcBef>
                <a:spcPts val="0"/>
              </a:spcBef>
              <a:spcAft>
                <a:spcPts val="0"/>
              </a:spcAft>
              <a:defRPr/>
            </a:pPr>
            <a:r>
              <a:rPr lang="en-US" sz="1600" b="1" dirty="0" smtClean="0">
                <a:solidFill>
                  <a:schemeClr val="tx2"/>
                </a:solidFill>
              </a:rPr>
              <a:t>Section 1</a:t>
            </a:r>
            <a:endParaRPr lang="en-US" sz="1600" b="1" dirty="0">
              <a:solidFill>
                <a:schemeClr val="tx2"/>
              </a:solidFill>
            </a:endParaRPr>
          </a:p>
          <a:p>
            <a:pPr marL="171450" indent="-171450" fontAlgn="auto">
              <a:lnSpc>
                <a:spcPct val="150000"/>
              </a:lnSpc>
              <a:spcBef>
                <a:spcPts val="0"/>
              </a:spcBef>
              <a:spcAft>
                <a:spcPts val="0"/>
              </a:spcAft>
              <a:buFont typeface="Arial" pitchFamily="34" charset="0"/>
              <a:buChar char="•"/>
              <a:defRPr/>
            </a:pPr>
            <a:r>
              <a:rPr lang="en-ZA" sz="1600" dirty="0" smtClean="0">
                <a:solidFill>
                  <a:schemeClr val="tx2"/>
                </a:solidFill>
              </a:rPr>
              <a:t>B-BBEE certificate (</a:t>
            </a:r>
            <a:r>
              <a:rPr lang="en-ZA" sz="1600" dirty="0">
                <a:solidFill>
                  <a:schemeClr val="tx2"/>
                </a:solidFill>
              </a:rPr>
              <a:t>SBD 6.1 </a:t>
            </a:r>
            <a:r>
              <a:rPr lang="en-ZA" sz="1600" dirty="0" smtClean="0">
                <a:solidFill>
                  <a:schemeClr val="tx2"/>
                </a:solidFill>
              </a:rPr>
              <a:t>)</a:t>
            </a:r>
            <a:endParaRPr lang="en-ZA" sz="1600" dirty="0">
              <a:solidFill>
                <a:schemeClr val="tx2"/>
              </a:solidFill>
            </a:endParaRPr>
          </a:p>
          <a:p>
            <a:pPr algn="l" fontAlgn="auto">
              <a:lnSpc>
                <a:spcPct val="150000"/>
              </a:lnSpc>
              <a:spcBef>
                <a:spcPts val="0"/>
              </a:spcBef>
              <a:spcAft>
                <a:spcPts val="0"/>
              </a:spcAft>
              <a:defRPr/>
            </a:pPr>
            <a:r>
              <a:rPr lang="en-US" sz="1600" b="1" dirty="0" smtClean="0">
                <a:solidFill>
                  <a:schemeClr val="tx2"/>
                </a:solidFill>
              </a:rPr>
              <a:t>Section 2</a:t>
            </a:r>
          </a:p>
          <a:p>
            <a:pPr marL="171450" indent="-171450" fontAlgn="auto">
              <a:lnSpc>
                <a:spcPct val="150000"/>
              </a:lnSpc>
              <a:spcBef>
                <a:spcPts val="0"/>
              </a:spcBef>
              <a:spcAft>
                <a:spcPts val="0"/>
              </a:spcAft>
              <a:buFont typeface="Arial" pitchFamily="34" charset="0"/>
              <a:buChar char="•"/>
              <a:defRPr/>
            </a:pPr>
            <a:r>
              <a:rPr lang="en-US" sz="1600" dirty="0">
                <a:solidFill>
                  <a:schemeClr val="tx2"/>
                </a:solidFill>
              </a:rPr>
              <a:t>Pricing Schedule – Annexure B</a:t>
            </a:r>
          </a:p>
          <a:p>
            <a:pPr marL="171450" indent="-171450" algn="l" fontAlgn="auto">
              <a:lnSpc>
                <a:spcPct val="150000"/>
              </a:lnSpc>
              <a:spcBef>
                <a:spcPts val="0"/>
              </a:spcBef>
              <a:spcAft>
                <a:spcPts val="0"/>
              </a:spcAft>
              <a:buFont typeface="Arial" pitchFamily="34" charset="0"/>
              <a:buChar char="•"/>
              <a:defRPr/>
            </a:pPr>
            <a:endParaRPr lang="en-US" sz="1200" dirty="0">
              <a:solidFill>
                <a:schemeClr val="tx2"/>
              </a:solidFill>
            </a:endParaRPr>
          </a:p>
          <a:p>
            <a:pPr marL="171450" indent="-171450" algn="l" fontAlgn="auto">
              <a:lnSpc>
                <a:spcPct val="150000"/>
              </a:lnSpc>
              <a:spcBef>
                <a:spcPts val="0"/>
              </a:spcBef>
              <a:spcAft>
                <a:spcPts val="0"/>
              </a:spcAft>
              <a:buFont typeface="Arial" pitchFamily="34" charset="0"/>
              <a:buChar char="•"/>
              <a:defRPr/>
            </a:pPr>
            <a:endParaRPr lang="en-US" sz="1200" dirty="0">
              <a:solidFill>
                <a:schemeClr val="tx2"/>
              </a:solidFill>
            </a:endParaRPr>
          </a:p>
          <a:p>
            <a:pPr algn="l" fontAlgn="auto">
              <a:lnSpc>
                <a:spcPct val="150000"/>
              </a:lnSpc>
              <a:spcBef>
                <a:spcPts val="0"/>
              </a:spcBef>
              <a:spcAft>
                <a:spcPts val="0"/>
              </a:spcAft>
              <a:defRPr/>
            </a:pPr>
            <a:endParaRPr lang="en-US" sz="1200" dirty="0" smtClean="0">
              <a:solidFill>
                <a:schemeClr val="tx2"/>
              </a:solidFill>
            </a:endParaRPr>
          </a:p>
          <a:p>
            <a:pPr algn="l" fontAlgn="auto">
              <a:lnSpc>
                <a:spcPct val="150000"/>
              </a:lnSpc>
              <a:spcBef>
                <a:spcPts val="0"/>
              </a:spcBef>
              <a:spcAft>
                <a:spcPts val="0"/>
              </a:spcAft>
              <a:defRPr/>
            </a:pPr>
            <a:endParaRPr lang="en-US" sz="1200" kern="0" dirty="0">
              <a:solidFill>
                <a:schemeClr val="tx2"/>
              </a:solidFill>
            </a:endParaRPr>
          </a:p>
        </p:txBody>
      </p:sp>
      <p:sp>
        <p:nvSpPr>
          <p:cNvPr id="2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File </a:t>
            </a:r>
            <a:r>
              <a:rPr lang="en-ZA" dirty="0" smtClean="0"/>
              <a:t>2: </a:t>
            </a:r>
            <a:r>
              <a:rPr lang="en-ZA" dirty="0"/>
              <a:t>Original/ Duplicate </a:t>
            </a:r>
          </a:p>
        </p:txBody>
      </p:sp>
      <p:sp>
        <p:nvSpPr>
          <p:cNvPr id="24" name="Rectangle 43"/>
          <p:cNvSpPr>
            <a:spLocks noChangeArrowheads="1"/>
          </p:cNvSpPr>
          <p:nvPr/>
        </p:nvSpPr>
        <p:spPr bwMode="auto">
          <a:xfrm>
            <a:off x="7335010" y="1298849"/>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5" name="Freeform 23"/>
          <p:cNvSpPr>
            <a:spLocks/>
          </p:cNvSpPr>
          <p:nvPr/>
        </p:nvSpPr>
        <p:spPr bwMode="auto">
          <a:xfrm>
            <a:off x="7524830" y="1340144"/>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
        <p:nvSpPr>
          <p:cNvPr id="4" name="TextBox 3"/>
          <p:cNvSpPr txBox="1"/>
          <p:nvPr/>
        </p:nvSpPr>
        <p:spPr>
          <a:xfrm>
            <a:off x="1093076" y="5213131"/>
            <a:ext cx="7500106" cy="800219"/>
          </a:xfrm>
          <a:prstGeom prst="rect">
            <a:avLst/>
          </a:prstGeom>
          <a:noFill/>
        </p:spPr>
        <p:txBody>
          <a:bodyPr wrap="square" rtlCol="0">
            <a:spAutoFit/>
          </a:bodyPr>
          <a:lstStyle/>
          <a:p>
            <a:r>
              <a:rPr lang="en-ZA" sz="1400" b="1" dirty="0">
                <a:solidFill>
                  <a:srgbClr val="FF0000"/>
                </a:solidFill>
              </a:rPr>
              <a:t>Each file must be marked correctly and sealed separately for easy reference during the evaluation process. CD-ROM </a:t>
            </a:r>
            <a:r>
              <a:rPr lang="en-ZA" sz="1400" b="1" dirty="0" smtClean="0">
                <a:solidFill>
                  <a:srgbClr val="FF0000"/>
                </a:solidFill>
              </a:rPr>
              <a:t>marked </a:t>
            </a:r>
            <a:r>
              <a:rPr lang="en-ZA" sz="1400" b="1" dirty="0">
                <a:solidFill>
                  <a:srgbClr val="FF0000"/>
                </a:solidFill>
              </a:rPr>
              <a:t>with Bidder Name </a:t>
            </a:r>
          </a:p>
          <a:p>
            <a:endParaRPr lang="en-ZA" dirty="0"/>
          </a:p>
        </p:txBody>
      </p:sp>
      <p:sp>
        <p:nvSpPr>
          <p:cNvPr id="5" name="TextBox 4"/>
          <p:cNvSpPr txBox="1"/>
          <p:nvPr/>
        </p:nvSpPr>
        <p:spPr>
          <a:xfrm>
            <a:off x="442785" y="5339255"/>
            <a:ext cx="582649" cy="307777"/>
          </a:xfrm>
          <a:prstGeom prst="rect">
            <a:avLst/>
          </a:prstGeom>
          <a:noFill/>
        </p:spPr>
        <p:txBody>
          <a:bodyPr wrap="square" rtlCol="0">
            <a:spAutoFit/>
          </a:bodyPr>
          <a:lstStyle/>
          <a:p>
            <a:r>
              <a:rPr lang="en-ZA" sz="1400" b="1" dirty="0" smtClean="0">
                <a:solidFill>
                  <a:srgbClr val="FF0000"/>
                </a:solidFill>
              </a:rPr>
              <a:t>NB!</a:t>
            </a:r>
            <a:endParaRPr lang="en-ZA" sz="1400" b="1" dirty="0">
              <a:solidFill>
                <a:srgbClr val="FF0000"/>
              </a:solidFill>
            </a:endParaRPr>
          </a:p>
        </p:txBody>
      </p:sp>
    </p:spTree>
    <p:extLst>
      <p:ext uri="{BB962C8B-B14F-4D97-AF65-F5344CB8AC3E}">
        <p14:creationId xmlns:p14="http://schemas.microsoft.com/office/powerpoint/2010/main" val="296920349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19040" y="6534142"/>
            <a:ext cx="862012" cy="184666"/>
          </a:xfrm>
        </p:spPr>
        <p:txBody>
          <a:bodyPr/>
          <a:lstStyle/>
          <a:p>
            <a:pPr algn="ctr">
              <a:defRPr/>
            </a:pPr>
            <a:fld id="{1D46AC71-C261-4AF3-BFB1-CCAEF8821007}" type="slidenum">
              <a:rPr lang="en-ZA" smtClean="0">
                <a:solidFill>
                  <a:schemeClr val="tx1"/>
                </a:solidFill>
              </a:rPr>
              <a:pPr algn="ctr">
                <a:defRPr/>
              </a:pPr>
              <a:t>36</a:t>
            </a:fld>
            <a:endParaRPr lang="en-ZA" dirty="0">
              <a:solidFill>
                <a:schemeClr val="tx1"/>
              </a:solidFill>
            </a:endParaRPr>
          </a:p>
        </p:txBody>
      </p:sp>
      <p:sp>
        <p:nvSpPr>
          <p:cNvPr id="8" name="Rectangle 43"/>
          <p:cNvSpPr>
            <a:spLocks noChangeArrowheads="1"/>
          </p:cNvSpPr>
          <p:nvPr/>
        </p:nvSpPr>
        <p:spPr bwMode="auto">
          <a:xfrm>
            <a:off x="248929" y="2372718"/>
            <a:ext cx="1306602" cy="759364"/>
          </a:xfrm>
          <a:prstGeom prst="rect">
            <a:avLst/>
          </a:prstGeom>
          <a:solidFill>
            <a:srgbClr val="FFFFFF"/>
          </a:solidFill>
          <a:ln w="9525" algn="ctr">
            <a:solidFill>
              <a:schemeClr val="tx2"/>
            </a:solidFill>
            <a:miter lim="800000"/>
            <a:headEnd/>
            <a:tailEnd/>
          </a:ln>
          <a:effectLst>
            <a:outerShdw dist="38100" dir="2700000" algn="tl" rotWithShape="0">
              <a:srgbClr val="000000">
                <a:alpha val="39999"/>
              </a:srgbClr>
            </a:outerShdw>
          </a:effectLst>
        </p:spPr>
        <p:txBody>
          <a:bodyPr wrap="none" anchor="ctr"/>
          <a:lstStyle/>
          <a:p>
            <a:pPr>
              <a:defRPr/>
            </a:pPr>
            <a:r>
              <a:rPr lang="en-US" sz="1200" b="1" dirty="0" smtClean="0">
                <a:solidFill>
                  <a:schemeClr val="tx2"/>
                </a:solidFill>
              </a:rPr>
              <a:t>File/Envelope 1</a:t>
            </a:r>
          </a:p>
          <a:p>
            <a:pPr>
              <a:defRPr/>
            </a:pPr>
            <a:r>
              <a:rPr lang="en-US" sz="1200" b="1" dirty="0" smtClean="0">
                <a:solidFill>
                  <a:schemeClr val="tx2"/>
                </a:solidFill>
              </a:rPr>
              <a:t>Technical </a:t>
            </a:r>
          </a:p>
          <a:p>
            <a:pPr>
              <a:defRPr/>
            </a:pPr>
            <a:r>
              <a:rPr lang="en-US" sz="1200" b="1" dirty="0" smtClean="0">
                <a:solidFill>
                  <a:schemeClr val="tx2"/>
                </a:solidFill>
              </a:rPr>
              <a:t>Proposa</a:t>
            </a:r>
            <a:r>
              <a:rPr lang="en-US" sz="1400" b="1" dirty="0" smtClean="0">
                <a:solidFill>
                  <a:schemeClr val="tx2"/>
                </a:solidFill>
              </a:rPr>
              <a:t>l</a:t>
            </a:r>
            <a:endParaRPr lang="en-US" sz="1400" b="1" dirty="0">
              <a:solidFill>
                <a:schemeClr val="tx2"/>
              </a:solidFill>
            </a:endParaRPr>
          </a:p>
        </p:txBody>
      </p:sp>
      <p:sp>
        <p:nvSpPr>
          <p:cNvPr id="10" name="44 CuadroTexto"/>
          <p:cNvSpPr txBox="1"/>
          <p:nvPr/>
        </p:nvSpPr>
        <p:spPr>
          <a:xfrm>
            <a:off x="1660634" y="788275"/>
            <a:ext cx="5454869" cy="5393449"/>
          </a:xfrm>
          <a:prstGeom prst="rect">
            <a:avLst/>
          </a:prstGeom>
          <a:noFill/>
          <a:ln w="1587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ln>
          <a:effectLst/>
        </p:spPr>
        <p:txBody>
          <a:bodyPr lIns="0" tIns="0" rIns="0" bIns="0" anchor="ctr"/>
          <a:lstStyle/>
          <a:p>
            <a:pPr marL="95250" fontAlgn="auto">
              <a:lnSpc>
                <a:spcPct val="150000"/>
              </a:lnSpc>
              <a:spcBef>
                <a:spcPts val="0"/>
              </a:spcBef>
              <a:spcAft>
                <a:spcPts val="0"/>
              </a:spcAft>
              <a:tabLst>
                <a:tab pos="273050" algn="l"/>
              </a:tabLst>
              <a:defRPr/>
            </a:pPr>
            <a:r>
              <a:rPr lang="en-US" sz="1600" b="1" dirty="0" smtClean="0">
                <a:solidFill>
                  <a:schemeClr val="tx2"/>
                </a:solidFill>
              </a:rPr>
              <a:t>Section 1</a:t>
            </a:r>
          </a:p>
          <a:p>
            <a:pPr marL="266700" indent="-171450" fontAlgn="auto">
              <a:lnSpc>
                <a:spcPct val="150000"/>
              </a:lnSpc>
              <a:spcBef>
                <a:spcPts val="0"/>
              </a:spcBef>
              <a:spcAft>
                <a:spcPts val="0"/>
              </a:spcAft>
              <a:buFont typeface="Arial" pitchFamily="34" charset="0"/>
              <a:buChar char="•"/>
              <a:tabLst>
                <a:tab pos="273050" algn="l"/>
              </a:tabLst>
              <a:defRPr/>
            </a:pPr>
            <a:r>
              <a:rPr lang="en-US" sz="1600" dirty="0" smtClean="0">
                <a:solidFill>
                  <a:schemeClr val="tx2"/>
                </a:solidFill>
              </a:rPr>
              <a:t>Pre-qualification </a:t>
            </a:r>
            <a:r>
              <a:rPr lang="en-US" sz="1600" dirty="0">
                <a:solidFill>
                  <a:schemeClr val="tx2"/>
                </a:solidFill>
              </a:rPr>
              <a:t>documents (SBD </a:t>
            </a:r>
            <a:r>
              <a:rPr lang="en-US" sz="1600" dirty="0" smtClean="0">
                <a:solidFill>
                  <a:schemeClr val="tx2"/>
                </a:solidFill>
              </a:rPr>
              <a:t>documents, etc.)</a:t>
            </a:r>
          </a:p>
          <a:p>
            <a:pPr marL="95250" fontAlgn="auto">
              <a:lnSpc>
                <a:spcPct val="150000"/>
              </a:lnSpc>
              <a:spcBef>
                <a:spcPts val="0"/>
              </a:spcBef>
              <a:spcAft>
                <a:spcPts val="0"/>
              </a:spcAft>
              <a:tabLst>
                <a:tab pos="273050" algn="l"/>
              </a:tabLst>
              <a:defRPr/>
            </a:pPr>
            <a:r>
              <a:rPr lang="en-US" sz="1600" b="1" dirty="0" smtClean="0">
                <a:solidFill>
                  <a:schemeClr val="tx2"/>
                </a:solidFill>
              </a:rPr>
              <a:t>Section 2</a:t>
            </a:r>
          </a:p>
          <a:p>
            <a:pPr marL="266700" indent="-171450" fontAlgn="auto">
              <a:lnSpc>
                <a:spcPct val="150000"/>
              </a:lnSpc>
              <a:spcBef>
                <a:spcPts val="0"/>
              </a:spcBef>
              <a:spcAft>
                <a:spcPts val="0"/>
              </a:spcAft>
              <a:buFont typeface="Arial" pitchFamily="34" charset="0"/>
              <a:buChar char="•"/>
              <a:tabLst>
                <a:tab pos="273050" algn="l"/>
              </a:tabLst>
              <a:defRPr/>
            </a:pPr>
            <a:r>
              <a:rPr lang="en-US" sz="1600" dirty="0">
                <a:solidFill>
                  <a:schemeClr val="tx2"/>
                </a:solidFill>
              </a:rPr>
              <a:t>Responses to technical </a:t>
            </a:r>
            <a:r>
              <a:rPr lang="en-US" sz="1600" dirty="0" smtClean="0">
                <a:solidFill>
                  <a:schemeClr val="tx2"/>
                </a:solidFill>
              </a:rPr>
              <a:t>requirements and supporting documents</a:t>
            </a:r>
          </a:p>
          <a:p>
            <a:pPr marL="266700" indent="-171450" fontAlgn="auto">
              <a:lnSpc>
                <a:spcPct val="150000"/>
              </a:lnSpc>
              <a:spcBef>
                <a:spcPts val="0"/>
              </a:spcBef>
              <a:spcAft>
                <a:spcPts val="0"/>
              </a:spcAft>
              <a:buFont typeface="Arial" pitchFamily="34" charset="0"/>
              <a:buChar char="•"/>
              <a:tabLst>
                <a:tab pos="273050" algn="l"/>
              </a:tabLst>
              <a:defRPr/>
            </a:pPr>
            <a:r>
              <a:rPr lang="en-ZA" sz="1600" dirty="0" smtClean="0">
                <a:solidFill>
                  <a:schemeClr val="tx2"/>
                </a:solidFill>
              </a:rPr>
              <a:t>References/testimonials</a:t>
            </a:r>
            <a:endParaRPr lang="en-ZA" sz="1600" dirty="0">
              <a:solidFill>
                <a:schemeClr val="tx2"/>
              </a:solidFill>
            </a:endParaRPr>
          </a:p>
          <a:p>
            <a:pPr marL="266700" indent="-171450" fontAlgn="auto">
              <a:lnSpc>
                <a:spcPct val="150000"/>
              </a:lnSpc>
              <a:spcBef>
                <a:spcPts val="0"/>
              </a:spcBef>
              <a:spcAft>
                <a:spcPts val="0"/>
              </a:spcAft>
              <a:buFont typeface="Arial" pitchFamily="34" charset="0"/>
              <a:buChar char="•"/>
              <a:tabLst>
                <a:tab pos="273050" algn="l"/>
              </a:tabLst>
              <a:defRPr/>
            </a:pPr>
            <a:r>
              <a:rPr lang="en-ZA" sz="1600" dirty="0" smtClean="0">
                <a:solidFill>
                  <a:schemeClr val="tx2"/>
                </a:solidFill>
              </a:rPr>
              <a:t>3 </a:t>
            </a:r>
            <a:r>
              <a:rPr lang="en-ZA" sz="1600" dirty="0">
                <a:solidFill>
                  <a:schemeClr val="tx2"/>
                </a:solidFill>
              </a:rPr>
              <a:t>years audited /reviewed Financial </a:t>
            </a:r>
            <a:r>
              <a:rPr lang="en-ZA" sz="1600" dirty="0" smtClean="0">
                <a:solidFill>
                  <a:schemeClr val="tx2"/>
                </a:solidFill>
              </a:rPr>
              <a:t>statements</a:t>
            </a:r>
          </a:p>
          <a:p>
            <a:pPr marL="95250" fontAlgn="auto">
              <a:lnSpc>
                <a:spcPct val="150000"/>
              </a:lnSpc>
              <a:spcBef>
                <a:spcPts val="0"/>
              </a:spcBef>
              <a:spcAft>
                <a:spcPts val="0"/>
              </a:spcAft>
              <a:tabLst>
                <a:tab pos="273050" algn="l"/>
              </a:tabLst>
              <a:defRPr/>
            </a:pPr>
            <a:r>
              <a:rPr lang="en-ZA" sz="1600" b="1" dirty="0" smtClean="0">
                <a:solidFill>
                  <a:schemeClr val="tx2"/>
                </a:solidFill>
              </a:rPr>
              <a:t>Section 3</a:t>
            </a:r>
          </a:p>
          <a:p>
            <a:pPr marL="95250" fontAlgn="auto">
              <a:lnSpc>
                <a:spcPct val="150000"/>
              </a:lnSpc>
              <a:spcBef>
                <a:spcPts val="0"/>
              </a:spcBef>
              <a:spcAft>
                <a:spcPts val="0"/>
              </a:spcAft>
              <a:tabLst>
                <a:tab pos="273050" algn="l"/>
              </a:tabLst>
              <a:defRPr/>
            </a:pPr>
            <a:r>
              <a:rPr lang="en-ZA" sz="1600" b="1" dirty="0">
                <a:solidFill>
                  <a:schemeClr val="tx2"/>
                </a:solidFill>
              </a:rPr>
              <a:t>•	</a:t>
            </a:r>
            <a:r>
              <a:rPr lang="en-ZA" sz="1600" dirty="0">
                <a:solidFill>
                  <a:schemeClr val="tx2"/>
                </a:solidFill>
              </a:rPr>
              <a:t>Company profile</a:t>
            </a:r>
          </a:p>
          <a:p>
            <a:pPr marL="95250" fontAlgn="auto">
              <a:lnSpc>
                <a:spcPct val="150000"/>
              </a:lnSpc>
              <a:spcBef>
                <a:spcPts val="0"/>
              </a:spcBef>
              <a:spcAft>
                <a:spcPts val="0"/>
              </a:spcAft>
              <a:tabLst>
                <a:tab pos="273050" algn="l"/>
              </a:tabLst>
              <a:defRPr/>
            </a:pPr>
            <a:r>
              <a:rPr lang="en-ZA" sz="1600" dirty="0">
                <a:solidFill>
                  <a:schemeClr val="tx2"/>
                </a:solidFill>
              </a:rPr>
              <a:t>•	Supplementary </a:t>
            </a:r>
            <a:r>
              <a:rPr lang="en-ZA" sz="1600" dirty="0" smtClean="0">
                <a:solidFill>
                  <a:schemeClr val="tx2"/>
                </a:solidFill>
              </a:rPr>
              <a:t>information</a:t>
            </a:r>
          </a:p>
          <a:p>
            <a:pPr marL="95250" fontAlgn="auto">
              <a:lnSpc>
                <a:spcPct val="150000"/>
              </a:lnSpc>
              <a:spcBef>
                <a:spcPts val="0"/>
              </a:spcBef>
              <a:spcAft>
                <a:spcPts val="0"/>
              </a:spcAft>
              <a:tabLst>
                <a:tab pos="273050" algn="l"/>
              </a:tabLst>
              <a:defRPr/>
            </a:pPr>
            <a:r>
              <a:rPr lang="en-ZA" sz="1600" b="1" dirty="0" smtClean="0">
                <a:solidFill>
                  <a:schemeClr val="tx2"/>
                </a:solidFill>
              </a:rPr>
              <a:t>Section 4 </a:t>
            </a:r>
            <a:endParaRPr lang="en-ZA" sz="1600" b="1" dirty="0">
              <a:solidFill>
                <a:schemeClr val="tx2"/>
              </a:solidFill>
            </a:endParaRPr>
          </a:p>
          <a:p>
            <a:pPr marL="95250" fontAlgn="auto">
              <a:lnSpc>
                <a:spcPct val="150000"/>
              </a:lnSpc>
              <a:spcBef>
                <a:spcPts val="0"/>
              </a:spcBef>
              <a:spcAft>
                <a:spcPts val="0"/>
              </a:spcAft>
              <a:tabLst>
                <a:tab pos="273050" algn="l"/>
              </a:tabLst>
              <a:defRPr/>
            </a:pPr>
            <a:r>
              <a:rPr lang="en-ZA" sz="1600" b="1" dirty="0">
                <a:solidFill>
                  <a:schemeClr val="tx2"/>
                </a:solidFill>
              </a:rPr>
              <a:t>•	</a:t>
            </a:r>
            <a:r>
              <a:rPr lang="en-ZA" sz="1600" dirty="0">
                <a:solidFill>
                  <a:schemeClr val="tx2"/>
                </a:solidFill>
              </a:rPr>
              <a:t>Signed Provision of a Production Management and Track and Trace Solution for Cigarette </a:t>
            </a:r>
            <a:r>
              <a:rPr lang="en-ZA" sz="1600" dirty="0" smtClean="0">
                <a:solidFill>
                  <a:schemeClr val="tx2"/>
                </a:solidFill>
              </a:rPr>
              <a:t>Products Master Service Agreement</a:t>
            </a:r>
            <a:r>
              <a:rPr lang="en-ZA" sz="1600" b="1" dirty="0" smtClean="0">
                <a:solidFill>
                  <a:schemeClr val="tx2"/>
                </a:solidFill>
              </a:rPr>
              <a:t> </a:t>
            </a:r>
            <a:endParaRPr lang="en-ZA" sz="1600" b="1" dirty="0">
              <a:solidFill>
                <a:schemeClr val="tx2"/>
              </a:solidFill>
            </a:endParaRPr>
          </a:p>
          <a:p>
            <a:pPr marL="266700" indent="-171450" fontAlgn="auto">
              <a:lnSpc>
                <a:spcPct val="150000"/>
              </a:lnSpc>
              <a:spcBef>
                <a:spcPts val="0"/>
              </a:spcBef>
              <a:spcAft>
                <a:spcPts val="0"/>
              </a:spcAft>
              <a:buFont typeface="Arial" pitchFamily="34" charset="0"/>
              <a:buChar char="•"/>
              <a:tabLst>
                <a:tab pos="273050" algn="l"/>
              </a:tabLst>
              <a:defRPr/>
            </a:pPr>
            <a:endParaRPr lang="en-US" sz="1200" dirty="0">
              <a:solidFill>
                <a:schemeClr val="tx2"/>
              </a:solidFill>
            </a:endParaRPr>
          </a:p>
        </p:txBody>
      </p:sp>
      <p:sp>
        <p:nvSpPr>
          <p:cNvPr id="2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File 1: Original/ Duplicate </a:t>
            </a:r>
          </a:p>
        </p:txBody>
      </p:sp>
      <p:sp>
        <p:nvSpPr>
          <p:cNvPr id="26" name="Rectangle 43"/>
          <p:cNvSpPr>
            <a:spLocks noChangeArrowheads="1"/>
          </p:cNvSpPr>
          <p:nvPr/>
        </p:nvSpPr>
        <p:spPr bwMode="auto">
          <a:xfrm>
            <a:off x="7360996" y="2380245"/>
            <a:ext cx="774700" cy="447037"/>
          </a:xfrm>
          <a:prstGeom prst="rect">
            <a:avLst/>
          </a:prstGeom>
          <a:solidFill>
            <a:schemeClr val="tx2">
              <a:lumMod val="75000"/>
            </a:schemeClr>
          </a:solidFill>
          <a:ln w="9525" algn="ctr">
            <a:noFill/>
            <a:miter lim="800000"/>
            <a:headEnd/>
            <a:tailEnd/>
          </a:ln>
          <a:effectLst>
            <a:outerShdw blurRad="50800" dist="38100" dir="2700000" algn="tl" rotWithShape="0">
              <a:prstClr val="black">
                <a:alpha val="40000"/>
              </a:prstClr>
            </a:outerShdw>
          </a:effectLst>
        </p:spPr>
        <p:txBody>
          <a:bodyPr wrap="none" anchor="ctr"/>
          <a:lstStyle/>
          <a:p>
            <a:pPr>
              <a:defRPr/>
            </a:pPr>
            <a:endParaRPr lang="en-US" sz="1800" dirty="0">
              <a:solidFill>
                <a:srgbClr val="FFFFFF"/>
              </a:solidFill>
              <a:effectLst>
                <a:outerShdw blurRad="38100" dist="38100" dir="2700000" algn="tl">
                  <a:srgbClr val="000000">
                    <a:alpha val="43137"/>
                  </a:srgbClr>
                </a:outerShdw>
              </a:effectLst>
              <a:latin typeface="Calibri"/>
              <a:cs typeface="+mn-cs"/>
            </a:endParaRPr>
          </a:p>
        </p:txBody>
      </p:sp>
      <p:sp>
        <p:nvSpPr>
          <p:cNvPr id="29" name="Freeform 23"/>
          <p:cNvSpPr>
            <a:spLocks/>
          </p:cNvSpPr>
          <p:nvPr/>
        </p:nvSpPr>
        <p:spPr bwMode="auto">
          <a:xfrm>
            <a:off x="7550815" y="2421540"/>
            <a:ext cx="395061" cy="364445"/>
          </a:xfrm>
          <a:custGeom>
            <a:avLst/>
            <a:gdLst>
              <a:gd name="T0" fmla="*/ 2 w 140"/>
              <a:gd name="T1" fmla="*/ 94 h 152"/>
              <a:gd name="T2" fmla="*/ 2 w 140"/>
              <a:gd name="T3" fmla="*/ 94 h 152"/>
              <a:gd name="T4" fmla="*/ 0 w 140"/>
              <a:gd name="T5" fmla="*/ 88 h 152"/>
              <a:gd name="T6" fmla="*/ 2 w 140"/>
              <a:gd name="T7" fmla="*/ 82 h 152"/>
              <a:gd name="T8" fmla="*/ 6 w 140"/>
              <a:gd name="T9" fmla="*/ 76 h 152"/>
              <a:gd name="T10" fmla="*/ 20 w 140"/>
              <a:gd name="T11" fmla="*/ 68 h 152"/>
              <a:gd name="T12" fmla="*/ 20 w 140"/>
              <a:gd name="T13" fmla="*/ 68 h 152"/>
              <a:gd name="T14" fmla="*/ 26 w 140"/>
              <a:gd name="T15" fmla="*/ 68 h 152"/>
              <a:gd name="T16" fmla="*/ 28 w 140"/>
              <a:gd name="T17" fmla="*/ 68 h 152"/>
              <a:gd name="T18" fmla="*/ 32 w 140"/>
              <a:gd name="T19" fmla="*/ 72 h 152"/>
              <a:gd name="T20" fmla="*/ 32 w 140"/>
              <a:gd name="T21" fmla="*/ 72 h 152"/>
              <a:gd name="T22" fmla="*/ 38 w 140"/>
              <a:gd name="T23" fmla="*/ 92 h 152"/>
              <a:gd name="T24" fmla="*/ 38 w 140"/>
              <a:gd name="T25" fmla="*/ 92 h 152"/>
              <a:gd name="T26" fmla="*/ 42 w 140"/>
              <a:gd name="T27" fmla="*/ 100 h 152"/>
              <a:gd name="T28" fmla="*/ 44 w 140"/>
              <a:gd name="T29" fmla="*/ 100 h 152"/>
              <a:gd name="T30" fmla="*/ 48 w 140"/>
              <a:gd name="T31" fmla="*/ 94 h 152"/>
              <a:gd name="T32" fmla="*/ 90 w 140"/>
              <a:gd name="T33" fmla="*/ 22 h 152"/>
              <a:gd name="T34" fmla="*/ 90 w 140"/>
              <a:gd name="T35" fmla="*/ 22 h 152"/>
              <a:gd name="T36" fmla="*/ 96 w 140"/>
              <a:gd name="T37" fmla="*/ 16 h 152"/>
              <a:gd name="T38" fmla="*/ 104 w 140"/>
              <a:gd name="T39" fmla="*/ 10 h 152"/>
              <a:gd name="T40" fmla="*/ 112 w 140"/>
              <a:gd name="T41" fmla="*/ 6 h 152"/>
              <a:gd name="T42" fmla="*/ 134 w 140"/>
              <a:gd name="T43" fmla="*/ 0 h 152"/>
              <a:gd name="T44" fmla="*/ 134 w 140"/>
              <a:gd name="T45" fmla="*/ 0 h 152"/>
              <a:gd name="T46" fmla="*/ 136 w 140"/>
              <a:gd name="T47" fmla="*/ 0 h 152"/>
              <a:gd name="T48" fmla="*/ 138 w 140"/>
              <a:gd name="T49" fmla="*/ 0 h 152"/>
              <a:gd name="T50" fmla="*/ 140 w 140"/>
              <a:gd name="T51" fmla="*/ 2 h 152"/>
              <a:gd name="T52" fmla="*/ 140 w 140"/>
              <a:gd name="T53" fmla="*/ 4 h 152"/>
              <a:gd name="T54" fmla="*/ 136 w 140"/>
              <a:gd name="T55" fmla="*/ 10 h 152"/>
              <a:gd name="T56" fmla="*/ 136 w 140"/>
              <a:gd name="T57" fmla="*/ 10 h 152"/>
              <a:gd name="T58" fmla="*/ 110 w 140"/>
              <a:gd name="T59" fmla="*/ 46 h 152"/>
              <a:gd name="T60" fmla="*/ 86 w 140"/>
              <a:gd name="T61" fmla="*/ 82 h 152"/>
              <a:gd name="T62" fmla="*/ 64 w 140"/>
              <a:gd name="T63" fmla="*/ 120 h 152"/>
              <a:gd name="T64" fmla="*/ 52 w 140"/>
              <a:gd name="T65" fmla="*/ 142 h 152"/>
              <a:gd name="T66" fmla="*/ 52 w 140"/>
              <a:gd name="T67" fmla="*/ 142 h 152"/>
              <a:gd name="T68" fmla="*/ 50 w 140"/>
              <a:gd name="T69" fmla="*/ 146 h 152"/>
              <a:gd name="T70" fmla="*/ 46 w 140"/>
              <a:gd name="T71" fmla="*/ 150 h 152"/>
              <a:gd name="T72" fmla="*/ 38 w 140"/>
              <a:gd name="T73" fmla="*/ 150 h 152"/>
              <a:gd name="T74" fmla="*/ 38 w 140"/>
              <a:gd name="T75" fmla="*/ 150 h 152"/>
              <a:gd name="T76" fmla="*/ 26 w 140"/>
              <a:gd name="T77" fmla="*/ 152 h 152"/>
              <a:gd name="T78" fmla="*/ 26 w 140"/>
              <a:gd name="T79" fmla="*/ 152 h 152"/>
              <a:gd name="T80" fmla="*/ 20 w 140"/>
              <a:gd name="T81" fmla="*/ 150 h 152"/>
              <a:gd name="T82" fmla="*/ 18 w 140"/>
              <a:gd name="T83" fmla="*/ 146 h 152"/>
              <a:gd name="T84" fmla="*/ 16 w 140"/>
              <a:gd name="T85" fmla="*/ 142 h 152"/>
              <a:gd name="T86" fmla="*/ 2 w 140"/>
              <a:gd name="T87" fmla="*/ 94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0"/>
              <a:gd name="T133" fmla="*/ 0 h 152"/>
              <a:gd name="T134" fmla="*/ 140 w 140"/>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0" h="152">
                <a:moveTo>
                  <a:pt x="2" y="94"/>
                </a:moveTo>
                <a:lnTo>
                  <a:pt x="2" y="94"/>
                </a:lnTo>
                <a:lnTo>
                  <a:pt x="0" y="88"/>
                </a:lnTo>
                <a:lnTo>
                  <a:pt x="2" y="82"/>
                </a:lnTo>
                <a:lnTo>
                  <a:pt x="6" y="76"/>
                </a:lnTo>
                <a:lnTo>
                  <a:pt x="20" y="68"/>
                </a:lnTo>
                <a:lnTo>
                  <a:pt x="26" y="68"/>
                </a:lnTo>
                <a:lnTo>
                  <a:pt x="28" y="68"/>
                </a:lnTo>
                <a:lnTo>
                  <a:pt x="32" y="72"/>
                </a:lnTo>
                <a:lnTo>
                  <a:pt x="38" y="92"/>
                </a:lnTo>
                <a:lnTo>
                  <a:pt x="42" y="100"/>
                </a:lnTo>
                <a:lnTo>
                  <a:pt x="44" y="100"/>
                </a:lnTo>
                <a:lnTo>
                  <a:pt x="48" y="94"/>
                </a:lnTo>
                <a:lnTo>
                  <a:pt x="90" y="22"/>
                </a:lnTo>
                <a:lnTo>
                  <a:pt x="96" y="16"/>
                </a:lnTo>
                <a:lnTo>
                  <a:pt x="104" y="10"/>
                </a:lnTo>
                <a:lnTo>
                  <a:pt x="112" y="6"/>
                </a:lnTo>
                <a:lnTo>
                  <a:pt x="134" y="0"/>
                </a:lnTo>
                <a:lnTo>
                  <a:pt x="136" y="0"/>
                </a:lnTo>
                <a:lnTo>
                  <a:pt x="138" y="0"/>
                </a:lnTo>
                <a:lnTo>
                  <a:pt x="140" y="2"/>
                </a:lnTo>
                <a:lnTo>
                  <a:pt x="140" y="4"/>
                </a:lnTo>
                <a:lnTo>
                  <a:pt x="136" y="10"/>
                </a:lnTo>
                <a:lnTo>
                  <a:pt x="110" y="46"/>
                </a:lnTo>
                <a:lnTo>
                  <a:pt x="86" y="82"/>
                </a:lnTo>
                <a:lnTo>
                  <a:pt x="64" y="120"/>
                </a:lnTo>
                <a:lnTo>
                  <a:pt x="52" y="142"/>
                </a:lnTo>
                <a:lnTo>
                  <a:pt x="50" y="146"/>
                </a:lnTo>
                <a:lnTo>
                  <a:pt x="46" y="150"/>
                </a:lnTo>
                <a:lnTo>
                  <a:pt x="38" y="150"/>
                </a:lnTo>
                <a:lnTo>
                  <a:pt x="26" y="152"/>
                </a:lnTo>
                <a:lnTo>
                  <a:pt x="20" y="150"/>
                </a:lnTo>
                <a:lnTo>
                  <a:pt x="18" y="146"/>
                </a:lnTo>
                <a:lnTo>
                  <a:pt x="16" y="142"/>
                </a:lnTo>
                <a:lnTo>
                  <a:pt x="2" y="94"/>
                </a:lnTo>
                <a:close/>
              </a:path>
            </a:pathLst>
          </a:custGeom>
          <a:solidFill>
            <a:schemeClr val="bg1"/>
          </a:solidFill>
          <a:ln w="9525">
            <a:noFill/>
            <a:round/>
            <a:headEnd/>
            <a:tailEnd/>
          </a:ln>
          <a:effectLst>
            <a:outerShdw blurRad="50800" dist="38100" dir="2700000" algn="tl" rotWithShape="0">
              <a:prstClr val="black">
                <a:alpha val="40000"/>
              </a:prstClr>
            </a:outerShdw>
          </a:effectLst>
        </p:spPr>
        <p:txBody>
          <a:bodyPr/>
          <a:lstStyle/>
          <a:p>
            <a:pPr algn="l">
              <a:defRPr/>
            </a:pPr>
            <a:endParaRPr lang="en-US" sz="1800" dirty="0">
              <a:solidFill>
                <a:srgbClr val="000000"/>
              </a:solidFill>
              <a:cs typeface="+mn-cs"/>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7213600" y="6583998"/>
            <a:ext cx="862012" cy="184666"/>
          </a:xfrm>
        </p:spPr>
        <p:txBody>
          <a:bodyPr/>
          <a:lstStyle/>
          <a:p>
            <a:pPr algn="ctr">
              <a:defRPr/>
            </a:pPr>
            <a:fld id="{1D46AC71-C261-4AF3-BFB1-CCAEF8821007}" type="slidenum">
              <a:rPr lang="en-ZA" smtClean="0">
                <a:solidFill>
                  <a:schemeClr val="tx1"/>
                </a:solidFill>
              </a:rPr>
              <a:pPr algn="ctr">
                <a:defRPr/>
              </a:pPr>
              <a:t>37</a:t>
            </a:fld>
            <a:endParaRPr lang="en-ZA" dirty="0">
              <a:solidFill>
                <a:schemeClr val="tx1"/>
              </a:solidFill>
            </a:endParaRPr>
          </a:p>
        </p:txBody>
      </p:sp>
      <p:sp>
        <p:nvSpPr>
          <p:cNvPr id="5" name="Rectangle 3"/>
          <p:cNvSpPr>
            <a:spLocks noChangeArrowheads="1"/>
          </p:cNvSpPr>
          <p:nvPr/>
        </p:nvSpPr>
        <p:spPr bwMode="auto">
          <a:xfrm>
            <a:off x="539750" y="1071563"/>
            <a:ext cx="8175625" cy="5218112"/>
          </a:xfrm>
          <a:prstGeom prst="rect">
            <a:avLst/>
          </a:prstGeom>
          <a:noFill/>
          <a:ln w="9525" algn="ctr">
            <a:noFill/>
            <a:miter lim="800000"/>
            <a:headEnd/>
            <a:tailEnd/>
          </a:ln>
        </p:spPr>
        <p:txBody>
          <a:bodyPr/>
          <a:lstStyle/>
          <a:p>
            <a:pPr marL="457200" indent="-457200" algn="l">
              <a:lnSpc>
                <a:spcPct val="135000"/>
              </a:lnSpc>
              <a:spcBef>
                <a:spcPct val="75000"/>
              </a:spcBef>
              <a:spcAft>
                <a:spcPct val="10000"/>
              </a:spcAft>
              <a:buFont typeface="+mj-lt"/>
              <a:buAutoNum type="arabicPeriod"/>
            </a:pPr>
            <a:r>
              <a:rPr lang="en-US" sz="2000" b="1" dirty="0" smtClean="0">
                <a:solidFill>
                  <a:srgbClr val="BFBFBF"/>
                </a:solidFill>
                <a:ea typeface="SimSun" pitchFamily="2" charset="-122"/>
              </a:rPr>
              <a:t>Welcome </a:t>
            </a:r>
            <a:r>
              <a:rPr lang="en-US" sz="2000" b="1" dirty="0">
                <a:solidFill>
                  <a:srgbClr val="BFBFBF"/>
                </a:solidFill>
                <a:ea typeface="SimSun" pitchFamily="2" charset="-122"/>
              </a:rPr>
              <a:t>and Introduction</a:t>
            </a:r>
          </a:p>
          <a:p>
            <a:pPr marL="457200" indent="-457200">
              <a:lnSpc>
                <a:spcPct val="135000"/>
              </a:lnSpc>
              <a:spcBef>
                <a:spcPct val="75000"/>
              </a:spcBef>
              <a:spcAft>
                <a:spcPct val="10000"/>
              </a:spcAft>
              <a:buFont typeface="+mj-lt"/>
              <a:buAutoNum type="arabicPeriod"/>
            </a:pPr>
            <a:r>
              <a:rPr lang="en-ZA" sz="2000" b="1" dirty="0" smtClean="0">
                <a:solidFill>
                  <a:srgbClr val="BFBFBF"/>
                </a:solidFill>
              </a:rPr>
              <a:t>RFP Timelines </a:t>
            </a:r>
          </a:p>
          <a:p>
            <a:pPr marL="457200" indent="-457200">
              <a:lnSpc>
                <a:spcPct val="135000"/>
              </a:lnSpc>
              <a:spcBef>
                <a:spcPct val="75000"/>
              </a:spcBef>
              <a:spcAft>
                <a:spcPct val="10000"/>
              </a:spcAft>
              <a:buFont typeface="+mj-lt"/>
              <a:buAutoNum type="arabicPeriod"/>
            </a:pPr>
            <a:r>
              <a:rPr lang="en-ZA" sz="2000" b="1" dirty="0" smtClean="0">
                <a:solidFill>
                  <a:srgbClr val="BFBFBF"/>
                </a:solidFill>
              </a:rPr>
              <a:t>Background &amp; Scope of work</a:t>
            </a:r>
          </a:p>
          <a:p>
            <a:pPr marL="457200" indent="-457200">
              <a:lnSpc>
                <a:spcPct val="135000"/>
              </a:lnSpc>
              <a:spcBef>
                <a:spcPct val="75000"/>
              </a:spcBef>
              <a:spcAft>
                <a:spcPct val="10000"/>
              </a:spcAft>
              <a:buFont typeface="+mj-lt"/>
              <a:buAutoNum type="arabicPeriod"/>
            </a:pPr>
            <a:r>
              <a:rPr lang="en-ZA" sz="2000" b="1" dirty="0" smtClean="0">
                <a:solidFill>
                  <a:srgbClr val="BFBFBF"/>
                </a:solidFill>
              </a:rPr>
              <a:t>Bid Evaluation Process</a:t>
            </a:r>
            <a:endParaRPr lang="en-ZA" sz="2000" b="1" dirty="0">
              <a:solidFill>
                <a:srgbClr val="BFBFBF"/>
              </a:solidFill>
            </a:endParaRPr>
          </a:p>
          <a:p>
            <a:pPr marL="457200" indent="-457200">
              <a:lnSpc>
                <a:spcPct val="135000"/>
              </a:lnSpc>
              <a:spcBef>
                <a:spcPct val="75000"/>
              </a:spcBef>
              <a:spcAft>
                <a:spcPct val="10000"/>
              </a:spcAft>
              <a:buFont typeface="+mj-lt"/>
              <a:buAutoNum type="arabicPeriod"/>
            </a:pPr>
            <a:r>
              <a:rPr lang="en-ZA" sz="2000" b="1" dirty="0" smtClean="0">
                <a:solidFill>
                  <a:srgbClr val="BFBFBF"/>
                </a:solidFill>
              </a:rPr>
              <a:t>Price &amp; BBBEE</a:t>
            </a:r>
            <a:endParaRPr lang="en-ZA" sz="2000" b="1" dirty="0">
              <a:solidFill>
                <a:srgbClr val="BFBFBF"/>
              </a:solidFill>
            </a:endParaRPr>
          </a:p>
          <a:p>
            <a:pPr marL="457200" indent="-457200">
              <a:lnSpc>
                <a:spcPct val="135000"/>
              </a:lnSpc>
              <a:spcBef>
                <a:spcPct val="75000"/>
              </a:spcBef>
              <a:spcAft>
                <a:spcPct val="10000"/>
              </a:spcAft>
              <a:buFont typeface="+mj-lt"/>
              <a:buAutoNum type="arabicPeriod"/>
            </a:pPr>
            <a:r>
              <a:rPr lang="en-ZA" sz="2000" b="1" dirty="0" smtClean="0">
                <a:solidFill>
                  <a:srgbClr val="BFBFBF"/>
                </a:solidFill>
              </a:rPr>
              <a:t>Draft SLA</a:t>
            </a:r>
            <a:endParaRPr lang="en-ZA" sz="2000" b="1" dirty="0">
              <a:solidFill>
                <a:srgbClr val="BFBFBF"/>
              </a:solidFill>
            </a:endParaRPr>
          </a:p>
          <a:p>
            <a:pPr marL="457200" indent="-457200">
              <a:lnSpc>
                <a:spcPct val="135000"/>
              </a:lnSpc>
              <a:spcBef>
                <a:spcPct val="75000"/>
              </a:spcBef>
              <a:spcAft>
                <a:spcPct val="10000"/>
              </a:spcAft>
              <a:buFont typeface="+mj-lt"/>
              <a:buAutoNum type="arabicPeriod"/>
            </a:pPr>
            <a:r>
              <a:rPr lang="en-ZA" sz="2000" b="1" dirty="0" smtClean="0">
                <a:solidFill>
                  <a:srgbClr val="BFBFBF"/>
                </a:solidFill>
              </a:rPr>
              <a:t>RFP </a:t>
            </a:r>
            <a:r>
              <a:rPr lang="en-ZA" sz="2000" b="1" dirty="0">
                <a:solidFill>
                  <a:srgbClr val="BFBFBF"/>
                </a:solidFill>
              </a:rPr>
              <a:t>submission and contact details</a:t>
            </a:r>
          </a:p>
          <a:p>
            <a:pPr marL="457200" indent="-457200">
              <a:lnSpc>
                <a:spcPct val="135000"/>
              </a:lnSpc>
              <a:spcBef>
                <a:spcPct val="75000"/>
              </a:spcBef>
              <a:spcAft>
                <a:spcPct val="10000"/>
              </a:spcAft>
              <a:buFont typeface="+mj-lt"/>
              <a:buAutoNum type="arabicPeriod"/>
            </a:pPr>
            <a:r>
              <a:rPr lang="en-ZA" sz="2000" b="1" dirty="0" smtClean="0">
                <a:solidFill>
                  <a:srgbClr val="FF0000"/>
                </a:solidFill>
              </a:rPr>
              <a:t>Meeting Closure</a:t>
            </a:r>
            <a:endParaRPr lang="en-ZA" sz="2000" dirty="0">
              <a:solidFill>
                <a:srgbClr val="FF0000"/>
              </a:solidFill>
            </a:endParaRPr>
          </a:p>
          <a:p>
            <a:pPr marL="228600" indent="-228600" algn="l">
              <a:lnSpc>
                <a:spcPct val="135000"/>
              </a:lnSpc>
              <a:spcBef>
                <a:spcPct val="75000"/>
              </a:spcBef>
              <a:spcAft>
                <a:spcPct val="10000"/>
              </a:spcAft>
              <a:buFontTx/>
              <a:buChar char="•"/>
            </a:pPr>
            <a:endParaRPr lang="en-ZA" sz="2000" dirty="0">
              <a:solidFill>
                <a:schemeClr val="tx1"/>
              </a:solidFill>
            </a:endParaRPr>
          </a:p>
          <a:p>
            <a:pPr marL="636588" lvl="1" indent="-179388" algn="l">
              <a:lnSpc>
                <a:spcPct val="135000"/>
              </a:lnSpc>
              <a:spcBef>
                <a:spcPct val="75000"/>
              </a:spcBef>
              <a:spcAft>
                <a:spcPct val="10000"/>
              </a:spcAft>
              <a:buFontTx/>
              <a:buChar char="•"/>
            </a:pPr>
            <a:endParaRPr lang="en-ZA" sz="2000" dirty="0">
              <a:solidFill>
                <a:schemeClr val="tx1"/>
              </a:solidFill>
            </a:endParaRPr>
          </a:p>
          <a:p>
            <a:pPr marL="636588" lvl="1" indent="-179388" algn="l" eaLnBrk="0" hangingPunct="0">
              <a:lnSpc>
                <a:spcPct val="110000"/>
              </a:lnSpc>
              <a:spcBef>
                <a:spcPct val="50000"/>
              </a:spcBef>
              <a:spcAft>
                <a:spcPct val="10000"/>
              </a:spcAft>
              <a:buSzPct val="120000"/>
              <a:buFontTx/>
              <a:buChar char="•"/>
            </a:pPr>
            <a:endParaRPr lang="en-ZA" sz="2000" dirty="0">
              <a:solidFill>
                <a:schemeClr val="tx1"/>
              </a:solidFill>
            </a:endParaRPr>
          </a:p>
          <a:p>
            <a:pPr marL="228600" indent="-228600" algn="l" eaLnBrk="0" hangingPunct="0">
              <a:lnSpc>
                <a:spcPct val="110000"/>
              </a:lnSpc>
              <a:spcBef>
                <a:spcPct val="10000"/>
              </a:spcBef>
              <a:spcAft>
                <a:spcPct val="10000"/>
              </a:spcAft>
              <a:buSzPct val="120000"/>
              <a:buFontTx/>
              <a:buChar char="•"/>
            </a:pPr>
            <a:endParaRPr lang="en-US" sz="2000" dirty="0">
              <a:solidFill>
                <a:schemeClr val="tx1"/>
              </a:solidFill>
            </a:endParaRPr>
          </a:p>
        </p:txBody>
      </p:sp>
      <p:sp>
        <p:nvSpPr>
          <p:cNvPr id="4"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defTabSz="914400" eaLnBrk="1" hangingPunct="1">
              <a:lnSpc>
                <a:spcPct val="85000"/>
              </a:lnSpc>
              <a:defRPr sz="2000" b="1">
                <a:solidFill>
                  <a:schemeClr val="bg1"/>
                </a:solidFill>
                <a:latin typeface="+mn-lt"/>
                <a:ea typeface="+mj-ea"/>
                <a:cs typeface="+mj-cs"/>
              </a:defRPr>
            </a:lvl1pPr>
            <a:lvl2pPr defTabSz="912813" eaLnBrk="0" hangingPunct="0">
              <a:defRPr sz="2400" b="1">
                <a:solidFill>
                  <a:schemeClr val="bg1"/>
                </a:solidFill>
                <a:latin typeface="Arial Rounded MT Bold" pitchFamily="34" charset="0"/>
              </a:defRPr>
            </a:lvl2pPr>
            <a:lvl3pPr defTabSz="912813" eaLnBrk="0" hangingPunct="0">
              <a:defRPr sz="2400" b="1">
                <a:solidFill>
                  <a:schemeClr val="bg1"/>
                </a:solidFill>
                <a:latin typeface="Arial Rounded MT Bold" pitchFamily="34" charset="0"/>
              </a:defRPr>
            </a:lvl3pPr>
            <a:lvl4pPr defTabSz="912813" eaLnBrk="0" hangingPunct="0">
              <a:defRPr sz="2400" b="1">
                <a:solidFill>
                  <a:schemeClr val="bg1"/>
                </a:solidFill>
                <a:latin typeface="Arial Rounded MT Bold" pitchFamily="34" charset="0"/>
              </a:defRPr>
            </a:lvl4pPr>
            <a:lvl5pPr defTabSz="912813" eaLnBrk="0" hangingPunct="0">
              <a:defRPr sz="2400" b="1">
                <a:solidFill>
                  <a:schemeClr val="bg1"/>
                </a:solidFill>
                <a:latin typeface="Arial Rounded MT Bold" pitchFamily="34" charset="0"/>
              </a:defRPr>
            </a:lvl5pPr>
            <a:lvl6pPr marL="457200" defTabSz="912813" eaLnBrk="0" fontAlgn="base" hangingPunct="0">
              <a:spcBef>
                <a:spcPct val="0"/>
              </a:spcBef>
              <a:spcAft>
                <a:spcPct val="0"/>
              </a:spcAft>
              <a:defRPr sz="2400" b="1">
                <a:solidFill>
                  <a:schemeClr val="bg1"/>
                </a:solidFill>
                <a:latin typeface="Arial Rounded MT Bold" pitchFamily="34" charset="0"/>
              </a:defRPr>
            </a:lvl6pPr>
            <a:lvl7pPr marL="914400" defTabSz="912813" eaLnBrk="0" fontAlgn="base" hangingPunct="0">
              <a:spcBef>
                <a:spcPct val="0"/>
              </a:spcBef>
              <a:spcAft>
                <a:spcPct val="0"/>
              </a:spcAft>
              <a:defRPr sz="2400" b="1">
                <a:solidFill>
                  <a:schemeClr val="bg1"/>
                </a:solidFill>
                <a:latin typeface="Arial Rounded MT Bold" pitchFamily="34" charset="0"/>
              </a:defRPr>
            </a:lvl7pPr>
            <a:lvl8pPr marL="1371600" defTabSz="912813" eaLnBrk="0" fontAlgn="base" hangingPunct="0">
              <a:spcBef>
                <a:spcPct val="0"/>
              </a:spcBef>
              <a:spcAft>
                <a:spcPct val="0"/>
              </a:spcAft>
              <a:defRPr sz="2400" b="1">
                <a:solidFill>
                  <a:schemeClr val="bg1"/>
                </a:solidFill>
                <a:latin typeface="Arial Rounded MT Bold" pitchFamily="34" charset="0"/>
              </a:defRPr>
            </a:lvl8pPr>
            <a:lvl9pPr marL="1828800" defTabSz="912813" eaLnBrk="0" fontAlgn="base" hangingPunct="0">
              <a:spcBef>
                <a:spcPct val="0"/>
              </a:spcBef>
              <a:spcAft>
                <a:spcPct val="0"/>
              </a:spcAft>
              <a:defRPr sz="2400" b="1">
                <a:solidFill>
                  <a:schemeClr val="bg1"/>
                </a:solidFill>
                <a:latin typeface="Arial Rounded MT Bold" pitchFamily="34" charset="0"/>
              </a:defRPr>
            </a:lvl9pPr>
          </a:lstStyle>
          <a:p>
            <a:r>
              <a:rPr lang="en-ZA" dirty="0"/>
              <a:t>   Table of </a:t>
            </a:r>
            <a:r>
              <a:rPr lang="en-ZA" dirty="0" smtClean="0"/>
              <a:t>Contents</a:t>
            </a:r>
            <a:endParaRPr lang="en-ZA"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84942"/>
            <a:ext cx="862012" cy="184666"/>
          </a:xfrm>
        </p:spPr>
        <p:txBody>
          <a:bodyPr/>
          <a:lstStyle/>
          <a:p>
            <a:pPr algn="ctr">
              <a:defRPr/>
            </a:pPr>
            <a:fld id="{1D46AC71-C261-4AF3-BFB1-CCAEF8821007}" type="slidenum">
              <a:rPr lang="en-ZA" smtClean="0">
                <a:solidFill>
                  <a:schemeClr val="tx1"/>
                </a:solidFill>
              </a:rPr>
              <a:pPr algn="ctr">
                <a:defRPr/>
              </a:pPr>
              <a:t>38</a:t>
            </a:fld>
            <a:endParaRPr lang="en-ZA" dirty="0">
              <a:solidFill>
                <a:schemeClr val="tx1"/>
              </a:solidFill>
            </a:endParaRPr>
          </a:p>
        </p:txBody>
      </p:sp>
      <p:pic>
        <p:nvPicPr>
          <p:cNvPr id="96262" name="Picture 6" descr="Image result for thank you sticker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27158" y="1168066"/>
            <a:ext cx="3866148" cy="42140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7" name="Slide Number Placeholder 6"/>
          <p:cNvSpPr>
            <a:spLocks noGrp="1"/>
          </p:cNvSpPr>
          <p:nvPr>
            <p:ph type="sldNum" sz="quarter" idx="11"/>
          </p:nvPr>
        </p:nvSpPr>
        <p:spPr>
          <a:xfrm>
            <a:off x="7284720" y="6564622"/>
            <a:ext cx="862012" cy="184666"/>
          </a:xfrm>
        </p:spPr>
        <p:txBody>
          <a:bodyPr/>
          <a:lstStyle/>
          <a:p>
            <a:pPr algn="ctr">
              <a:defRPr/>
            </a:pPr>
            <a:r>
              <a:rPr lang="en-ZA" dirty="0">
                <a:solidFill>
                  <a:schemeClr val="tx1"/>
                </a:solidFill>
              </a:rPr>
              <a:t>4</a:t>
            </a: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marL="457200" indent="-457200">
              <a:lnSpc>
                <a:spcPct val="135000"/>
              </a:lnSpc>
              <a:spcBef>
                <a:spcPct val="75000"/>
              </a:spcBef>
              <a:spcAft>
                <a:spcPct val="10000"/>
              </a:spcAft>
              <a:buFont typeface="+mj-lt"/>
              <a:buAutoNum type="arabicPeriod"/>
            </a:pPr>
            <a:r>
              <a:rPr lang="en-US" sz="2000" b="1" dirty="0" smtClean="0">
                <a:solidFill>
                  <a:srgbClr val="BFBFBF"/>
                </a:solidFill>
              </a:rPr>
              <a:t>Welcome </a:t>
            </a:r>
            <a:r>
              <a:rPr lang="en-US" sz="2000" b="1" dirty="0">
                <a:solidFill>
                  <a:srgbClr val="BFBFBF"/>
                </a:solidFill>
              </a:rPr>
              <a:t>and Introduction</a:t>
            </a:r>
          </a:p>
          <a:p>
            <a:pPr marL="457200" indent="-457200">
              <a:lnSpc>
                <a:spcPct val="135000"/>
              </a:lnSpc>
              <a:spcBef>
                <a:spcPct val="75000"/>
              </a:spcBef>
              <a:spcAft>
                <a:spcPct val="10000"/>
              </a:spcAft>
              <a:buFont typeface="+mj-lt"/>
              <a:buAutoNum type="arabicPeriod"/>
            </a:pPr>
            <a:r>
              <a:rPr lang="en-ZA" sz="2000" b="1" dirty="0" smtClean="0">
                <a:solidFill>
                  <a:srgbClr val="FF0000"/>
                </a:solidFill>
              </a:rPr>
              <a:t>RFP </a:t>
            </a:r>
            <a:r>
              <a:rPr lang="en-ZA" sz="2000" b="1" dirty="0">
                <a:solidFill>
                  <a:srgbClr val="FF0000"/>
                </a:solidFill>
              </a:rPr>
              <a:t>Timelines </a:t>
            </a:r>
          </a:p>
          <a:p>
            <a:pPr marL="457200" indent="-457200">
              <a:lnSpc>
                <a:spcPct val="135000"/>
              </a:lnSpc>
              <a:spcBef>
                <a:spcPct val="75000"/>
              </a:spcBef>
              <a:spcAft>
                <a:spcPct val="10000"/>
              </a:spcAft>
              <a:buFont typeface="+mj-lt"/>
              <a:buAutoNum type="arabicPeriod"/>
            </a:pPr>
            <a:r>
              <a:rPr lang="en-ZA" sz="2000" b="1" dirty="0" smtClean="0">
                <a:solidFill>
                  <a:schemeClr val="tx2"/>
                </a:solidFill>
              </a:rPr>
              <a:t>Background </a:t>
            </a:r>
            <a:r>
              <a:rPr lang="en-ZA" sz="2000" b="1" dirty="0">
                <a:solidFill>
                  <a:schemeClr val="tx2"/>
                </a:solidFill>
              </a:rPr>
              <a:t>and Scope of Work</a:t>
            </a:r>
          </a:p>
          <a:p>
            <a:pPr marL="457200" indent="-457200">
              <a:lnSpc>
                <a:spcPct val="135000"/>
              </a:lnSpc>
              <a:spcBef>
                <a:spcPct val="75000"/>
              </a:spcBef>
              <a:spcAft>
                <a:spcPct val="10000"/>
              </a:spcAft>
              <a:buFont typeface="+mj-lt"/>
              <a:buAutoNum type="arabicPeriod"/>
            </a:pPr>
            <a:r>
              <a:rPr lang="en-ZA" sz="2000" b="1" dirty="0" smtClean="0">
                <a:solidFill>
                  <a:schemeClr val="tx2"/>
                </a:solidFill>
              </a:rPr>
              <a:t>Bid Evaluation Process</a:t>
            </a:r>
            <a:endParaRPr lang="en-ZA" sz="2000" b="1" dirty="0">
              <a:solidFill>
                <a:schemeClr val="tx2"/>
              </a:solidFill>
            </a:endParaRPr>
          </a:p>
          <a:p>
            <a:pPr marL="457200" indent="-457200">
              <a:lnSpc>
                <a:spcPct val="135000"/>
              </a:lnSpc>
              <a:spcBef>
                <a:spcPct val="75000"/>
              </a:spcBef>
              <a:spcAft>
                <a:spcPct val="10000"/>
              </a:spcAft>
              <a:buFont typeface="+mj-lt"/>
              <a:buAutoNum type="arabicPeriod"/>
            </a:pPr>
            <a:r>
              <a:rPr lang="en-ZA" sz="2000" b="1" dirty="0" smtClean="0">
                <a:solidFill>
                  <a:schemeClr val="tx2"/>
                </a:solidFill>
              </a:rPr>
              <a:t>Price &amp; BBBEE</a:t>
            </a:r>
            <a:endParaRPr lang="en-ZA" sz="2000" b="1" dirty="0">
              <a:solidFill>
                <a:schemeClr val="tx2"/>
              </a:solidFill>
            </a:endParaRPr>
          </a:p>
          <a:p>
            <a:pPr marL="457200" indent="-457200">
              <a:lnSpc>
                <a:spcPct val="135000"/>
              </a:lnSpc>
              <a:spcBef>
                <a:spcPct val="75000"/>
              </a:spcBef>
              <a:spcAft>
                <a:spcPct val="10000"/>
              </a:spcAft>
              <a:buFont typeface="+mj-lt"/>
              <a:buAutoNum type="arabicPeriod"/>
            </a:pPr>
            <a:r>
              <a:rPr lang="en-ZA" sz="2000" b="1" dirty="0" smtClean="0">
                <a:solidFill>
                  <a:schemeClr val="tx2"/>
                </a:solidFill>
              </a:rPr>
              <a:t>Draft </a:t>
            </a:r>
            <a:r>
              <a:rPr lang="en-ZA" sz="2000" b="1" dirty="0">
                <a:solidFill>
                  <a:schemeClr val="tx2"/>
                </a:solidFill>
              </a:rPr>
              <a:t>SLA</a:t>
            </a:r>
          </a:p>
          <a:p>
            <a:pPr marL="457200" indent="-457200">
              <a:lnSpc>
                <a:spcPct val="135000"/>
              </a:lnSpc>
              <a:spcBef>
                <a:spcPct val="75000"/>
              </a:spcBef>
              <a:spcAft>
                <a:spcPct val="10000"/>
              </a:spcAft>
              <a:buFont typeface="+mj-lt"/>
              <a:buAutoNum type="arabicPeriod"/>
            </a:pPr>
            <a:r>
              <a:rPr lang="en-ZA" sz="2000" b="1" dirty="0" smtClean="0">
                <a:solidFill>
                  <a:schemeClr val="tx2"/>
                </a:solidFill>
              </a:rPr>
              <a:t>RFP </a:t>
            </a:r>
            <a:r>
              <a:rPr lang="en-ZA" sz="2000" b="1" dirty="0">
                <a:solidFill>
                  <a:schemeClr val="tx2"/>
                </a:solidFill>
              </a:rPr>
              <a:t>submission and contact details</a:t>
            </a:r>
          </a:p>
          <a:p>
            <a:pPr marL="457200" indent="-457200">
              <a:lnSpc>
                <a:spcPct val="135000"/>
              </a:lnSpc>
              <a:spcBef>
                <a:spcPct val="75000"/>
              </a:spcBef>
              <a:spcAft>
                <a:spcPct val="10000"/>
              </a:spcAft>
              <a:buFont typeface="+mj-lt"/>
              <a:buAutoNum type="arabicPeriod"/>
            </a:pPr>
            <a:r>
              <a:rPr lang="en-ZA" sz="2000" b="1" dirty="0" smtClean="0">
                <a:solidFill>
                  <a:schemeClr val="tx2"/>
                </a:solidFill>
              </a:rPr>
              <a:t>Meeting Closure</a:t>
            </a:r>
            <a:endParaRPr lang="en-ZA" sz="2000" dirty="0"/>
          </a:p>
          <a:p>
            <a:pPr lvl="1" algn="l">
              <a:lnSpc>
                <a:spcPct val="135000"/>
              </a:lnSpc>
              <a:spcBef>
                <a:spcPct val="75000"/>
              </a:spcBef>
              <a:spcAft>
                <a:spcPct val="10000"/>
              </a:spcAft>
              <a:buClr>
                <a:schemeClr val="accent1"/>
              </a:buClr>
            </a:pPr>
            <a:endParaRPr lang="en-ZA" sz="20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20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2000" dirty="0">
              <a:solidFill>
                <a:schemeClr val="tx1"/>
              </a:solidFill>
            </a:endParaRPr>
          </a:p>
        </p:txBody>
      </p:sp>
      <p:sp>
        <p:nvSpPr>
          <p:cNvPr id="1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a:t>
            </a:r>
            <a:r>
              <a:rPr lang="en-ZA" dirty="0" smtClean="0"/>
              <a:t>Contents</a:t>
            </a:r>
            <a:endParaRPr lang="en-ZA" dirty="0"/>
          </a:p>
        </p:txBody>
      </p:sp>
    </p:spTree>
    <p:extLst>
      <p:ext uri="{BB962C8B-B14F-4D97-AF65-F5344CB8AC3E}">
        <p14:creationId xmlns:p14="http://schemas.microsoft.com/office/powerpoint/2010/main" val="5406622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RFP Timelines</a:t>
            </a:r>
          </a:p>
        </p:txBody>
      </p:sp>
      <p:graphicFrame>
        <p:nvGraphicFramePr>
          <p:cNvPr id="2" name="Table 1"/>
          <p:cNvGraphicFramePr>
            <a:graphicFrameLocks noGrp="1"/>
          </p:cNvGraphicFramePr>
          <p:nvPr>
            <p:extLst>
              <p:ext uri="{D42A27DB-BD31-4B8C-83A1-F6EECF244321}">
                <p14:modId xmlns:p14="http://schemas.microsoft.com/office/powerpoint/2010/main" val="2420229171"/>
              </p:ext>
            </p:extLst>
          </p:nvPr>
        </p:nvGraphicFramePr>
        <p:xfrm>
          <a:off x="0" y="782322"/>
          <a:ext cx="9144000" cy="4850954"/>
        </p:xfrm>
        <a:graphic>
          <a:graphicData uri="http://schemas.openxmlformats.org/drawingml/2006/table">
            <a:tbl>
              <a:tblPr firstRow="1" bandRow="1">
                <a:tableStyleId>{5C22544A-7EE6-4342-B048-85BDC9FD1C3A}</a:tableStyleId>
              </a:tblPr>
              <a:tblGrid>
                <a:gridCol w="6004560"/>
                <a:gridCol w="3139440"/>
              </a:tblGrid>
              <a:tr h="550628">
                <a:tc>
                  <a:txBody>
                    <a:bodyPr/>
                    <a:lstStyle/>
                    <a:p>
                      <a:r>
                        <a:rPr lang="en-ZA" dirty="0" smtClean="0">
                          <a:solidFill>
                            <a:schemeClr val="tx2">
                              <a:lumMod val="75000"/>
                            </a:schemeClr>
                          </a:solidFill>
                        </a:rPr>
                        <a:t>ACTIVITY</a:t>
                      </a:r>
                      <a:endParaRPr lang="en-ZA" dirty="0">
                        <a:solidFill>
                          <a:schemeClr val="tx2">
                            <a:lumMod val="75000"/>
                          </a:schemeClr>
                        </a:solidFill>
                      </a:endParaRPr>
                    </a:p>
                  </a:txBody>
                  <a:tcPr/>
                </a:tc>
                <a:tc>
                  <a:txBody>
                    <a:bodyPr/>
                    <a:lstStyle/>
                    <a:p>
                      <a:pPr algn="l"/>
                      <a:r>
                        <a:rPr lang="en-ZA" dirty="0" smtClean="0">
                          <a:solidFill>
                            <a:schemeClr val="tx2">
                              <a:lumMod val="75000"/>
                            </a:schemeClr>
                          </a:solidFill>
                        </a:rPr>
                        <a:t>DUE DATE</a:t>
                      </a:r>
                      <a:endParaRPr lang="en-ZA" dirty="0">
                        <a:solidFill>
                          <a:schemeClr val="tx2">
                            <a:lumMod val="75000"/>
                          </a:schemeClr>
                        </a:solidFill>
                      </a:endParaRPr>
                    </a:p>
                  </a:txBody>
                  <a:tcPr/>
                </a:tc>
              </a:tr>
              <a:tr h="716721">
                <a:tc>
                  <a:txBody>
                    <a:bodyPr/>
                    <a:lstStyle/>
                    <a:p>
                      <a:pPr marL="0" marR="0" indent="0" algn="l" defTabSz="932962" rtl="0" eaLnBrk="1" fontAlgn="auto" latinLnBrk="0" hangingPunct="1">
                        <a:lnSpc>
                          <a:spcPct val="100000"/>
                        </a:lnSpc>
                        <a:spcBef>
                          <a:spcPts val="0"/>
                        </a:spcBef>
                        <a:spcAft>
                          <a:spcPts val="0"/>
                        </a:spcAft>
                        <a:buClrTx/>
                        <a:buSzTx/>
                        <a:buFontTx/>
                        <a:buNone/>
                        <a:tabLst/>
                        <a:defRPr/>
                      </a:pPr>
                      <a:r>
                        <a:rPr lang="en-ZA" sz="1800" b="1" kern="1200" baseline="0" dirty="0" smtClean="0">
                          <a:solidFill>
                            <a:schemeClr val="accent2">
                              <a:lumMod val="50000"/>
                            </a:schemeClr>
                          </a:solidFill>
                          <a:latin typeface="+mn-lt"/>
                          <a:ea typeface="+mn-ea"/>
                          <a:cs typeface="+mn-cs"/>
                        </a:rPr>
                        <a:t>RFP Advertisement in Government Tender Bulletin</a:t>
                      </a:r>
                    </a:p>
                  </a:txBody>
                  <a:tcPr anchor="ctr"/>
                </a:tc>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12 April 2019</a:t>
                      </a:r>
                      <a:endParaRPr lang="en-ZA" sz="1800" b="1" kern="1200" baseline="0" dirty="0">
                        <a:solidFill>
                          <a:schemeClr val="accent2">
                            <a:lumMod val="50000"/>
                          </a:schemeClr>
                        </a:solidFill>
                        <a:latin typeface="+mn-lt"/>
                        <a:ea typeface="+mn-ea"/>
                        <a:cs typeface="+mn-cs"/>
                      </a:endParaRPr>
                    </a:p>
                  </a:txBody>
                  <a:tcPr anchor="ctr"/>
                </a:tc>
              </a:tr>
              <a:tr h="716721">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Tender documents on SARS website </a:t>
                      </a:r>
                    </a:p>
                  </a:txBody>
                  <a:tcPr anchor="ctr"/>
                </a:tc>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26 April 2019</a:t>
                      </a:r>
                    </a:p>
                  </a:txBody>
                  <a:tcPr anchor="ctr"/>
                </a:tc>
              </a:tr>
              <a:tr h="716721">
                <a:tc>
                  <a:txBody>
                    <a:bodyPr/>
                    <a:lstStyle/>
                    <a:p>
                      <a:pPr marL="0" algn="l" defTabSz="932962" rtl="0" eaLnBrk="1" latinLnBrk="0" hangingPunct="1"/>
                      <a:r>
                        <a:rPr lang="en-ZA" sz="1800" b="1" kern="1200" baseline="0" dirty="0" smtClean="0">
                          <a:solidFill>
                            <a:srgbClr val="FF0000"/>
                          </a:solidFill>
                          <a:latin typeface="+mn-lt"/>
                          <a:ea typeface="+mn-ea"/>
                          <a:cs typeface="+mn-cs"/>
                        </a:rPr>
                        <a:t>Non-Compulsory briefing session</a:t>
                      </a:r>
                      <a:endParaRPr lang="en-ZA" sz="1800" b="1" kern="1200" baseline="0" dirty="0">
                        <a:solidFill>
                          <a:srgbClr val="FF0000"/>
                        </a:solidFill>
                        <a:latin typeface="+mn-lt"/>
                        <a:ea typeface="+mn-ea"/>
                        <a:cs typeface="+mn-cs"/>
                      </a:endParaRPr>
                    </a:p>
                  </a:txBody>
                  <a:tcPr anchor="ctr"/>
                </a:tc>
                <a:tc>
                  <a:txBody>
                    <a:bodyPr/>
                    <a:lstStyle/>
                    <a:p>
                      <a:pPr marL="0" algn="l" defTabSz="932962" rtl="0" eaLnBrk="1" latinLnBrk="0" hangingPunct="1"/>
                      <a:r>
                        <a:rPr lang="en-ZA" sz="1800" b="1" kern="1200" baseline="0" dirty="0" smtClean="0">
                          <a:solidFill>
                            <a:srgbClr val="FF0000"/>
                          </a:solidFill>
                          <a:latin typeface="+mn-lt"/>
                          <a:ea typeface="+mn-ea"/>
                          <a:cs typeface="+mn-cs"/>
                        </a:rPr>
                        <a:t>10 May 2019 at 11H00</a:t>
                      </a:r>
                      <a:endParaRPr lang="en-ZA" sz="1800" b="1" kern="1200" baseline="0" dirty="0">
                        <a:solidFill>
                          <a:srgbClr val="FF0000"/>
                        </a:solidFill>
                        <a:latin typeface="+mn-lt"/>
                        <a:ea typeface="+mn-ea"/>
                        <a:cs typeface="+mn-cs"/>
                      </a:endParaRPr>
                    </a:p>
                  </a:txBody>
                  <a:tcPr anchor="ctr"/>
                </a:tc>
              </a:tr>
              <a:tr h="716721">
                <a:tc>
                  <a:txBody>
                    <a:bodyPr/>
                    <a:lstStyle/>
                    <a:p>
                      <a:pPr marL="0" algn="l" defTabSz="932962" rtl="0" eaLnBrk="1" latinLnBrk="0" hangingPunct="1"/>
                      <a:r>
                        <a:rPr lang="en-ZA" sz="1800" b="1" kern="1200" baseline="0" dirty="0" smtClean="0">
                          <a:solidFill>
                            <a:schemeClr val="accent2">
                              <a:lumMod val="50000"/>
                            </a:schemeClr>
                          </a:solidFill>
                          <a:latin typeface="+mn-lt"/>
                          <a:ea typeface="+mn-ea"/>
                          <a:cs typeface="+mn-cs"/>
                        </a:rPr>
                        <a:t>Questions and Answers relating to RFP</a:t>
                      </a:r>
                      <a:endParaRPr lang="en-ZA" sz="1800" b="1" kern="1200" baseline="0" dirty="0">
                        <a:solidFill>
                          <a:schemeClr val="accent2">
                            <a:lumMod val="50000"/>
                          </a:schemeClr>
                        </a:solidFill>
                        <a:latin typeface="+mn-lt"/>
                        <a:ea typeface="+mn-ea"/>
                        <a:cs typeface="+mn-cs"/>
                      </a:endParaRPr>
                    </a:p>
                  </a:txBody>
                  <a:tcPr anchor="ctr"/>
                </a:tc>
                <a:tc>
                  <a:txBody>
                    <a:bodyPr/>
                    <a:lstStyle/>
                    <a:p>
                      <a:pPr marL="0" algn="l" defTabSz="932962" rtl="0" eaLnBrk="1" latinLnBrk="0" hangingPunct="1"/>
                      <a:r>
                        <a:rPr lang="en-ZA" sz="1600" b="1" kern="1200" baseline="0" dirty="0" smtClean="0">
                          <a:solidFill>
                            <a:schemeClr val="accent2">
                              <a:lumMod val="50000"/>
                            </a:schemeClr>
                          </a:solidFill>
                          <a:latin typeface="+mn-lt"/>
                          <a:ea typeface="+mn-ea"/>
                          <a:cs typeface="+mn-cs"/>
                        </a:rPr>
                        <a:t>29 April – 12 June 2019</a:t>
                      </a:r>
                      <a:endParaRPr lang="en-ZA" sz="1600" b="1" kern="1200" baseline="0" dirty="0">
                        <a:solidFill>
                          <a:schemeClr val="accent2">
                            <a:lumMod val="50000"/>
                          </a:schemeClr>
                        </a:solidFill>
                        <a:latin typeface="+mn-lt"/>
                        <a:ea typeface="+mn-ea"/>
                        <a:cs typeface="+mn-cs"/>
                      </a:endParaRPr>
                    </a:p>
                  </a:txBody>
                  <a:tcPr anchor="ctr"/>
                </a:tc>
              </a:tr>
              <a:tr h="716721">
                <a:tc>
                  <a:txBody>
                    <a:bodyPr/>
                    <a:lstStyle/>
                    <a:p>
                      <a:r>
                        <a:rPr lang="en-ZA" sz="1800" b="1" dirty="0" smtClean="0">
                          <a:solidFill>
                            <a:schemeClr val="accent2">
                              <a:lumMod val="50000"/>
                            </a:schemeClr>
                          </a:solidFill>
                        </a:rPr>
                        <a:t>RFP Closing Date</a:t>
                      </a:r>
                      <a:endParaRPr lang="en-ZA" sz="1800" b="1" dirty="0">
                        <a:solidFill>
                          <a:schemeClr val="accent2">
                            <a:lumMod val="50000"/>
                          </a:schemeClr>
                        </a:solidFill>
                      </a:endParaRPr>
                    </a:p>
                  </a:txBody>
                  <a:tcPr anchor="ctr"/>
                </a:tc>
                <a:tc>
                  <a:txBody>
                    <a:bodyPr/>
                    <a:lstStyle/>
                    <a:p>
                      <a:pPr algn="l"/>
                      <a:r>
                        <a:rPr lang="en-ZA" sz="1800" b="1" baseline="0" dirty="0" smtClean="0">
                          <a:solidFill>
                            <a:schemeClr val="accent2">
                              <a:lumMod val="50000"/>
                            </a:schemeClr>
                          </a:solidFill>
                        </a:rPr>
                        <a:t>20 June 2019</a:t>
                      </a:r>
                      <a:r>
                        <a:rPr lang="en-ZA" sz="1800" b="1" dirty="0" smtClean="0">
                          <a:solidFill>
                            <a:schemeClr val="accent2">
                              <a:lumMod val="50000"/>
                            </a:schemeClr>
                          </a:solidFill>
                        </a:rPr>
                        <a:t>, 11h00</a:t>
                      </a:r>
                      <a:endParaRPr lang="en-ZA" sz="1800" b="1" dirty="0">
                        <a:solidFill>
                          <a:schemeClr val="accent2">
                            <a:lumMod val="50000"/>
                          </a:schemeClr>
                        </a:solidFill>
                      </a:endParaRPr>
                    </a:p>
                  </a:txBody>
                  <a:tcPr anchor="ctr"/>
                </a:tc>
              </a:tr>
              <a:tr h="716721">
                <a:tc>
                  <a:txBody>
                    <a:bodyPr/>
                    <a:lstStyle/>
                    <a:p>
                      <a:r>
                        <a:rPr lang="en-ZA" sz="1800" b="1" dirty="0" smtClean="0">
                          <a:solidFill>
                            <a:schemeClr val="accent2">
                              <a:lumMod val="50000"/>
                            </a:schemeClr>
                          </a:solidFill>
                        </a:rPr>
                        <a:t>Notice to bidders</a:t>
                      </a:r>
                      <a:endParaRPr lang="en-ZA" sz="1800" b="1" dirty="0">
                        <a:solidFill>
                          <a:schemeClr val="accent2">
                            <a:lumMod val="50000"/>
                          </a:schemeClr>
                        </a:solidFill>
                      </a:endParaRPr>
                    </a:p>
                  </a:txBody>
                  <a:tcPr anchor="ctr"/>
                </a:tc>
                <a:tc>
                  <a:txBody>
                    <a:bodyPr/>
                    <a:lstStyle/>
                    <a:p>
                      <a:pPr algn="l"/>
                      <a:r>
                        <a:rPr lang="en-ZA" sz="1800" b="1" kern="1200" baseline="0" dirty="0" smtClean="0">
                          <a:solidFill>
                            <a:schemeClr val="accent2">
                              <a:lumMod val="50000"/>
                            </a:schemeClr>
                          </a:solidFill>
                          <a:latin typeface="+mn-lt"/>
                          <a:ea typeface="+mn-ea"/>
                          <a:cs typeface="+mn-cs"/>
                        </a:rPr>
                        <a:t>End of October 2019</a:t>
                      </a:r>
                      <a:endParaRPr lang="en-ZA" sz="1800" b="1" kern="1200" baseline="0" dirty="0">
                        <a:solidFill>
                          <a:schemeClr val="accent2">
                            <a:lumMod val="50000"/>
                          </a:schemeClr>
                        </a:solidFill>
                        <a:latin typeface="+mn-lt"/>
                        <a:ea typeface="+mn-ea"/>
                        <a:cs typeface="+mn-cs"/>
                      </a:endParaRPr>
                    </a:p>
                  </a:txBody>
                  <a:tcPr anchor="ctr"/>
                </a:tc>
              </a:tr>
            </a:tbl>
          </a:graphicData>
        </a:graphic>
      </p:graphicFrame>
      <p:sp>
        <p:nvSpPr>
          <p:cNvPr id="4" name="Slide Number Placeholder 3"/>
          <p:cNvSpPr>
            <a:spLocks noGrp="1"/>
          </p:cNvSpPr>
          <p:nvPr>
            <p:ph type="sldNum" sz="quarter" idx="11"/>
          </p:nvPr>
        </p:nvSpPr>
        <p:spPr>
          <a:xfrm>
            <a:off x="6884988" y="6550978"/>
            <a:ext cx="862012" cy="184666"/>
          </a:xfrm>
        </p:spPr>
        <p:txBody>
          <a:bodyPr/>
          <a:lstStyle/>
          <a:p>
            <a:pPr>
              <a:defRPr/>
            </a:pPr>
            <a:fld id="{1D46AC71-C261-4AF3-BFB1-CCAEF8821007}" type="slidenum">
              <a:rPr lang="en-ZA" smtClean="0">
                <a:solidFill>
                  <a:schemeClr val="tx1"/>
                </a:solidFill>
              </a:rPr>
              <a:pPr>
                <a:defRPr/>
              </a:pPr>
              <a:t>5</a:t>
            </a:fld>
            <a:endParaRPr lang="en-ZA"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7" name="Slide Number Placeholder 6"/>
          <p:cNvSpPr>
            <a:spLocks noGrp="1"/>
          </p:cNvSpPr>
          <p:nvPr>
            <p:ph type="sldNum" sz="quarter" idx="11"/>
          </p:nvPr>
        </p:nvSpPr>
        <p:spPr>
          <a:xfrm>
            <a:off x="7284720" y="6564622"/>
            <a:ext cx="862012" cy="184666"/>
          </a:xfrm>
        </p:spPr>
        <p:txBody>
          <a:bodyPr/>
          <a:lstStyle/>
          <a:p>
            <a:pPr algn="ctr">
              <a:defRPr/>
            </a:pPr>
            <a:r>
              <a:rPr lang="en-ZA" dirty="0">
                <a:solidFill>
                  <a:schemeClr val="tx1"/>
                </a:solidFill>
              </a:rPr>
              <a:t>6</a:t>
            </a: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marL="457200" indent="-457200">
              <a:lnSpc>
                <a:spcPct val="135000"/>
              </a:lnSpc>
              <a:spcBef>
                <a:spcPct val="75000"/>
              </a:spcBef>
              <a:spcAft>
                <a:spcPct val="10000"/>
              </a:spcAft>
              <a:buFont typeface="+mj-lt"/>
              <a:buAutoNum type="arabicPeriod"/>
            </a:pPr>
            <a:r>
              <a:rPr lang="en-US" sz="2000" b="1" dirty="0" smtClean="0">
                <a:solidFill>
                  <a:srgbClr val="BFBFBF"/>
                </a:solidFill>
              </a:rPr>
              <a:t>Welcome </a:t>
            </a:r>
            <a:r>
              <a:rPr lang="en-US" sz="2000" b="1" dirty="0">
                <a:solidFill>
                  <a:srgbClr val="BFBFBF"/>
                </a:solidFill>
              </a:rPr>
              <a:t>and Introduction</a:t>
            </a:r>
          </a:p>
          <a:p>
            <a:pPr marL="457200" indent="-457200">
              <a:lnSpc>
                <a:spcPct val="135000"/>
              </a:lnSpc>
              <a:spcBef>
                <a:spcPct val="75000"/>
              </a:spcBef>
              <a:spcAft>
                <a:spcPct val="10000"/>
              </a:spcAft>
              <a:buFont typeface="+mj-lt"/>
              <a:buAutoNum type="arabicPeriod"/>
            </a:pPr>
            <a:r>
              <a:rPr lang="en-ZA" sz="2000" b="1" dirty="0" smtClean="0">
                <a:solidFill>
                  <a:srgbClr val="BFBFBF"/>
                </a:solidFill>
              </a:rPr>
              <a:t>RFP </a:t>
            </a:r>
            <a:r>
              <a:rPr lang="en-ZA" sz="2000" b="1" dirty="0">
                <a:solidFill>
                  <a:srgbClr val="BFBFBF"/>
                </a:solidFill>
              </a:rPr>
              <a:t>Timelines </a:t>
            </a:r>
          </a:p>
          <a:p>
            <a:pPr marL="457200" indent="-457200">
              <a:lnSpc>
                <a:spcPct val="135000"/>
              </a:lnSpc>
              <a:spcBef>
                <a:spcPct val="75000"/>
              </a:spcBef>
              <a:spcAft>
                <a:spcPct val="10000"/>
              </a:spcAft>
              <a:buFont typeface="+mj-lt"/>
              <a:buAutoNum type="arabicPeriod"/>
            </a:pPr>
            <a:r>
              <a:rPr lang="en-ZA" sz="2000" b="1" dirty="0" smtClean="0">
                <a:solidFill>
                  <a:srgbClr val="FF0000"/>
                </a:solidFill>
              </a:rPr>
              <a:t>Background and </a:t>
            </a:r>
            <a:r>
              <a:rPr lang="en-ZA" sz="2000" b="1" dirty="0">
                <a:solidFill>
                  <a:srgbClr val="FF0000"/>
                </a:solidFill>
              </a:rPr>
              <a:t>Scope of </a:t>
            </a:r>
            <a:r>
              <a:rPr lang="en-ZA" sz="2000" b="1" dirty="0" smtClean="0">
                <a:solidFill>
                  <a:srgbClr val="FF0000"/>
                </a:solidFill>
              </a:rPr>
              <a:t>Work</a:t>
            </a:r>
            <a:endParaRPr lang="en-ZA" sz="2000" b="1" dirty="0">
              <a:solidFill>
                <a:srgbClr val="FF0000"/>
              </a:solidFill>
            </a:endParaRPr>
          </a:p>
          <a:p>
            <a:pPr marL="457200" indent="-457200">
              <a:lnSpc>
                <a:spcPct val="135000"/>
              </a:lnSpc>
              <a:spcBef>
                <a:spcPct val="75000"/>
              </a:spcBef>
              <a:spcAft>
                <a:spcPct val="10000"/>
              </a:spcAft>
              <a:buFont typeface="+mj-lt"/>
              <a:buAutoNum type="arabicPeriod"/>
            </a:pPr>
            <a:r>
              <a:rPr lang="en-ZA" sz="2000" b="1" dirty="0" smtClean="0">
                <a:solidFill>
                  <a:schemeClr val="tx2"/>
                </a:solidFill>
              </a:rPr>
              <a:t>Bid Evaluation Process</a:t>
            </a:r>
            <a:endParaRPr lang="en-ZA" sz="2000" b="1" dirty="0">
              <a:solidFill>
                <a:schemeClr val="tx2"/>
              </a:solidFill>
            </a:endParaRPr>
          </a:p>
          <a:p>
            <a:pPr marL="457200" indent="-457200">
              <a:lnSpc>
                <a:spcPct val="135000"/>
              </a:lnSpc>
              <a:spcBef>
                <a:spcPct val="75000"/>
              </a:spcBef>
              <a:spcAft>
                <a:spcPct val="10000"/>
              </a:spcAft>
              <a:buFont typeface="+mj-lt"/>
              <a:buAutoNum type="arabicPeriod"/>
            </a:pPr>
            <a:r>
              <a:rPr lang="en-ZA" sz="2000" b="1" dirty="0" smtClean="0">
                <a:solidFill>
                  <a:schemeClr val="tx2"/>
                </a:solidFill>
              </a:rPr>
              <a:t>Price &amp; BBBEE</a:t>
            </a:r>
            <a:endParaRPr lang="en-ZA" sz="2000" b="1" dirty="0">
              <a:solidFill>
                <a:schemeClr val="tx2"/>
              </a:solidFill>
            </a:endParaRPr>
          </a:p>
          <a:p>
            <a:pPr marL="457200" indent="-457200">
              <a:lnSpc>
                <a:spcPct val="135000"/>
              </a:lnSpc>
              <a:spcBef>
                <a:spcPct val="75000"/>
              </a:spcBef>
              <a:spcAft>
                <a:spcPct val="10000"/>
              </a:spcAft>
              <a:buFont typeface="+mj-lt"/>
              <a:buAutoNum type="arabicPeriod"/>
            </a:pPr>
            <a:r>
              <a:rPr lang="en-ZA" sz="2000" b="1" dirty="0" smtClean="0">
                <a:solidFill>
                  <a:schemeClr val="tx2"/>
                </a:solidFill>
              </a:rPr>
              <a:t>Draft </a:t>
            </a:r>
            <a:r>
              <a:rPr lang="en-ZA" sz="2000" b="1" dirty="0">
                <a:solidFill>
                  <a:schemeClr val="tx2"/>
                </a:solidFill>
              </a:rPr>
              <a:t>SLA</a:t>
            </a:r>
          </a:p>
          <a:p>
            <a:pPr marL="457200" indent="-457200">
              <a:lnSpc>
                <a:spcPct val="135000"/>
              </a:lnSpc>
              <a:spcBef>
                <a:spcPct val="75000"/>
              </a:spcBef>
              <a:spcAft>
                <a:spcPct val="10000"/>
              </a:spcAft>
              <a:buFont typeface="+mj-lt"/>
              <a:buAutoNum type="arabicPeriod"/>
            </a:pPr>
            <a:r>
              <a:rPr lang="en-ZA" sz="2000" b="1" dirty="0" smtClean="0">
                <a:solidFill>
                  <a:schemeClr val="tx2"/>
                </a:solidFill>
              </a:rPr>
              <a:t>RFP </a:t>
            </a:r>
            <a:r>
              <a:rPr lang="en-ZA" sz="2000" b="1" dirty="0">
                <a:solidFill>
                  <a:schemeClr val="tx2"/>
                </a:solidFill>
              </a:rPr>
              <a:t>submission and contact details</a:t>
            </a:r>
          </a:p>
          <a:p>
            <a:pPr marL="457200" indent="-457200">
              <a:lnSpc>
                <a:spcPct val="135000"/>
              </a:lnSpc>
              <a:spcBef>
                <a:spcPct val="75000"/>
              </a:spcBef>
              <a:spcAft>
                <a:spcPct val="10000"/>
              </a:spcAft>
              <a:buFont typeface="+mj-lt"/>
              <a:buAutoNum type="arabicPeriod"/>
            </a:pPr>
            <a:r>
              <a:rPr lang="en-ZA" sz="2000" b="1" dirty="0" smtClean="0">
                <a:solidFill>
                  <a:schemeClr val="tx2"/>
                </a:solidFill>
              </a:rPr>
              <a:t>Meeting Closure</a:t>
            </a:r>
            <a:endParaRPr lang="en-ZA" sz="2000" dirty="0"/>
          </a:p>
          <a:p>
            <a:pPr lvl="1" algn="l">
              <a:lnSpc>
                <a:spcPct val="135000"/>
              </a:lnSpc>
              <a:spcBef>
                <a:spcPct val="75000"/>
              </a:spcBef>
              <a:spcAft>
                <a:spcPct val="10000"/>
              </a:spcAft>
              <a:buClr>
                <a:schemeClr val="accent1"/>
              </a:buClr>
            </a:pPr>
            <a:endParaRPr lang="en-ZA" sz="20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20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2000" dirty="0">
              <a:solidFill>
                <a:schemeClr val="tx1"/>
              </a:solidFill>
            </a:endParaRPr>
          </a:p>
        </p:txBody>
      </p:sp>
      <p:sp>
        <p:nvSpPr>
          <p:cNvPr id="18" name="Title 1"/>
          <p:cNvSpPr txBox="1">
            <a:spLocks/>
          </p:cNvSpPr>
          <p:nvPr/>
        </p:nvSpPr>
        <p:spPr>
          <a:xfrm>
            <a:off x="0" y="285750"/>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a:t>Table of </a:t>
            </a:r>
            <a:r>
              <a:rPr lang="en-ZA" dirty="0" smtClean="0"/>
              <a:t>Contents</a:t>
            </a:r>
            <a:endParaRPr lang="en-ZA" dirty="0"/>
          </a:p>
        </p:txBody>
      </p:sp>
    </p:spTree>
    <p:extLst>
      <p:ext uri="{BB962C8B-B14F-4D97-AF65-F5344CB8AC3E}">
        <p14:creationId xmlns:p14="http://schemas.microsoft.com/office/powerpoint/2010/main" val="34151046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chemeClr val="tx1"/>
                </a:solidFill>
              </a:rPr>
              <a:pPr/>
              <a:t>7</a:t>
            </a:fld>
            <a:endParaRPr lang="en-ZA" dirty="0">
              <a:solidFill>
                <a:schemeClr val="tx1"/>
              </a:solidFill>
            </a:endParaRPr>
          </a:p>
        </p:txBody>
      </p:sp>
      <p:sp>
        <p:nvSpPr>
          <p:cNvPr id="7" name="Title 1"/>
          <p:cNvSpPr txBox="1">
            <a:spLocks/>
          </p:cNvSpPr>
          <p:nvPr/>
        </p:nvSpPr>
        <p:spPr>
          <a:xfrm>
            <a:off x="0" y="285914"/>
            <a:ext cx="9144000" cy="261610"/>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smtClean="0"/>
              <a:t>Background and Scope of work</a:t>
            </a:r>
            <a:endParaRPr lang="en-ZA" dirty="0"/>
          </a:p>
        </p:txBody>
      </p:sp>
      <p:graphicFrame>
        <p:nvGraphicFramePr>
          <p:cNvPr id="13" name="Object 12"/>
          <p:cNvGraphicFramePr>
            <a:graphicFrameLocks noChangeAspect="1"/>
          </p:cNvGraphicFramePr>
          <p:nvPr>
            <p:extLst>
              <p:ext uri="{D42A27DB-BD31-4B8C-83A1-F6EECF244321}">
                <p14:modId xmlns:p14="http://schemas.microsoft.com/office/powerpoint/2010/main" val="2569879360"/>
              </p:ext>
            </p:extLst>
          </p:nvPr>
        </p:nvGraphicFramePr>
        <p:xfrm>
          <a:off x="1481357" y="3773488"/>
          <a:ext cx="1912937" cy="1660525"/>
        </p:xfrm>
        <a:graphic>
          <a:graphicData uri="http://schemas.openxmlformats.org/presentationml/2006/ole">
            <mc:AlternateContent xmlns:mc="http://schemas.openxmlformats.org/markup-compatibility/2006">
              <mc:Choice xmlns:v="urn:schemas-microsoft-com:vml" Requires="v">
                <p:oleObj spid="_x0000_s91234" name="Document" r:id="rId3" imgW="1918913" imgH="1670916" progId="Word.Document.12">
                  <p:embed/>
                </p:oleObj>
              </mc:Choice>
              <mc:Fallback>
                <p:oleObj name="Document" r:id="rId3" imgW="1918913" imgH="1670916" progId="Word.Document.12">
                  <p:embed/>
                  <p:pic>
                    <p:nvPicPr>
                      <p:cNvPr id="0" name=""/>
                      <p:cNvPicPr/>
                      <p:nvPr/>
                    </p:nvPicPr>
                    <p:blipFill>
                      <a:blip r:embed="rId4"/>
                      <a:stretch>
                        <a:fillRect/>
                      </a:stretch>
                    </p:blipFill>
                    <p:spPr>
                      <a:xfrm>
                        <a:off x="1481357" y="3773488"/>
                        <a:ext cx="1912937" cy="1660525"/>
                      </a:xfrm>
                      <a:prstGeom prst="rect">
                        <a:avLst/>
                      </a:prstGeom>
                    </p:spPr>
                  </p:pic>
                </p:oleObj>
              </mc:Fallback>
            </mc:AlternateContent>
          </a:graphicData>
        </a:graphic>
      </p:graphicFrame>
      <p:sp>
        <p:nvSpPr>
          <p:cNvPr id="4" name="Rectangle 3"/>
          <p:cNvSpPr/>
          <p:nvPr/>
        </p:nvSpPr>
        <p:spPr>
          <a:xfrm>
            <a:off x="420413" y="1028343"/>
            <a:ext cx="8313683" cy="5262979"/>
          </a:xfrm>
          <a:prstGeom prst="rect">
            <a:avLst/>
          </a:prstGeom>
        </p:spPr>
        <p:txBody>
          <a:bodyPr wrap="square">
            <a:spAutoFit/>
          </a:bodyPr>
          <a:lstStyle/>
          <a:p>
            <a:r>
              <a:rPr lang="en-GB" sz="1600" dirty="0"/>
              <a:t>South Africa as well as the SADC region is facing significant challenges regarding illicit trade in excisable products, in particular, tobacco.  Illicit trade is the illegal supply, distribution and sale of smuggled, counterfeit and genuine products that contravene South Africa’s laws. Such goods are typically sold domestically without being declared appropriately and without the payment of excise duties and taxes.  Due to the substandard and often toxic nature of these goods, they pose serious health risks to South Africa’s consumers.</a:t>
            </a:r>
            <a:endParaRPr lang="en-ZA" sz="1600" dirty="0"/>
          </a:p>
          <a:p>
            <a:r>
              <a:rPr lang="en-GB" sz="1600" dirty="0"/>
              <a:t> </a:t>
            </a:r>
            <a:endParaRPr lang="en-ZA" sz="1600" dirty="0"/>
          </a:p>
          <a:p>
            <a:r>
              <a:rPr lang="en-GB" sz="1600" dirty="0"/>
              <a:t>Excise as a tax type is a self-declaration tax. SARS conducts tax calculations based on volumes and quantities declared by the manufacturers and importers. SARS has different means of detecting non-compliance for example through goods inspections and post clearance audit activities.  SARS intends to enhance these capabilities. There are numerous risks associated with SARS current approach for excise control, including</a:t>
            </a:r>
            <a:r>
              <a:rPr lang="en-GB" sz="1600" dirty="0" smtClean="0"/>
              <a:t>:</a:t>
            </a:r>
          </a:p>
          <a:p>
            <a:endParaRPr lang="en-GB" sz="1600" dirty="0"/>
          </a:p>
          <a:p>
            <a:pPr marL="285750" lvl="0" indent="-285750">
              <a:buFont typeface="Wingdings" panose="05000000000000000000" pitchFamily="2" charset="2"/>
              <a:buChar char="§"/>
            </a:pPr>
            <a:r>
              <a:rPr lang="en-GB" sz="1600" dirty="0"/>
              <a:t>Production volumes may not be declared or incorrectly declared to SARS;</a:t>
            </a:r>
            <a:endParaRPr lang="en-ZA" sz="1600" dirty="0"/>
          </a:p>
          <a:p>
            <a:pPr marL="285750" lvl="0" indent="-285750">
              <a:buFont typeface="Wingdings" panose="05000000000000000000" pitchFamily="2" charset="2"/>
              <a:buChar char="§"/>
            </a:pPr>
            <a:r>
              <a:rPr lang="en-GB" sz="1600" dirty="0"/>
              <a:t>Goods may be smuggled with without the existing diamond stamp.</a:t>
            </a:r>
            <a:endParaRPr lang="en-ZA" sz="1600" dirty="0"/>
          </a:p>
          <a:p>
            <a:pPr marL="285750" lvl="0" indent="-285750">
              <a:buFont typeface="Wingdings" panose="05000000000000000000" pitchFamily="2" charset="2"/>
              <a:buChar char="§"/>
            </a:pPr>
            <a:r>
              <a:rPr lang="en-GB" sz="1600" dirty="0"/>
              <a:t>The current solution of marking cigarette packs with the diamond stamp is not secure, highly susceptible to tampering and counterfeiting and contains no security features or means of authentication. It is therefore unreliable as an enforcement mechanism.</a:t>
            </a:r>
            <a:endParaRPr lang="en-ZA" sz="1600" dirty="0"/>
          </a:p>
          <a:p>
            <a:r>
              <a:rPr lang="en-GB" sz="1600" dirty="0" smtClean="0"/>
              <a:t> </a:t>
            </a:r>
            <a:endParaRPr lang="en-ZA" sz="1600" dirty="0"/>
          </a:p>
          <a:p>
            <a:r>
              <a:rPr lang="en-GB" sz="1600" dirty="0"/>
              <a:t> </a:t>
            </a:r>
            <a:endParaRPr lang="en-ZA" sz="1600" dirty="0"/>
          </a:p>
        </p:txBody>
      </p:sp>
    </p:spTree>
    <p:extLst>
      <p:ext uri="{BB962C8B-B14F-4D97-AF65-F5344CB8AC3E}">
        <p14:creationId xmlns:p14="http://schemas.microsoft.com/office/powerpoint/2010/main" val="22706746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chemeClr val="tx1"/>
                </a:solidFill>
              </a:rPr>
              <a:pPr/>
              <a:t>8</a:t>
            </a:fld>
            <a:endParaRPr lang="en-ZA" dirty="0">
              <a:solidFill>
                <a:schemeClr val="tx1"/>
              </a:solidFill>
            </a:endParaRPr>
          </a:p>
        </p:txBody>
      </p:sp>
      <p:sp>
        <p:nvSpPr>
          <p:cNvPr id="7" name="Title 1"/>
          <p:cNvSpPr txBox="1">
            <a:spLocks/>
          </p:cNvSpPr>
          <p:nvPr/>
        </p:nvSpPr>
        <p:spPr>
          <a:xfrm>
            <a:off x="0" y="285914"/>
            <a:ext cx="9144000" cy="261610"/>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smtClean="0"/>
              <a:t>Background and Scope of work</a:t>
            </a:r>
            <a:endParaRPr lang="en-ZA" dirty="0"/>
          </a:p>
        </p:txBody>
      </p:sp>
      <p:graphicFrame>
        <p:nvGraphicFramePr>
          <p:cNvPr id="13" name="Object 12"/>
          <p:cNvGraphicFramePr>
            <a:graphicFrameLocks noChangeAspect="1"/>
          </p:cNvGraphicFramePr>
          <p:nvPr>
            <p:extLst>
              <p:ext uri="{D42A27DB-BD31-4B8C-83A1-F6EECF244321}">
                <p14:modId xmlns:p14="http://schemas.microsoft.com/office/powerpoint/2010/main" val="759086960"/>
              </p:ext>
            </p:extLst>
          </p:nvPr>
        </p:nvGraphicFramePr>
        <p:xfrm>
          <a:off x="1481357" y="3773488"/>
          <a:ext cx="1912937" cy="1660525"/>
        </p:xfrm>
        <a:graphic>
          <a:graphicData uri="http://schemas.openxmlformats.org/presentationml/2006/ole">
            <mc:AlternateContent xmlns:mc="http://schemas.openxmlformats.org/markup-compatibility/2006">
              <mc:Choice xmlns:v="urn:schemas-microsoft-com:vml" Requires="v">
                <p:oleObj spid="_x0000_s90213" name="Document" r:id="rId3" imgW="1918913" imgH="1670916" progId="Word.Document.12">
                  <p:embed/>
                </p:oleObj>
              </mc:Choice>
              <mc:Fallback>
                <p:oleObj name="Document" r:id="rId3" imgW="1918913" imgH="1670916" progId="Word.Document.12">
                  <p:embed/>
                  <p:pic>
                    <p:nvPicPr>
                      <p:cNvPr id="0" name=""/>
                      <p:cNvPicPr/>
                      <p:nvPr/>
                    </p:nvPicPr>
                    <p:blipFill>
                      <a:blip r:embed="rId4"/>
                      <a:stretch>
                        <a:fillRect/>
                      </a:stretch>
                    </p:blipFill>
                    <p:spPr>
                      <a:xfrm>
                        <a:off x="1481357" y="3773488"/>
                        <a:ext cx="1912937" cy="1660525"/>
                      </a:xfrm>
                      <a:prstGeom prst="rect">
                        <a:avLst/>
                      </a:prstGeom>
                    </p:spPr>
                  </p:pic>
                </p:oleObj>
              </mc:Fallback>
            </mc:AlternateContent>
          </a:graphicData>
        </a:graphic>
      </p:graphicFrame>
      <p:sp>
        <p:nvSpPr>
          <p:cNvPr id="6" name="Rectangle 5"/>
          <p:cNvSpPr/>
          <p:nvPr/>
        </p:nvSpPr>
        <p:spPr>
          <a:xfrm>
            <a:off x="206048" y="784913"/>
            <a:ext cx="8443965" cy="4801314"/>
          </a:xfrm>
          <a:prstGeom prst="rect">
            <a:avLst/>
          </a:prstGeom>
        </p:spPr>
        <p:txBody>
          <a:bodyPr wrap="square">
            <a:spAutoFit/>
          </a:bodyPr>
          <a:lstStyle/>
          <a:p>
            <a:r>
              <a:rPr lang="en-GB" dirty="0"/>
              <a:t>These risks have led to a significant loss in Excise revenue for SARS and South Africa. SARS strategic policy has identified Excise management as one of the key areas of focus and has therefore embarked on a campaign to mitigate risks by sourcing a fiscal marking and track and trace solution for cigarettes. Products that will enable:</a:t>
            </a:r>
            <a:endParaRPr lang="en-ZA" dirty="0"/>
          </a:p>
          <a:p>
            <a:r>
              <a:rPr lang="en-GB" dirty="0"/>
              <a:t> </a:t>
            </a:r>
            <a:endParaRPr lang="en-ZA" dirty="0"/>
          </a:p>
          <a:p>
            <a:pPr marL="285750" lvl="0" indent="-285750">
              <a:buFont typeface="Wingdings" panose="05000000000000000000" pitchFamily="2" charset="2"/>
              <a:buChar char="§"/>
            </a:pPr>
            <a:r>
              <a:rPr lang="en-GB" dirty="0"/>
              <a:t>Independent insight into the cigarette production environment;</a:t>
            </a:r>
            <a:endParaRPr lang="en-ZA" dirty="0"/>
          </a:p>
          <a:p>
            <a:pPr marL="285750" lvl="0" indent="-285750">
              <a:buFont typeface="Wingdings" panose="05000000000000000000" pitchFamily="2" charset="2"/>
              <a:buChar char="§"/>
            </a:pPr>
            <a:r>
              <a:rPr lang="en-GB" dirty="0"/>
              <a:t>Enhanced tax collections by providing business intelligence to aid in auditing and enforcement activities;</a:t>
            </a:r>
            <a:endParaRPr lang="en-ZA" dirty="0"/>
          </a:p>
          <a:p>
            <a:pPr marL="285750" lvl="0" indent="-285750">
              <a:buFont typeface="Wingdings" panose="05000000000000000000" pitchFamily="2" charset="2"/>
              <a:buChar char="§"/>
            </a:pPr>
            <a:r>
              <a:rPr lang="en-GB" dirty="0"/>
              <a:t>Assurance of declarations made by vendors;</a:t>
            </a:r>
            <a:endParaRPr lang="en-ZA" dirty="0"/>
          </a:p>
          <a:p>
            <a:pPr marL="285750" lvl="0" indent="-285750">
              <a:buFont typeface="Wingdings" panose="05000000000000000000" pitchFamily="2" charset="2"/>
              <a:buChar char="§"/>
            </a:pPr>
            <a:r>
              <a:rPr lang="en-GB" dirty="0"/>
              <a:t>Proper accountability of movement of cigarette goods;</a:t>
            </a:r>
            <a:endParaRPr lang="en-ZA" dirty="0"/>
          </a:p>
          <a:p>
            <a:pPr marL="285750" lvl="0" indent="-285750">
              <a:buFont typeface="Wingdings" panose="05000000000000000000" pitchFamily="2" charset="2"/>
              <a:buChar char="§"/>
            </a:pPr>
            <a:r>
              <a:rPr lang="en-GB" dirty="0"/>
              <a:t>A complete technology system to enhance compliance by uniquely marking products with a secure fiscal marker and tracking and tracing those products through the supply chain (where applicable);</a:t>
            </a:r>
            <a:endParaRPr lang="en-ZA" dirty="0"/>
          </a:p>
          <a:p>
            <a:pPr marL="285750" lvl="0" indent="-285750">
              <a:buFont typeface="Wingdings" panose="05000000000000000000" pitchFamily="2" charset="2"/>
              <a:buChar char="§"/>
            </a:pPr>
            <a:r>
              <a:rPr lang="en-GB" dirty="0"/>
              <a:t>Better detection of illicit goods (smuggled, counterfeit, undeclared etc.)  and, </a:t>
            </a:r>
            <a:endParaRPr lang="en-ZA" dirty="0"/>
          </a:p>
          <a:p>
            <a:pPr marL="285750" lvl="0" indent="-285750">
              <a:buFont typeface="Wingdings" panose="05000000000000000000" pitchFamily="2" charset="2"/>
              <a:buChar char="§"/>
            </a:pPr>
            <a:r>
              <a:rPr lang="en-GB" dirty="0"/>
              <a:t>Obtaining 3rd party data that will aid in the enforcement environment and ensure overall control of the supply chain.</a:t>
            </a:r>
            <a:endParaRPr lang="en-ZA" dirty="0"/>
          </a:p>
        </p:txBody>
      </p:sp>
    </p:spTree>
    <p:extLst>
      <p:ext uri="{BB962C8B-B14F-4D97-AF65-F5344CB8AC3E}">
        <p14:creationId xmlns:p14="http://schemas.microsoft.com/office/powerpoint/2010/main" val="32362485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chemeClr val="tx1"/>
                </a:solidFill>
              </a:rPr>
              <a:pPr/>
              <a:t>9</a:t>
            </a:fld>
            <a:endParaRPr lang="en-ZA" dirty="0">
              <a:solidFill>
                <a:schemeClr val="tx1"/>
              </a:solidFill>
            </a:endParaRPr>
          </a:p>
        </p:txBody>
      </p:sp>
      <p:sp>
        <p:nvSpPr>
          <p:cNvPr id="7" name="Title 1"/>
          <p:cNvSpPr txBox="1">
            <a:spLocks/>
          </p:cNvSpPr>
          <p:nvPr/>
        </p:nvSpPr>
        <p:spPr>
          <a:xfrm>
            <a:off x="0" y="285914"/>
            <a:ext cx="9144000" cy="261610"/>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defPPr>
              <a:defRPr lang="en-US"/>
            </a:defPPr>
            <a:lvl1pPr marL="0" marR="0" lvl="0" indent="0" defTabSz="914400" eaLnBrk="1" latinLnBrk="0" hangingPunct="1">
              <a:lnSpc>
                <a:spcPct val="85000"/>
              </a:lnSpc>
              <a:buClrTx/>
              <a:buSzTx/>
              <a:buFontTx/>
              <a:buNone/>
              <a:tabLst/>
              <a:defRPr kumimoji="0" sz="2000" b="1" i="0" u="none" strike="noStrike" cap="none" spc="0" normalizeH="0" baseline="0">
                <a:ln>
                  <a:noFill/>
                </a:ln>
                <a:solidFill>
                  <a:schemeClr val="bg1"/>
                </a:solidFill>
                <a:effectLst>
                  <a:outerShdw blurRad="38100" dist="38100" dir="2700000" algn="tl">
                    <a:srgbClr val="000000">
                      <a:alpha val="43137"/>
                    </a:srgbClr>
                  </a:outerShdw>
                </a:effectLst>
                <a:uLnTx/>
                <a:uFillTx/>
                <a:latin typeface="+mj-lt"/>
                <a:ea typeface="+mj-ea"/>
                <a:cs typeface="+mj-cs"/>
              </a:defRPr>
            </a:lvl1pPr>
          </a:lstStyle>
          <a:p>
            <a:r>
              <a:rPr lang="en-ZA" dirty="0" smtClean="0"/>
              <a:t>Background and Scope of work</a:t>
            </a:r>
            <a:endParaRPr lang="en-ZA" dirty="0"/>
          </a:p>
        </p:txBody>
      </p:sp>
      <p:graphicFrame>
        <p:nvGraphicFramePr>
          <p:cNvPr id="13" name="Object 12"/>
          <p:cNvGraphicFramePr>
            <a:graphicFrameLocks noChangeAspect="1"/>
          </p:cNvGraphicFramePr>
          <p:nvPr>
            <p:extLst>
              <p:ext uri="{D42A27DB-BD31-4B8C-83A1-F6EECF244321}">
                <p14:modId xmlns:p14="http://schemas.microsoft.com/office/powerpoint/2010/main" val="759086960"/>
              </p:ext>
            </p:extLst>
          </p:nvPr>
        </p:nvGraphicFramePr>
        <p:xfrm>
          <a:off x="1481357" y="3773488"/>
          <a:ext cx="1912937" cy="1660525"/>
        </p:xfrm>
        <a:graphic>
          <a:graphicData uri="http://schemas.openxmlformats.org/presentationml/2006/ole">
            <mc:AlternateContent xmlns:mc="http://schemas.openxmlformats.org/markup-compatibility/2006">
              <mc:Choice xmlns:v="urn:schemas-microsoft-com:vml" Requires="v">
                <p:oleObj spid="_x0000_s89189" name="Document" r:id="rId3" imgW="1918913" imgH="1670916" progId="Word.Document.12">
                  <p:embed/>
                </p:oleObj>
              </mc:Choice>
              <mc:Fallback>
                <p:oleObj name="Document" r:id="rId3" imgW="1918913" imgH="1670916" progId="Word.Document.12">
                  <p:embed/>
                  <p:pic>
                    <p:nvPicPr>
                      <p:cNvPr id="0" name=""/>
                      <p:cNvPicPr/>
                      <p:nvPr/>
                    </p:nvPicPr>
                    <p:blipFill>
                      <a:blip r:embed="rId4"/>
                      <a:stretch>
                        <a:fillRect/>
                      </a:stretch>
                    </p:blipFill>
                    <p:spPr>
                      <a:xfrm>
                        <a:off x="1481357" y="3773488"/>
                        <a:ext cx="1912937" cy="1660525"/>
                      </a:xfrm>
                      <a:prstGeom prst="rect">
                        <a:avLst/>
                      </a:prstGeom>
                    </p:spPr>
                  </p:pic>
                </p:oleObj>
              </mc:Fallback>
            </mc:AlternateContent>
          </a:graphicData>
        </a:graphic>
      </p:graphicFrame>
      <p:sp>
        <p:nvSpPr>
          <p:cNvPr id="2" name="Rectangle 1"/>
          <p:cNvSpPr/>
          <p:nvPr/>
        </p:nvSpPr>
        <p:spPr>
          <a:xfrm>
            <a:off x="1" y="872359"/>
            <a:ext cx="8923282" cy="6309420"/>
          </a:xfrm>
          <a:prstGeom prst="rect">
            <a:avLst/>
          </a:prstGeom>
        </p:spPr>
        <p:txBody>
          <a:bodyPr wrap="square">
            <a:spAutoFit/>
          </a:bodyPr>
          <a:lstStyle/>
          <a:p>
            <a:r>
              <a:rPr lang="en-GB" dirty="0"/>
              <a:t>Based on the SARS strategy, the objectives for Bidders is to provide SARS with</a:t>
            </a:r>
            <a:r>
              <a:rPr lang="en-GB" dirty="0" smtClean="0"/>
              <a:t>:</a:t>
            </a:r>
          </a:p>
          <a:p>
            <a:endParaRPr lang="en-ZA" dirty="0"/>
          </a:p>
          <a:p>
            <a:pPr marL="285750" lvl="0" indent="-285750">
              <a:buFont typeface="Wingdings" panose="05000000000000000000" pitchFamily="2" charset="2"/>
              <a:buChar char="§"/>
            </a:pPr>
            <a:r>
              <a:rPr lang="en-GB" sz="1600" dirty="0"/>
              <a:t>A secure marking solution that will enable secure fiscal marking and traceability of cigarettes;</a:t>
            </a:r>
            <a:endParaRPr lang="en-ZA" sz="1600" dirty="0"/>
          </a:p>
          <a:p>
            <a:pPr marL="285750" lvl="0" indent="-285750">
              <a:buFont typeface="Wingdings" panose="05000000000000000000" pitchFamily="2" charset="2"/>
              <a:buChar char="§"/>
            </a:pPr>
            <a:r>
              <a:rPr lang="en-GB" sz="1600" dirty="0"/>
              <a:t>Enforcement devices that can be used to authenticate genuine, compliant products and provide a mechanism for the tracking and tracing of goods in the supply chain;</a:t>
            </a:r>
            <a:endParaRPr lang="en-ZA" sz="1600" dirty="0"/>
          </a:p>
          <a:p>
            <a:pPr marL="285750" lvl="0" indent="-285750">
              <a:buFont typeface="Wingdings" panose="05000000000000000000" pitchFamily="2" charset="2"/>
              <a:buChar char="§"/>
            </a:pPr>
            <a:r>
              <a:rPr lang="en-GB" sz="1600" dirty="0"/>
              <a:t>A data management system that will synchronise near real-time information from manufactures and vendors throughout the supply chain;</a:t>
            </a:r>
            <a:endParaRPr lang="en-ZA" sz="1600" dirty="0"/>
          </a:p>
          <a:p>
            <a:pPr marL="285750" lvl="0" indent="-285750">
              <a:buFont typeface="Wingdings" panose="05000000000000000000" pitchFamily="2" charset="2"/>
              <a:buChar char="§"/>
            </a:pPr>
            <a:r>
              <a:rPr lang="en-GB" sz="1600" dirty="0"/>
              <a:t>Programme management assistance to implement a cost effective and minimally intrusive solution that can be utilised by all excise clients;</a:t>
            </a:r>
            <a:endParaRPr lang="en-ZA" sz="1600" dirty="0"/>
          </a:p>
          <a:p>
            <a:pPr marL="285750" lvl="0" indent="-285750">
              <a:buFont typeface="Wingdings" panose="05000000000000000000" pitchFamily="2" charset="2"/>
              <a:buChar char="§"/>
            </a:pPr>
            <a:r>
              <a:rPr lang="en-GB" sz="1600" dirty="0"/>
              <a:t>The hardware and software required to create a command centre that will enable forecasting of fiscal marks required by the manufacturer, order management and approval, oversight and monitoring of all production lines and marking centres;</a:t>
            </a:r>
            <a:endParaRPr lang="en-ZA" sz="1600" dirty="0"/>
          </a:p>
          <a:p>
            <a:pPr marL="285750" lvl="0" indent="-285750">
              <a:buFont typeface="Wingdings" panose="05000000000000000000" pitchFamily="2" charset="2"/>
              <a:buChar char="§"/>
            </a:pPr>
            <a:r>
              <a:rPr lang="en-GB" sz="1600" dirty="0"/>
              <a:t>A reporting capability to support management and enforcement of the excise environment;</a:t>
            </a:r>
            <a:endParaRPr lang="en-ZA" sz="1600" dirty="0"/>
          </a:p>
          <a:p>
            <a:pPr marL="285750" lvl="0" indent="-285750">
              <a:buFont typeface="Wingdings" panose="05000000000000000000" pitchFamily="2" charset="2"/>
              <a:buChar char="§"/>
            </a:pPr>
            <a:r>
              <a:rPr lang="en-GB" sz="1600" dirty="0"/>
              <a:t>Anti-tampering devices and controls to monitor production lines in the event of possible tampering and/or manipulation of the system to by-pass the fiscal marking and production controls. These must provide immediate alerts to SARS in the event of such events;</a:t>
            </a:r>
            <a:endParaRPr lang="en-ZA" sz="1600" dirty="0"/>
          </a:p>
          <a:p>
            <a:pPr marL="285750" lvl="0" indent="-285750">
              <a:buFont typeface="Wingdings" panose="05000000000000000000" pitchFamily="2" charset="2"/>
              <a:buChar char="§"/>
            </a:pPr>
            <a:r>
              <a:rPr lang="en-GB" sz="1600" dirty="0"/>
              <a:t>Service, maintenance and support to ensure efficient operation of the solution for SARS and with minimal impact on industry;</a:t>
            </a:r>
            <a:endParaRPr lang="en-ZA" sz="1600" dirty="0"/>
          </a:p>
          <a:p>
            <a:pPr marL="285750" lvl="0" indent="-285750">
              <a:buFont typeface="Wingdings" panose="05000000000000000000" pitchFamily="2" charset="2"/>
              <a:buChar char="§"/>
            </a:pPr>
            <a:r>
              <a:rPr lang="en-GB" sz="1600" dirty="0"/>
              <a:t>All necessary and required training to implement and manage the solution from SARS perspective;</a:t>
            </a:r>
            <a:endParaRPr lang="en-ZA" sz="1600" dirty="0"/>
          </a:p>
          <a:p>
            <a:pPr lvl="2"/>
            <a:endParaRPr lang="en-ZA" sz="1400" dirty="0"/>
          </a:p>
          <a:p>
            <a:pPr marL="1200150" lvl="2" indent="-285750">
              <a:buFont typeface="Arial" panose="020B0604020202020204" pitchFamily="34" charset="0"/>
              <a:buChar char="•"/>
            </a:pPr>
            <a:endParaRPr lang="en-ZA" sz="1400" dirty="0" smtClean="0"/>
          </a:p>
          <a:p>
            <a:pPr lvl="1"/>
            <a:endParaRPr lang="en-ZA" b="1" dirty="0" smtClean="0"/>
          </a:p>
          <a:p>
            <a:pPr marL="742950" lvl="1" indent="-285750">
              <a:buFont typeface="Arial" panose="020B0604020202020204" pitchFamily="34" charset="0"/>
              <a:buChar char="•"/>
            </a:pPr>
            <a:endParaRPr lang="en-ZA" b="1" dirty="0"/>
          </a:p>
          <a:p>
            <a:endParaRPr lang="en-ZA" sz="1600" dirty="0">
              <a:latin typeface="+mn-lt"/>
            </a:endParaRPr>
          </a:p>
        </p:txBody>
      </p:sp>
    </p:spTree>
    <p:extLst>
      <p:ext uri="{BB962C8B-B14F-4D97-AF65-F5344CB8AC3E}">
        <p14:creationId xmlns:p14="http://schemas.microsoft.com/office/powerpoint/2010/main" val="323624854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Gi.6WzRpDUCn0RgiBeBSRA"/>
</p:tagLst>
</file>

<file path=ppt/tags/tag3.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SCm5jT94dkWYSz3eIQg9t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9VzwVlcr.0e3W1C.Q2UNGw"/>
</p:tagLst>
</file>

<file path=ppt/tags/tag6.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Gi.6WzRpDUCn0RgiBeBSRA"/>
</p:tagLst>
</file>

<file path=ppt/tags/tag9.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heme/theme1.xml><?xml version="1.0" encoding="utf-8"?>
<a:theme xmlns:a="http://schemas.openxmlformats.org/drawingml/2006/main" name="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2">
              <a:lumMod val="75000"/>
            </a:schemeClr>
          </a:solidFill>
          <a:miter lim="800000"/>
          <a:headEnd/>
          <a:tailEnd/>
        </a:ln>
      </a:spPr>
      <a:bodyPr/>
      <a:lstStyle>
        <a:defPPr marL="228600" indent="-228600" algn="l">
          <a:lnSpc>
            <a:spcPct val="135000"/>
          </a:lnSpc>
          <a:spcBef>
            <a:spcPct val="75000"/>
          </a:spcBef>
          <a:spcAft>
            <a:spcPct val="10000"/>
          </a:spcAft>
          <a:buClr>
            <a:schemeClr val="accent1"/>
          </a:buClr>
          <a:defRPr sz="2000" b="1" dirty="0">
            <a:solidFill>
              <a:srgbClr val="FF0000"/>
            </a:solidFill>
            <a:ea typeface="SimSun" pitchFamily="2" charset="-122"/>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810" tIns="0" rIns="3810" bIns="0" numCol="1" anchor="ctr" anchorCtr="0" compatLnSpc="1">
        <a:prstTxWarp prst="textNoShape">
          <a:avLst/>
        </a:prstTxWarp>
      </a:bodyPr>
      <a:lstStyle>
        <a:defPPr marL="0" marR="0" indent="0" algn="l" defTabSz="895350" rtl="0" eaLnBrk="1" fontAlgn="base" latinLnBrk="0" hangingPunct="1">
          <a:lnSpc>
            <a:spcPct val="100000"/>
          </a:lnSpc>
          <a:spcBef>
            <a:spcPct val="0"/>
          </a:spcBef>
          <a:spcAft>
            <a:spcPct val="0"/>
          </a:spcAft>
          <a:buClrTx/>
          <a:buSzPct val="120000"/>
          <a:buFontTx/>
          <a:buNone/>
          <a:tabLst/>
          <a:defRPr kumimoji="0" lang="en-GB" sz="1600" b="1" i="0" u="none" strike="noStrike" cap="none" normalizeH="0" baseline="0" smtClean="0">
            <a:ln>
              <a:noFill/>
            </a:ln>
            <a:solidFill>
              <a:schemeClr val="tx1"/>
            </a:solidFill>
            <a:effectLst/>
            <a:latin typeface="Arial"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onsoldiated performance scorecards 18 09 2007 v0 3">
  <a:themeElements>
    <a:clrScheme name="1_Consoldiated performance scorecards 18 09 2007 v0 3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1_Consoldiated performance scorecards 18 09 2007 v0 3">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onsoldiated performance scorecards 18 09 2007 v0 3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1_Consoldiated performance scorecards 18 09 2007 v0 3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1_Consoldiated performance scorecards 18 09 2007 v0 3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1_Consoldiated performance scorecards 18 09 2007 v0 3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1_Consoldiated performance scorecards 18 09 2007 v0 3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1_Consoldiated performance scorecards 18 09 2007 v0 3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1_Consoldiated performance scorecards 18 09 2007 v0 3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1_Consoldiated performance scorecards 18 09 2007 v0 3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1_Consoldiated performance scorecards 18 09 2007 v0 3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1_Consoldiated performance scorecards 18 09 2007 v0 3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2">
              <a:lumMod val="75000"/>
            </a:schemeClr>
          </a:solidFill>
          <a:miter lim="800000"/>
          <a:headEnd/>
          <a:tailEnd/>
        </a:ln>
      </a:spPr>
      <a:bodyPr/>
      <a:lstStyle>
        <a:defPPr marL="228600" indent="-228600" algn="l">
          <a:lnSpc>
            <a:spcPct val="135000"/>
          </a:lnSpc>
          <a:spcBef>
            <a:spcPct val="75000"/>
          </a:spcBef>
          <a:spcAft>
            <a:spcPct val="10000"/>
          </a:spcAft>
          <a:buClr>
            <a:schemeClr val="accent1"/>
          </a:buClr>
          <a:defRPr sz="2000" b="1" dirty="0">
            <a:solidFill>
              <a:srgbClr val="FF0000"/>
            </a:solidFill>
            <a:ea typeface="SimSun" pitchFamily="2" charset="-122"/>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810" tIns="0" rIns="3810" bIns="0" numCol="1" anchor="ctr" anchorCtr="0" compatLnSpc="1">
        <a:prstTxWarp prst="textNoShape">
          <a:avLst/>
        </a:prstTxWarp>
      </a:bodyPr>
      <a:lstStyle>
        <a:defPPr marL="0" marR="0" indent="0" algn="l" defTabSz="895350" rtl="0" eaLnBrk="1" fontAlgn="base" latinLnBrk="0" hangingPunct="1">
          <a:lnSpc>
            <a:spcPct val="100000"/>
          </a:lnSpc>
          <a:spcBef>
            <a:spcPct val="0"/>
          </a:spcBef>
          <a:spcAft>
            <a:spcPct val="0"/>
          </a:spcAft>
          <a:buClrTx/>
          <a:buSzPct val="120000"/>
          <a:buFontTx/>
          <a:buNone/>
          <a:tabLst/>
          <a:defRPr kumimoji="0" lang="en-GB" sz="1600" b="1" i="0" u="none" strike="noStrike" cap="none" normalizeH="0" baseline="0" smtClean="0">
            <a:ln>
              <a:noFill/>
            </a:ln>
            <a:solidFill>
              <a:schemeClr val="tx1"/>
            </a:solidFill>
            <a:effectLst/>
            <a:latin typeface="Arial"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928FFA64B0FD748AC838E1C2318FB85" ma:contentTypeVersion="0" ma:contentTypeDescription="Create a new document." ma:contentTypeScope="" ma:versionID="3a52d3dfade9d45e0d481787bc1e378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F084604-662F-4271-A331-F95A5440E66C}">
  <ds:schemaRefs>
    <ds:schemaRef ds:uri="http://schemas.microsoft.com/office/2006/metadata/properties"/>
    <ds:schemaRef ds:uri="http://purl.org/dc/dcmitype/"/>
    <ds:schemaRef ds:uri="http://purl.org/dc/terms/"/>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B17D5004-BB8D-4587-9E84-8A02B32B8D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445AF35A-DDDE-4BBE-BDC4-6E9BF60451A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81965</TotalTime>
  <Words>2241</Words>
  <Application>Microsoft Office PowerPoint</Application>
  <PresentationFormat>On-screen Show (4:3)</PresentationFormat>
  <Paragraphs>469</Paragraphs>
  <Slides>38</Slides>
  <Notes>17</Notes>
  <HiddenSlides>0</HiddenSlides>
  <MMClips>0</MMClips>
  <ScaleCrop>false</ScaleCrop>
  <HeadingPairs>
    <vt:vector size="6" baseType="variant">
      <vt:variant>
        <vt:lpstr>Theme</vt:lpstr>
      </vt:variant>
      <vt:variant>
        <vt:i4>3</vt:i4>
      </vt:variant>
      <vt:variant>
        <vt:lpstr>Embedded OLE Servers</vt:lpstr>
      </vt:variant>
      <vt:variant>
        <vt:i4>4</vt:i4>
      </vt:variant>
      <vt:variant>
        <vt:lpstr>Slide Titles</vt:lpstr>
      </vt:variant>
      <vt:variant>
        <vt:i4>38</vt:i4>
      </vt:variant>
    </vt:vector>
  </HeadingPairs>
  <TitlesOfParts>
    <vt:vector size="45" baseType="lpstr">
      <vt:lpstr>Template</vt:lpstr>
      <vt:lpstr>1_Consoldiated performance scorecards 18 09 2007 v0 3</vt:lpstr>
      <vt:lpstr>4_Template</vt:lpstr>
      <vt:lpstr>Document</vt:lpstr>
      <vt:lpstr>Microsoft Word Document</vt:lpstr>
      <vt:lpstr>Worksheet</vt:lpstr>
      <vt:lpstr>Microsoft Excel 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SARS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Exemption 2009-2010 Report</dc:title>
  <dc:creator>S2015751</dc:creator>
  <cp:lastModifiedBy>Lorraine Tema</cp:lastModifiedBy>
  <cp:revision>1217</cp:revision>
  <cp:lastPrinted>2019-05-09T08:22:08Z</cp:lastPrinted>
  <dcterms:created xsi:type="dcterms:W3CDTF">2010-07-28T18:35:53Z</dcterms:created>
  <dcterms:modified xsi:type="dcterms:W3CDTF">2019-05-15T09:46:55Z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0x010100A928FFA64B0FD748AC838E1C2318FB85</vt:lpwstr>
  </property>
</Properties>
</file>