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45" r:id="rId5"/>
    <p:sldMasterId id="2147483794" r:id="rId6"/>
    <p:sldMasterId id="2147483806" r:id="rId7"/>
  </p:sldMasterIdLst>
  <p:notesMasterIdLst>
    <p:notesMasterId r:id="rId44"/>
  </p:notesMasterIdLst>
  <p:handoutMasterIdLst>
    <p:handoutMasterId r:id="rId45"/>
  </p:handoutMasterIdLst>
  <p:sldIdLst>
    <p:sldId id="256" r:id="rId8"/>
    <p:sldId id="355" r:id="rId9"/>
    <p:sldId id="324" r:id="rId10"/>
    <p:sldId id="353" r:id="rId11"/>
    <p:sldId id="509" r:id="rId12"/>
    <p:sldId id="501" r:id="rId13"/>
    <p:sldId id="502" r:id="rId14"/>
    <p:sldId id="503" r:id="rId15"/>
    <p:sldId id="504" r:id="rId16"/>
    <p:sldId id="505" r:id="rId17"/>
    <p:sldId id="506" r:id="rId18"/>
    <p:sldId id="507" r:id="rId19"/>
    <p:sldId id="508" r:id="rId20"/>
    <p:sldId id="445" r:id="rId21"/>
    <p:sldId id="485" r:id="rId22"/>
    <p:sldId id="486" r:id="rId23"/>
    <p:sldId id="487" r:id="rId24"/>
    <p:sldId id="488" r:id="rId25"/>
    <p:sldId id="490" r:id="rId26"/>
    <p:sldId id="447" r:id="rId27"/>
    <p:sldId id="492" r:id="rId28"/>
    <p:sldId id="493" r:id="rId29"/>
    <p:sldId id="494" r:id="rId30"/>
    <p:sldId id="495" r:id="rId31"/>
    <p:sldId id="496" r:id="rId32"/>
    <p:sldId id="497" r:id="rId33"/>
    <p:sldId id="498" r:id="rId34"/>
    <p:sldId id="499" r:id="rId35"/>
    <p:sldId id="514" r:id="rId36"/>
    <p:sldId id="510" r:id="rId37"/>
    <p:sldId id="511" r:id="rId38"/>
    <p:sldId id="512" r:id="rId39"/>
    <p:sldId id="513" r:id="rId40"/>
    <p:sldId id="349" r:id="rId41"/>
    <p:sldId id="345" r:id="rId42"/>
    <p:sldId id="515" r:id="rId43"/>
  </p:sldIdLst>
  <p:sldSz cx="9144000" cy="6858000" type="screen4x3"/>
  <p:notesSz cx="6808788" cy="9940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4522" autoAdjust="0"/>
  </p:normalViewPr>
  <p:slideViewPr>
    <p:cSldViewPr snapToGrid="0">
      <p:cViewPr>
        <p:scale>
          <a:sx n="91" d="100"/>
          <a:sy n="91" d="100"/>
        </p:scale>
        <p:origin x="-1344" y="-12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7" d="100"/>
          <a:sy n="77" d="100"/>
        </p:scale>
        <p:origin x="-2190" y="-90"/>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viewProps" Target="viewProps.xml"/><Relationship Id="rId8"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NULL"/></Relationships>
</file>

<file path=ppt/drawings/_rels/vmlDrawing11.vml.rels><?xml version="1.0" encoding="UTF-8" standalone="yes"?>
<Relationships xmlns="http://schemas.openxmlformats.org/package/2006/relationships"><Relationship Id="rId1" Type="http://schemas.openxmlformats.org/officeDocument/2006/relationships/image" Target="NULL"/></Relationships>
</file>

<file path=ppt/drawings/_rels/vmlDrawing12.vml.rels><?xml version="1.0" encoding="UTF-8" standalone="yes"?>
<Relationships xmlns="http://schemas.openxmlformats.org/package/2006/relationships"><Relationship Id="rId1" Type="http://schemas.openxmlformats.org/officeDocument/2006/relationships/image" Target="NULL"/></Relationships>
</file>

<file path=ppt/drawings/_rels/vmlDrawing13.vml.rels><?xml version="1.0" encoding="UTF-8" standalone="yes"?>
<Relationships xmlns="http://schemas.openxmlformats.org/package/2006/relationships"><Relationship Id="rId1" Type="http://schemas.openxmlformats.org/officeDocument/2006/relationships/image" Target="NULL"/></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NULL"/></Relationships>
</file>

<file path=ppt/drawings/_rels/vmlDrawing8.vml.rels><?xml version="1.0" encoding="UTF-8" standalone="yes"?>
<Relationships xmlns="http://schemas.openxmlformats.org/package/2006/relationships"><Relationship Id="rId1" Type="http://schemas.openxmlformats.org/officeDocument/2006/relationships/image" Target="NULL"/></Relationships>
</file>

<file path=ppt/drawings/_rels/vmlDrawing9.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2" y="9442284"/>
            <a:ext cx="2951217" cy="497046"/>
          </a:xfrm>
          <a:prstGeom prst="rect">
            <a:avLst/>
          </a:prstGeom>
        </p:spPr>
        <p:txBody>
          <a:bodyPr vert="horz" lIns="92254" tIns="46127" rIns="92254" bIns="46127"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51393" cy="497524"/>
          </a:xfrm>
          <a:prstGeom prst="rect">
            <a:avLst/>
          </a:prstGeom>
        </p:spPr>
        <p:txBody>
          <a:bodyPr vert="horz" lIns="91442" tIns="45721" rIns="91442" bIns="45721"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55777" y="3"/>
            <a:ext cx="2951392" cy="497524"/>
          </a:xfrm>
          <a:prstGeom prst="rect">
            <a:avLst/>
          </a:prstGeom>
        </p:spPr>
        <p:txBody>
          <a:bodyPr vert="horz" lIns="91442" tIns="45721" rIns="91442" bIns="45721"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22338" y="746125"/>
            <a:ext cx="4967287" cy="3725863"/>
          </a:xfrm>
          <a:prstGeom prst="rect">
            <a:avLst/>
          </a:prstGeom>
          <a:noFill/>
          <a:ln w="12700">
            <a:solidFill>
              <a:prstClr val="black"/>
            </a:solidFill>
          </a:ln>
        </p:spPr>
        <p:txBody>
          <a:bodyPr vert="horz" lIns="91442" tIns="45721" rIns="91442" bIns="45721" rtlCol="0" anchor="ctr"/>
          <a:lstStyle/>
          <a:p>
            <a:pPr lvl="0"/>
            <a:endParaRPr lang="en-ZA" noProof="0" dirty="0"/>
          </a:p>
        </p:txBody>
      </p:sp>
      <p:sp>
        <p:nvSpPr>
          <p:cNvPr id="5" name="Notes Placeholder 4"/>
          <p:cNvSpPr>
            <a:spLocks noGrp="1"/>
          </p:cNvSpPr>
          <p:nvPr>
            <p:ph type="body" sz="quarter" idx="3"/>
          </p:nvPr>
        </p:nvSpPr>
        <p:spPr>
          <a:xfrm>
            <a:off x="680719" y="4722500"/>
            <a:ext cx="5447354" cy="4472939"/>
          </a:xfrm>
          <a:prstGeom prst="rect">
            <a:avLst/>
          </a:prstGeom>
        </p:spPr>
        <p:txBody>
          <a:bodyPr vert="horz" lIns="91442" tIns="45721" rIns="91442" bIns="4572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1" y="9441816"/>
            <a:ext cx="2951393" cy="497524"/>
          </a:xfrm>
          <a:prstGeom prst="rect">
            <a:avLst/>
          </a:prstGeom>
        </p:spPr>
        <p:txBody>
          <a:bodyPr vert="horz" lIns="91442" tIns="45721" rIns="91442" bIns="45721"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25</a:t>
            </a:fld>
            <a:endParaRPr lang="en-ZA" dirty="0"/>
          </a:p>
        </p:txBody>
      </p:sp>
    </p:spTree>
    <p:extLst>
      <p:ext uri="{BB962C8B-B14F-4D97-AF65-F5344CB8AC3E}">
        <p14:creationId xmlns:p14="http://schemas.microsoft.com/office/powerpoint/2010/main" val="1547544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26</a:t>
            </a:fld>
            <a:endParaRPr lang="en-ZA" dirty="0"/>
          </a:p>
        </p:txBody>
      </p:sp>
    </p:spTree>
    <p:extLst>
      <p:ext uri="{BB962C8B-B14F-4D97-AF65-F5344CB8AC3E}">
        <p14:creationId xmlns:p14="http://schemas.microsoft.com/office/powerpoint/2010/main" val="4149187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27</a:t>
            </a:fld>
            <a:endParaRPr lang="en-ZA" dirty="0"/>
          </a:p>
        </p:txBody>
      </p:sp>
    </p:spTree>
    <p:extLst>
      <p:ext uri="{BB962C8B-B14F-4D97-AF65-F5344CB8AC3E}">
        <p14:creationId xmlns:p14="http://schemas.microsoft.com/office/powerpoint/2010/main" val="11183176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28</a:t>
            </a:fld>
            <a:endParaRPr lang="en-ZA" dirty="0"/>
          </a:p>
        </p:txBody>
      </p:sp>
    </p:spTree>
    <p:extLst>
      <p:ext uri="{BB962C8B-B14F-4D97-AF65-F5344CB8AC3E}">
        <p14:creationId xmlns:p14="http://schemas.microsoft.com/office/powerpoint/2010/main" val="4031201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p:sp>
    </p:spTree>
    <p:extLst>
      <p:ext uri="{BB962C8B-B14F-4D97-AF65-F5344CB8AC3E}">
        <p14:creationId xmlns:p14="http://schemas.microsoft.com/office/powerpoint/2010/main" val="14397592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87E243B-8C99-4048-B95C-EB4C982FA301}" type="slidenum">
              <a:rPr lang="en-ZA" smtClean="0"/>
              <a:t>30</a:t>
            </a:fld>
            <a:endParaRPr lang="en-ZA"/>
          </a:p>
        </p:txBody>
      </p:sp>
    </p:spTree>
    <p:extLst>
      <p:ext uri="{BB962C8B-B14F-4D97-AF65-F5344CB8AC3E}">
        <p14:creationId xmlns:p14="http://schemas.microsoft.com/office/powerpoint/2010/main" val="4317492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Fa</a:t>
            </a:r>
            <a:endParaRPr lang="en-ZA" dirty="0"/>
          </a:p>
        </p:txBody>
      </p:sp>
      <p:sp>
        <p:nvSpPr>
          <p:cNvPr id="4" name="Slide Number Placeholder 3"/>
          <p:cNvSpPr>
            <a:spLocks noGrp="1"/>
          </p:cNvSpPr>
          <p:nvPr>
            <p:ph type="sldNum" sz="quarter" idx="10"/>
          </p:nvPr>
        </p:nvSpPr>
        <p:spPr/>
        <p:txBody>
          <a:bodyPr/>
          <a:lstStyle/>
          <a:p>
            <a:fld id="{C87E243B-8C99-4048-B95C-EB4C982FA301}" type="slidenum">
              <a:rPr lang="en-ZA" smtClean="0"/>
              <a:t>31</a:t>
            </a:fld>
            <a:endParaRPr lang="en-ZA"/>
          </a:p>
        </p:txBody>
      </p:sp>
    </p:spTree>
    <p:extLst>
      <p:ext uri="{BB962C8B-B14F-4D97-AF65-F5344CB8AC3E}">
        <p14:creationId xmlns:p14="http://schemas.microsoft.com/office/powerpoint/2010/main" val="13009836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34</a:t>
            </a:fld>
            <a:endParaRPr lang="en-Z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5</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14</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20</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920750" y="746125"/>
            <a:ext cx="4967288" cy="3725863"/>
          </a:xfrm>
          <a:ln/>
        </p:spPr>
      </p:sp>
      <p:sp>
        <p:nvSpPr>
          <p:cNvPr id="30723" name="Notes Placeholder 2"/>
          <p:cNvSpPr>
            <a:spLocks noGrp="1"/>
          </p:cNvSpPr>
          <p:nvPr>
            <p:ph type="body" idx="1"/>
          </p:nvPr>
        </p:nvSpPr>
        <p:spPr>
          <a:noFill/>
          <a:ln/>
        </p:spPr>
        <p:txBody>
          <a:bodyPr/>
          <a:lstStyle/>
          <a:p>
            <a:endParaRPr lang="en-ZA" smtClean="0"/>
          </a:p>
        </p:txBody>
      </p:sp>
      <p:sp>
        <p:nvSpPr>
          <p:cNvPr id="30724"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0725" name="Slide Number Placeholder 4"/>
          <p:cNvSpPr>
            <a:spLocks noGrp="1"/>
          </p:cNvSpPr>
          <p:nvPr>
            <p:ph type="sldNum" sz="quarter" idx="5"/>
          </p:nvPr>
        </p:nvSpPr>
        <p:spPr>
          <a:noFill/>
        </p:spPr>
        <p:txBody>
          <a:bodyPr/>
          <a:lstStyle/>
          <a:p>
            <a:fld id="{6B897F07-BF30-475E-BFEC-949B6D7BF998}" type="slidenum">
              <a:rPr lang="en-GB" smtClean="0">
                <a:solidFill>
                  <a:prstClr val="black"/>
                </a:solidFill>
              </a:rPr>
              <a:pPr/>
              <a:t>21</a:t>
            </a:fld>
            <a:endParaRPr lang="en-GB"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22</a:t>
            </a:fld>
            <a:endParaRPr lang="en-ZA" dirty="0"/>
          </a:p>
        </p:txBody>
      </p:sp>
    </p:spTree>
    <p:extLst>
      <p:ext uri="{BB962C8B-B14F-4D97-AF65-F5344CB8AC3E}">
        <p14:creationId xmlns:p14="http://schemas.microsoft.com/office/powerpoint/2010/main" val="1889850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920750" y="746125"/>
            <a:ext cx="4967288" cy="3725863"/>
          </a:xfrm>
          <a:ln/>
        </p:spPr>
      </p:sp>
      <p:sp>
        <p:nvSpPr>
          <p:cNvPr id="31747" name="Notes Placeholder 2"/>
          <p:cNvSpPr>
            <a:spLocks noGrp="1"/>
          </p:cNvSpPr>
          <p:nvPr>
            <p:ph type="body" idx="1"/>
          </p:nvPr>
        </p:nvSpPr>
        <p:spPr>
          <a:noFill/>
          <a:ln/>
        </p:spPr>
        <p:txBody>
          <a:bodyPr/>
          <a:lstStyle/>
          <a:p>
            <a:endParaRPr lang="en-ZA" dirty="0" smtClean="0"/>
          </a:p>
        </p:txBody>
      </p:sp>
      <p:sp>
        <p:nvSpPr>
          <p:cNvPr id="31748"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1749" name="Slide Number Placeholder 4"/>
          <p:cNvSpPr>
            <a:spLocks noGrp="1"/>
          </p:cNvSpPr>
          <p:nvPr>
            <p:ph type="sldNum" sz="quarter" idx="5"/>
          </p:nvPr>
        </p:nvSpPr>
        <p:spPr>
          <a:noFill/>
        </p:spPr>
        <p:txBody>
          <a:bodyPr/>
          <a:lstStyle/>
          <a:p>
            <a:fld id="{5085D536-2164-43FA-8EAC-B320B68B81AF}" type="slidenum">
              <a:rPr lang="en-GB" smtClean="0">
                <a:solidFill>
                  <a:prstClr val="black"/>
                </a:solidFill>
              </a:rPr>
              <a:pPr/>
              <a:t>23</a:t>
            </a:fld>
            <a:endParaRPr lang="en-GB" smtClean="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87E243B-8C99-4048-B95C-EB4C982FA301}" type="slidenum">
              <a:rPr lang="en-ZA" smtClean="0"/>
              <a:t>24</a:t>
            </a:fld>
            <a:endParaRPr lang="en-ZA"/>
          </a:p>
        </p:txBody>
      </p:sp>
    </p:spTree>
    <p:extLst>
      <p:ext uri="{BB962C8B-B14F-4D97-AF65-F5344CB8AC3E}">
        <p14:creationId xmlns:p14="http://schemas.microsoft.com/office/powerpoint/2010/main" val="466835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0.xml"/><Relationship Id="rId1" Type="http://schemas.openxmlformats.org/officeDocument/2006/relationships/vmlDrawing" Target="../drawings/vmlDrawing6.vml"/><Relationship Id="rId5" Type="http://schemas.openxmlformats.org/officeDocument/2006/relationships/oleObject" Target="../embeddings/oleObject6.bin"/><Relationship Id="rId4" Type="http://schemas.openxmlformats.org/officeDocument/2006/relationships/image" Target="../media/image2.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oleObject" Target="../embeddings/oleObject8.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8.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9.xml"/></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0.xml"/></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2.xml"/></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3.xml"/></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4.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6.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7.xml"/></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vmlDrawing" Target="../drawings/vmlDrawing11.vml"/><Relationship Id="rId6" Type="http://schemas.openxmlformats.org/officeDocument/2006/relationships/oleObject" Target="../embeddings/oleObject11.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vmlDrawing" Target="../drawings/vmlDrawing13.vml"/><Relationship Id="rId6" Type="http://schemas.openxmlformats.org/officeDocument/2006/relationships/oleObject" Target="../embeddings/oleObject13.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531"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ulleted Slide">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1632" y="-3239"/>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6348" y="542615"/>
            <a:ext cx="8792494" cy="6287850"/>
            <a:chOff x="79" y="342"/>
            <a:chExt cx="5539" cy="3961"/>
          </a:xfrm>
        </p:grpSpPr>
        <p:sp>
          <p:nvSpPr>
            <p:cNvPr id="6" name="McK Measure" hidden="1"/>
            <p:cNvSpPr txBox="1">
              <a:spLocks noChangeArrowheads="1"/>
            </p:cNvSpPr>
            <p:nvPr userDrawn="1"/>
          </p:nvSpPr>
          <p:spPr bwMode="gray">
            <a:xfrm>
              <a:off x="79" y="342"/>
              <a:ext cx="5539"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52488" eaLnBrk="0" hangingPunct="0">
                <a:defRPr sz="2400">
                  <a:solidFill>
                    <a:schemeClr val="tx1"/>
                  </a:solidFill>
                  <a:latin typeface="Arial" charset="0"/>
                </a:defRPr>
              </a:lvl1pPr>
              <a:lvl2pPr marL="742950" indent="-285750" defTabSz="852488" eaLnBrk="0" hangingPunct="0">
                <a:defRPr sz="2400">
                  <a:solidFill>
                    <a:schemeClr val="tx1"/>
                  </a:solidFill>
                  <a:latin typeface="Arial" charset="0"/>
                </a:defRPr>
              </a:lvl2pPr>
              <a:lvl3pPr marL="1143000" indent="-228600" defTabSz="852488" eaLnBrk="0" hangingPunct="0">
                <a:defRPr sz="2400">
                  <a:solidFill>
                    <a:schemeClr val="tx1"/>
                  </a:solidFill>
                  <a:latin typeface="Arial" charset="0"/>
                </a:defRPr>
              </a:lvl3pPr>
              <a:lvl4pPr marL="1600200" indent="-228600" defTabSz="852488" eaLnBrk="0" hangingPunct="0">
                <a:defRPr sz="2400">
                  <a:solidFill>
                    <a:schemeClr val="tx1"/>
                  </a:solidFill>
                  <a:latin typeface="Arial" charset="0"/>
                </a:defRPr>
              </a:lvl4pPr>
              <a:lvl5pPr marL="2057400" indent="-228600" defTabSz="852488" eaLnBrk="0" hangingPunct="0">
                <a:defRPr sz="2400">
                  <a:solidFill>
                    <a:schemeClr val="tx1"/>
                  </a:solidFill>
                  <a:latin typeface="Arial" charset="0"/>
                </a:defRPr>
              </a:lvl5pPr>
              <a:lvl6pPr marL="2514600" indent="-228600" defTabSz="852488" eaLnBrk="0" fontAlgn="base" hangingPunct="0">
                <a:spcBef>
                  <a:spcPct val="0"/>
                </a:spcBef>
                <a:spcAft>
                  <a:spcPct val="0"/>
                </a:spcAft>
                <a:defRPr sz="2400">
                  <a:solidFill>
                    <a:schemeClr val="tx1"/>
                  </a:solidFill>
                  <a:latin typeface="Arial" charset="0"/>
                </a:defRPr>
              </a:lvl6pPr>
              <a:lvl7pPr marL="2971800" indent="-228600" defTabSz="852488" eaLnBrk="0" fontAlgn="base" hangingPunct="0">
                <a:spcBef>
                  <a:spcPct val="0"/>
                </a:spcBef>
                <a:spcAft>
                  <a:spcPct val="0"/>
                </a:spcAft>
                <a:defRPr sz="2400">
                  <a:solidFill>
                    <a:schemeClr val="tx1"/>
                  </a:solidFill>
                  <a:latin typeface="Arial" charset="0"/>
                </a:defRPr>
              </a:lvl7pPr>
              <a:lvl8pPr marL="3429000" indent="-228600" defTabSz="852488" eaLnBrk="0" fontAlgn="base" hangingPunct="0">
                <a:spcBef>
                  <a:spcPct val="0"/>
                </a:spcBef>
                <a:spcAft>
                  <a:spcPct val="0"/>
                </a:spcAft>
                <a:defRPr sz="2400">
                  <a:solidFill>
                    <a:schemeClr val="tx1"/>
                  </a:solidFill>
                  <a:latin typeface="Arial" charset="0"/>
                </a:defRPr>
              </a:lvl8pPr>
              <a:lvl9pPr marL="3886200" indent="-228600" defTabSz="852488" eaLnBrk="0" fontAlgn="base" hangingPunct="0">
                <a:spcBef>
                  <a:spcPct val="0"/>
                </a:spcBef>
                <a:spcAft>
                  <a:spcPct val="0"/>
                </a:spcAft>
                <a:defRPr sz="2400">
                  <a:solidFill>
                    <a:schemeClr val="tx1"/>
                  </a:solidFill>
                  <a:latin typeface="Arial" charset="0"/>
                </a:defRPr>
              </a:lvl9pPr>
            </a:lstStyle>
            <a:p>
              <a:pPr eaLnBrk="1" fontAlgn="base" hangingPunct="1">
                <a:spcBef>
                  <a:spcPct val="0"/>
                </a:spcBef>
                <a:spcAft>
                  <a:spcPct val="0"/>
                </a:spcAft>
                <a:defRPr/>
              </a:pPr>
              <a:r>
                <a:rPr lang="en-GB" sz="1500" smtClean="0">
                  <a:solidFill>
                    <a:srgbClr val="000000"/>
                  </a:solidFill>
                  <a:cs typeface="Arial" pitchFamily="34" charset="0"/>
                </a:rPr>
                <a:t>Unit of measure</a:t>
              </a:r>
            </a:p>
          </p:txBody>
        </p:sp>
        <p:sp>
          <p:nvSpPr>
            <p:cNvPr id="8" name="McK Footnote" hidden="1"/>
            <p:cNvSpPr txBox="1">
              <a:spLocks noChangeArrowheads="1"/>
            </p:cNvSpPr>
            <p:nvPr userDrawn="1"/>
          </p:nvSpPr>
          <p:spPr bwMode="gray">
            <a:xfrm>
              <a:off x="81" y="4064"/>
              <a:ext cx="524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47688" indent="-547688" defTabSz="852488" eaLnBrk="0" hangingPunct="0">
                <a:tabLst>
                  <a:tab pos="508000" algn="r"/>
                </a:tabLst>
                <a:defRPr sz="2400">
                  <a:solidFill>
                    <a:schemeClr val="tx1"/>
                  </a:solidFill>
                  <a:latin typeface="Arial" charset="0"/>
                </a:defRPr>
              </a:lvl1pPr>
              <a:lvl2pPr marL="742950" indent="-285750" defTabSz="852488" eaLnBrk="0" hangingPunct="0">
                <a:tabLst>
                  <a:tab pos="508000" algn="r"/>
                </a:tabLst>
                <a:defRPr sz="2400">
                  <a:solidFill>
                    <a:schemeClr val="tx1"/>
                  </a:solidFill>
                  <a:latin typeface="Arial" charset="0"/>
                </a:defRPr>
              </a:lvl2pPr>
              <a:lvl3pPr marL="1143000" indent="-228600" defTabSz="852488" eaLnBrk="0" hangingPunct="0">
                <a:tabLst>
                  <a:tab pos="508000" algn="r"/>
                </a:tabLst>
                <a:defRPr sz="2400">
                  <a:solidFill>
                    <a:schemeClr val="tx1"/>
                  </a:solidFill>
                  <a:latin typeface="Arial" charset="0"/>
                </a:defRPr>
              </a:lvl3pPr>
              <a:lvl4pPr marL="1600200" indent="-228600" defTabSz="852488" eaLnBrk="0" hangingPunct="0">
                <a:tabLst>
                  <a:tab pos="508000" algn="r"/>
                </a:tabLst>
                <a:defRPr sz="2400">
                  <a:solidFill>
                    <a:schemeClr val="tx1"/>
                  </a:solidFill>
                  <a:latin typeface="Arial" charset="0"/>
                </a:defRPr>
              </a:lvl4pPr>
              <a:lvl5pPr marL="2057400" indent="-228600" defTabSz="852488" eaLnBrk="0" hangingPunct="0">
                <a:tabLst>
                  <a:tab pos="508000" algn="r"/>
                </a:tabLst>
                <a:defRPr sz="2400">
                  <a:solidFill>
                    <a:schemeClr val="tx1"/>
                  </a:solidFill>
                  <a:latin typeface="Arial" charset="0"/>
                </a:defRPr>
              </a:lvl5pPr>
              <a:lvl6pPr marL="2514600" indent="-228600" defTabSz="852488" eaLnBrk="0" fontAlgn="base" hangingPunct="0">
                <a:spcBef>
                  <a:spcPct val="0"/>
                </a:spcBef>
                <a:spcAft>
                  <a:spcPct val="0"/>
                </a:spcAft>
                <a:tabLst>
                  <a:tab pos="508000" algn="r"/>
                </a:tabLst>
                <a:defRPr sz="2400">
                  <a:solidFill>
                    <a:schemeClr val="tx1"/>
                  </a:solidFill>
                  <a:latin typeface="Arial" charset="0"/>
                </a:defRPr>
              </a:lvl6pPr>
              <a:lvl7pPr marL="2971800" indent="-228600" defTabSz="852488" eaLnBrk="0" fontAlgn="base" hangingPunct="0">
                <a:spcBef>
                  <a:spcPct val="0"/>
                </a:spcBef>
                <a:spcAft>
                  <a:spcPct val="0"/>
                </a:spcAft>
                <a:tabLst>
                  <a:tab pos="508000" algn="r"/>
                </a:tabLst>
                <a:defRPr sz="2400">
                  <a:solidFill>
                    <a:schemeClr val="tx1"/>
                  </a:solidFill>
                  <a:latin typeface="Arial" charset="0"/>
                </a:defRPr>
              </a:lvl7pPr>
              <a:lvl8pPr marL="3429000" indent="-228600" defTabSz="852488" eaLnBrk="0" fontAlgn="base" hangingPunct="0">
                <a:spcBef>
                  <a:spcPct val="0"/>
                </a:spcBef>
                <a:spcAft>
                  <a:spcPct val="0"/>
                </a:spcAft>
                <a:tabLst>
                  <a:tab pos="508000" algn="r"/>
                </a:tabLst>
                <a:defRPr sz="2400">
                  <a:solidFill>
                    <a:schemeClr val="tx1"/>
                  </a:solidFill>
                  <a:latin typeface="Arial" charset="0"/>
                </a:defRPr>
              </a:lvl8pPr>
              <a:lvl9pPr marL="3886200" indent="-228600" defTabSz="852488" eaLnBrk="0" fontAlgn="base" hangingPunct="0">
                <a:spcBef>
                  <a:spcPct val="0"/>
                </a:spcBef>
                <a:spcAft>
                  <a:spcPct val="0"/>
                </a:spcAft>
                <a:tabLst>
                  <a:tab pos="508000" algn="r"/>
                </a:tabLst>
                <a:defRPr sz="2400">
                  <a:solidFill>
                    <a:schemeClr val="tx1"/>
                  </a:solidFill>
                  <a:latin typeface="Arial" charset="0"/>
                </a:defRPr>
              </a:lvl9pPr>
            </a:lstStyle>
            <a:p>
              <a:pPr eaLnBrk="1" fontAlgn="base" hangingPunct="1">
                <a:spcBef>
                  <a:spcPct val="0"/>
                </a:spcBef>
                <a:spcAft>
                  <a:spcPct val="0"/>
                </a:spcAft>
                <a:defRPr/>
              </a:pPr>
              <a:r>
                <a:rPr lang="en-GB" sz="1100" smtClean="0">
                  <a:solidFill>
                    <a:srgbClr val="000000"/>
                  </a:solidFill>
                  <a:cs typeface="Arial" pitchFamily="34" charset="0"/>
                </a:rPr>
                <a:t>	*	Footnote</a:t>
              </a:r>
            </a:p>
            <a:p>
              <a:pPr eaLnBrk="1" fontAlgn="base" hangingPunct="1">
                <a:spcBef>
                  <a:spcPct val="20000"/>
                </a:spcBef>
                <a:spcAft>
                  <a:spcPct val="0"/>
                </a:spcAft>
                <a:defRPr/>
              </a:pPr>
              <a:r>
                <a:rPr lang="en-GB" sz="1100" smtClean="0">
                  <a:solidFill>
                    <a:srgbClr val="000000"/>
                  </a:solidFill>
                  <a:cs typeface="Arial" pitchFamily="34" charset="0"/>
                </a:rPr>
                <a:t>Source:		Source</a:t>
              </a:r>
            </a:p>
          </p:txBody>
        </p:sp>
      </p:grpSp>
      <p:graphicFrame>
        <p:nvGraphicFramePr>
          <p:cNvPr id="9" name="Rectangle 9" hidden="1"/>
          <p:cNvGraphicFramePr>
            <a:graphicFrameLocks/>
          </p:cNvGraphicFramePr>
          <p:nvPr/>
        </p:nvGraphicFramePr>
        <p:xfrm>
          <a:off x="6491" y="0"/>
          <a:ext cx="149025" cy="161974"/>
        </p:xfrm>
        <a:graphic>
          <a:graphicData uri="http://schemas.openxmlformats.org/presentationml/2006/ole">
            <mc:AlternateContent xmlns:mc="http://schemas.openxmlformats.org/markup-compatibility/2006">
              <mc:Choice xmlns:v="urn:schemas-microsoft-com:vml" Requires="v">
                <p:oleObj spid="_x0000_s104460"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491" y="0"/>
                        <a:ext cx="149025" cy="1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Placeholder 6"/>
          <p:cNvSpPr>
            <a:spLocks noGrp="1"/>
          </p:cNvSpPr>
          <p:nvPr>
            <p:ph type="body" sz="quarter" idx="10"/>
          </p:nvPr>
        </p:nvSpPr>
        <p:spPr>
          <a:xfrm>
            <a:off x="159528" y="1255714"/>
            <a:ext cx="8799635" cy="1271814"/>
          </a:xfrm>
          <a:prstGeom prst="rect">
            <a:avLst/>
          </a:prstGeom>
        </p:spPr>
        <p:txBody>
          <a:bodyPr/>
          <a:lstStyle>
            <a:lvl1pPr>
              <a:defRPr sz="1700"/>
            </a:lvl1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1"/>
          <p:cNvSpPr>
            <a:spLocks noGrp="1"/>
          </p:cNvSpPr>
          <p:nvPr>
            <p:ph type="title"/>
          </p:nvPr>
        </p:nvSpPr>
        <p:spPr>
          <a:xfrm>
            <a:off x="172922" y="503299"/>
            <a:ext cx="8853854" cy="29832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3063565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0772"/>
            <a:ext cx="7772400" cy="369332"/>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36933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extLst>
      <p:ext uri="{BB962C8B-B14F-4D97-AF65-F5344CB8AC3E}">
        <p14:creationId xmlns:p14="http://schemas.microsoft.com/office/powerpoint/2010/main" val="41374874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549573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435"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89123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6023"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2516"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6082015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436211"/>
            <a:ext cx="4040066"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270" y="1436211"/>
            <a:ext cx="4041531"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055395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extLst>
      <p:ext uri="{BB962C8B-B14F-4D97-AF65-F5344CB8AC3E}">
        <p14:creationId xmlns:p14="http://schemas.microsoft.com/office/powerpoint/2010/main" val="19596227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343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538" y="273051"/>
            <a:ext cx="5111262"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1"/>
            <a:ext cx="3008435"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01134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166" y="612775"/>
            <a:ext cx="5486400"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166"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2772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855680" y="1298575"/>
            <a:ext cx="4062651" cy="16312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442272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9960" y="166689"/>
            <a:ext cx="738664" cy="27463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9029" y="166689"/>
            <a:ext cx="2000548" cy="2746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102083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5126" r:id="rId5" imgW="0" imgH="0" progId="">
                  <p:embed/>
                </p:oleObj>
              </mc:Choice>
              <mc:Fallback>
                <p:oleObj r:id="rId5"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solidFill>
                    <a:srgbClr val="000000"/>
                  </a:solidFill>
                  <a:latin typeface="Arial"/>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rgbClr val="FFFFFF"/>
                </a:solidFill>
                <a:latin typeface="Arial"/>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Last Modified 2008/08/03 23:52:45 South Africa Standard Time</a:t>
            </a:r>
            <a:endParaRPr lang="en-US" sz="1200" dirty="0">
              <a:solidFill>
                <a:srgbClr val="FFFFFF"/>
              </a:solidFill>
              <a:latin typeface="Arial"/>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Printed 2008/07/21 10:16:55 South Africa Standard Time</a:t>
            </a:r>
            <a:endParaRPr lang="en-US" sz="1200" dirty="0">
              <a:solidFill>
                <a:srgbClr val="FFFFFF"/>
              </a:solidFill>
              <a:latin typeface="Arial"/>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solidFill>
                <a:srgbClr val="6AAED8"/>
              </a:solidFill>
            </a:endParaRPr>
          </a:p>
        </p:txBody>
      </p:sp>
    </p:spTree>
    <p:extLst>
      <p:ext uri="{BB962C8B-B14F-4D97-AF65-F5344CB8AC3E}">
        <p14:creationId xmlns:p14="http://schemas.microsoft.com/office/powerpoint/2010/main" val="20271462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50299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7719890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5514856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4727629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214493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2222089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6354057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4187363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9773383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866835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capa-1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Rectangle 3" hidden="1"/>
          <p:cNvGraphicFramePr>
            <a:graphicFrameLocks/>
          </p:cNvGraphicFramePr>
          <p:nvPr>
            <p:custDataLst>
              <p:tags r:id="rId2"/>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89121"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 name="McK Title Elements"/>
          <p:cNvGrpSpPr>
            <a:grpSpLocks/>
          </p:cNvGrpSpPr>
          <p:nvPr/>
        </p:nvGrpSpPr>
        <p:grpSpPr bwMode="auto">
          <a:xfrm>
            <a:off x="2748870" y="2227154"/>
            <a:ext cx="5233704" cy="4690781"/>
            <a:chOff x="1663" y="1348"/>
            <a:chExt cx="3167" cy="2838"/>
          </a:xfrm>
        </p:grpSpPr>
        <p:sp>
          <p:nvSpPr>
            <p:cNvPr id="7" name="McK Confidential" hidden="1"/>
            <p:cNvSpPr txBox="1">
              <a:spLocks noChangeArrowheads="1"/>
            </p:cNvSpPr>
            <p:nvPr/>
          </p:nvSpPr>
          <p:spPr bwMode="gray">
            <a:xfrm>
              <a:off x="1663" y="1348"/>
              <a:ext cx="936"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CONFIDENTIAL</a:t>
              </a:r>
            </a:p>
          </p:txBody>
        </p:sp>
        <p:sp>
          <p:nvSpPr>
            <p:cNvPr id="8" name="McK Document" hidden="1"/>
            <p:cNvSpPr txBox="1">
              <a:spLocks noChangeArrowheads="1"/>
            </p:cNvSpPr>
            <p:nvPr/>
          </p:nvSpPr>
          <p:spPr bwMode="gray">
            <a:xfrm>
              <a:off x="1663" y="3038"/>
              <a:ext cx="3167"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Document</a:t>
              </a:r>
            </a:p>
          </p:txBody>
        </p:sp>
        <p:sp>
          <p:nvSpPr>
            <p:cNvPr id="9" name="McK Date" hidden="1"/>
            <p:cNvSpPr txBox="1">
              <a:spLocks noChangeArrowheads="1"/>
            </p:cNvSpPr>
            <p:nvPr/>
          </p:nvSpPr>
          <p:spPr bwMode="gray">
            <a:xfrm>
              <a:off x="1663" y="3216"/>
              <a:ext cx="3167"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Date</a:t>
              </a:r>
            </a:p>
          </p:txBody>
        </p:sp>
        <p:sp>
          <p:nvSpPr>
            <p:cNvPr id="10" name="McK Disclaimer" hidden="1"/>
            <p:cNvSpPr>
              <a:spLocks noChangeArrowheads="1"/>
            </p:cNvSpPr>
            <p:nvPr>
              <p:custDataLst>
                <p:tags r:id="rId3"/>
              </p:custDataLst>
            </p:nvPr>
          </p:nvSpPr>
          <p:spPr bwMode="gray">
            <a:xfrm>
              <a:off x="1663" y="3759"/>
              <a:ext cx="2303"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819150" eaLnBrk="0" hangingPunct="0">
                <a:defRPr sz="2400">
                  <a:solidFill>
                    <a:schemeClr val="tx1"/>
                  </a:solidFill>
                  <a:latin typeface="Arial" charset="0"/>
                </a:defRPr>
              </a:lvl1pPr>
              <a:lvl2pPr marL="742950" indent="-285750" defTabSz="819150" eaLnBrk="0" hangingPunct="0">
                <a:defRPr sz="2400">
                  <a:solidFill>
                    <a:schemeClr val="tx1"/>
                  </a:solidFill>
                  <a:latin typeface="Arial" charset="0"/>
                </a:defRPr>
              </a:lvl2pPr>
              <a:lvl3pPr marL="1143000" indent="-228600" defTabSz="819150" eaLnBrk="0" hangingPunct="0">
                <a:defRPr sz="2400">
                  <a:solidFill>
                    <a:schemeClr val="tx1"/>
                  </a:solidFill>
                  <a:latin typeface="Arial" charset="0"/>
                </a:defRPr>
              </a:lvl3pPr>
              <a:lvl4pPr marL="1600200" indent="-228600" defTabSz="819150" eaLnBrk="0" hangingPunct="0">
                <a:defRPr sz="2400">
                  <a:solidFill>
                    <a:schemeClr val="tx1"/>
                  </a:solidFill>
                  <a:latin typeface="Arial" charset="0"/>
                </a:defRPr>
              </a:lvl4pPr>
              <a:lvl5pPr marL="2057400" indent="-228600" defTabSz="819150" eaLnBrk="0" hangingPunct="0">
                <a:defRPr sz="2400">
                  <a:solidFill>
                    <a:schemeClr val="tx1"/>
                  </a:solidFill>
                  <a:latin typeface="Arial" charset="0"/>
                </a:defRPr>
              </a:lvl5pPr>
              <a:lvl6pPr marL="2514600" indent="-228600" defTabSz="819150" eaLnBrk="0" fontAlgn="base" hangingPunct="0">
                <a:spcBef>
                  <a:spcPct val="0"/>
                </a:spcBef>
                <a:spcAft>
                  <a:spcPct val="0"/>
                </a:spcAft>
                <a:defRPr sz="2400">
                  <a:solidFill>
                    <a:schemeClr val="tx1"/>
                  </a:solidFill>
                  <a:latin typeface="Arial" charset="0"/>
                </a:defRPr>
              </a:lvl6pPr>
              <a:lvl7pPr marL="2971800" indent="-228600" defTabSz="819150" eaLnBrk="0" fontAlgn="base" hangingPunct="0">
                <a:spcBef>
                  <a:spcPct val="0"/>
                </a:spcBef>
                <a:spcAft>
                  <a:spcPct val="0"/>
                </a:spcAft>
                <a:defRPr sz="2400">
                  <a:solidFill>
                    <a:schemeClr val="tx1"/>
                  </a:solidFill>
                  <a:latin typeface="Arial" charset="0"/>
                </a:defRPr>
              </a:lvl7pPr>
              <a:lvl8pPr marL="3429000" indent="-228600" defTabSz="819150" eaLnBrk="0" fontAlgn="base" hangingPunct="0">
                <a:spcBef>
                  <a:spcPct val="0"/>
                </a:spcBef>
                <a:spcAft>
                  <a:spcPct val="0"/>
                </a:spcAft>
                <a:defRPr sz="2400">
                  <a:solidFill>
                    <a:schemeClr val="tx1"/>
                  </a:solidFill>
                  <a:latin typeface="Arial" charset="0"/>
                </a:defRPr>
              </a:lvl8pPr>
              <a:lvl9pPr marL="3886200" indent="-228600" defTabSz="819150" eaLnBrk="0" fontAlgn="base" hangingPunct="0">
                <a:spcBef>
                  <a:spcPct val="0"/>
                </a:spcBef>
                <a:spcAft>
                  <a:spcPct val="0"/>
                </a:spcAft>
                <a:defRPr sz="2400">
                  <a:solidFill>
                    <a:schemeClr val="tx1"/>
                  </a:solidFill>
                  <a:latin typeface="Arial" charset="0"/>
                </a:defRPr>
              </a:lvl9pPr>
            </a:lstStyle>
            <a:p>
              <a:pPr>
                <a:defRPr/>
              </a:pPr>
              <a:r>
                <a:rPr lang="en-GB" altLang="en-US" sz="900" dirty="0" smtClean="0">
                  <a:solidFill>
                    <a:srgbClr val="000000"/>
                  </a:solidFill>
                  <a:cs typeface="Arial" pitchFamily="34" charset="0"/>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22786" y="515083"/>
            <a:ext cx="3173267" cy="377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altLang="en-US" dirty="0" smtClean="0">
                <a:solidFill>
                  <a:srgbClr val="000000"/>
                </a:solidFill>
                <a:latin typeface="Times New Roman" pitchFamily="18" charset="0"/>
                <a:cs typeface="Arial" pitchFamily="34" charset="0"/>
              </a:rPr>
              <a:t>Working Draft    </a:t>
            </a:r>
          </a:p>
        </p:txBody>
      </p:sp>
      <p:sp>
        <p:nvSpPr>
          <p:cNvPr id="12" name="Working Draft" hidden="1"/>
          <p:cNvSpPr txBox="1">
            <a:spLocks noChangeArrowheads="1"/>
          </p:cNvSpPr>
          <p:nvPr/>
        </p:nvSpPr>
        <p:spPr bwMode="gray">
          <a:xfrm>
            <a:off x="422790" y="764520"/>
            <a:ext cx="4360611" cy="18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sz="1200" dirty="0" smtClean="0">
                <a:solidFill>
                  <a:srgbClr val="FFFFFF"/>
                </a:solidFill>
                <a:cs typeface="Arial" pitchFamily="34" charset="0"/>
              </a:rPr>
              <a:t>Last Modified 13/08/2007 17:38:46 South Africa Standard Time</a:t>
            </a:r>
          </a:p>
        </p:txBody>
      </p:sp>
      <p:sp>
        <p:nvSpPr>
          <p:cNvPr id="13" name="Printed" hidden="1"/>
          <p:cNvSpPr txBox="1">
            <a:spLocks noChangeArrowheads="1"/>
          </p:cNvSpPr>
          <p:nvPr/>
        </p:nvSpPr>
        <p:spPr bwMode="gray">
          <a:xfrm>
            <a:off x="422779" y="991284"/>
            <a:ext cx="3926493" cy="18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sz="1200" dirty="0" smtClean="0">
                <a:solidFill>
                  <a:srgbClr val="FFFFFF"/>
                </a:solidFill>
                <a:cs typeface="Arial" pitchFamily="34" charset="0"/>
              </a:rPr>
              <a:t>Printed 13/08/2007 09:07:26 South Africa Standard Time</a:t>
            </a:r>
          </a:p>
        </p:txBody>
      </p:sp>
      <p:sp>
        <p:nvSpPr>
          <p:cNvPr id="475141" name="Rectangle 5"/>
          <p:cNvSpPr>
            <a:spLocks noGrp="1" noChangeArrowheads="1"/>
          </p:cNvSpPr>
          <p:nvPr>
            <p:ph type="ctrTitle"/>
          </p:nvPr>
        </p:nvSpPr>
        <p:spPr>
          <a:xfrm>
            <a:off x="2748870" y="2813497"/>
            <a:ext cx="5233704" cy="376834"/>
          </a:xfrm>
        </p:spPr>
        <p:txBody>
          <a:bodyPr anchor="t"/>
          <a:lstStyle>
            <a:lvl1pPr>
              <a:defRPr sz="2400" b="0"/>
            </a:lvl1pPr>
          </a:lstStyle>
          <a:p>
            <a:r>
              <a:rPr lang="en-GB"/>
              <a:t>Click to edit Master title style</a:t>
            </a:r>
          </a:p>
        </p:txBody>
      </p:sp>
      <p:sp>
        <p:nvSpPr>
          <p:cNvPr id="475142" name="Rectangle 6"/>
          <p:cNvSpPr>
            <a:spLocks noGrp="1" noChangeArrowheads="1"/>
          </p:cNvSpPr>
          <p:nvPr>
            <p:ph type="subTitle" idx="1"/>
          </p:nvPr>
        </p:nvSpPr>
        <p:spPr>
          <a:xfrm>
            <a:off x="2748870" y="4042883"/>
            <a:ext cx="5233704" cy="219820"/>
          </a:xfrm>
        </p:spPr>
        <p:txBody>
          <a:bodyPr/>
          <a:lstStyle>
            <a:lvl1pPr>
              <a:defRPr sz="1400">
                <a:solidFill>
                  <a:schemeClr val="bg1"/>
                </a:solidFill>
              </a:defRPr>
            </a:lvl1pPr>
          </a:lstStyle>
          <a:p>
            <a:r>
              <a:rPr lang="en-GB"/>
              <a:t>Click to edit Master subtitle style</a:t>
            </a:r>
          </a:p>
        </p:txBody>
      </p:sp>
    </p:spTree>
    <p:extLst>
      <p:ext uri="{BB962C8B-B14F-4D97-AF65-F5344CB8AC3E}">
        <p14:creationId xmlns:p14="http://schemas.microsoft.com/office/powerpoint/2010/main" val="31096793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DB556165-4FA3-4CEB-9B95-E432C505F7D3}"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40497500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60" y="4407327"/>
            <a:ext cx="7771995" cy="1256112"/>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60" y="2907445"/>
            <a:ext cx="7771995" cy="314028"/>
          </a:xfrm>
        </p:spPr>
        <p:txBody>
          <a:bodyPr anchor="b"/>
          <a:lstStyle>
            <a:lvl1pPr marL="0" indent="0">
              <a:buNone/>
              <a:defRPr sz="2000"/>
            </a:lvl1pPr>
            <a:lvl2pPr marL="465931" indent="0">
              <a:buNone/>
              <a:defRPr sz="1800"/>
            </a:lvl2pPr>
            <a:lvl3pPr marL="931878" indent="0">
              <a:buNone/>
              <a:defRPr sz="1600"/>
            </a:lvl3pPr>
            <a:lvl4pPr marL="1397815" indent="0">
              <a:buNone/>
              <a:defRPr sz="1400"/>
            </a:lvl4pPr>
            <a:lvl5pPr marL="1863748" indent="0">
              <a:buNone/>
              <a:defRPr sz="1400"/>
            </a:lvl5pPr>
            <a:lvl6pPr marL="2329688" indent="0">
              <a:buNone/>
              <a:defRPr sz="1400"/>
            </a:lvl6pPr>
            <a:lvl7pPr marL="2795626" indent="0">
              <a:buNone/>
              <a:defRPr sz="1400"/>
            </a:lvl7pPr>
            <a:lvl8pPr marL="3261561" indent="0">
              <a:buNone/>
              <a:defRPr sz="1400"/>
            </a:lvl8pPr>
            <a:lvl9pPr marL="3727500" indent="0">
              <a:buNone/>
              <a:defRPr sz="1400"/>
            </a:lvl9pPr>
          </a:lstStyle>
          <a:p>
            <a:pPr lvl="0"/>
            <a:r>
              <a:rPr lang="en-US" smtClean="0"/>
              <a:t>Click to edit Master text styles</a:t>
            </a:r>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076DCE2F-E1EF-4DF0-996D-D850879148F0}"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6374634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7983" y="1324965"/>
            <a:ext cx="4407585"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91063" y="1324965"/>
            <a:ext cx="4409205"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846DA8E4-B40A-40CE-970E-C910A3114538}"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9493921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7" y="275368"/>
            <a:ext cx="8230410" cy="298327"/>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807" y="1535518"/>
            <a:ext cx="4039882" cy="753668"/>
          </a:xfrm>
        </p:spPr>
        <p:txBody>
          <a:bodyPr anchor="b"/>
          <a:lstStyle>
            <a:lvl1pPr marL="0" indent="0">
              <a:buNone/>
              <a:defRPr sz="2400" b="1"/>
            </a:lvl1pPr>
            <a:lvl2pPr marL="465931" indent="0">
              <a:buNone/>
              <a:defRPr sz="2000" b="1"/>
            </a:lvl2pPr>
            <a:lvl3pPr marL="931878" indent="0">
              <a:buNone/>
              <a:defRPr sz="1800" b="1"/>
            </a:lvl3pPr>
            <a:lvl4pPr marL="1397815" indent="0">
              <a:buNone/>
              <a:defRPr sz="1600" b="1"/>
            </a:lvl4pPr>
            <a:lvl5pPr marL="1863748" indent="0">
              <a:buNone/>
              <a:defRPr sz="1600" b="1"/>
            </a:lvl5pPr>
            <a:lvl6pPr marL="2329688" indent="0">
              <a:buNone/>
              <a:defRPr sz="1600" b="1"/>
            </a:lvl6pPr>
            <a:lvl7pPr marL="2795626" indent="0">
              <a:buNone/>
              <a:defRPr sz="1600" b="1"/>
            </a:lvl7pPr>
            <a:lvl8pPr marL="3261561" indent="0">
              <a:buNone/>
              <a:defRPr sz="1600" b="1"/>
            </a:lvl8pPr>
            <a:lvl9pPr marL="37275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07" y="2175318"/>
            <a:ext cx="4039882" cy="185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5" y="1535518"/>
            <a:ext cx="4041502" cy="753668"/>
          </a:xfrm>
        </p:spPr>
        <p:txBody>
          <a:bodyPr anchor="b"/>
          <a:lstStyle>
            <a:lvl1pPr marL="0" indent="0">
              <a:buNone/>
              <a:defRPr sz="2400" b="1"/>
            </a:lvl1pPr>
            <a:lvl2pPr marL="465931" indent="0">
              <a:buNone/>
              <a:defRPr sz="2000" b="1"/>
            </a:lvl2pPr>
            <a:lvl3pPr marL="931878" indent="0">
              <a:buNone/>
              <a:defRPr sz="1800" b="1"/>
            </a:lvl3pPr>
            <a:lvl4pPr marL="1397815" indent="0">
              <a:buNone/>
              <a:defRPr sz="1600" b="1"/>
            </a:lvl4pPr>
            <a:lvl5pPr marL="1863748" indent="0">
              <a:buNone/>
              <a:defRPr sz="1600" b="1"/>
            </a:lvl5pPr>
            <a:lvl6pPr marL="2329688" indent="0">
              <a:buNone/>
              <a:defRPr sz="1600" b="1"/>
            </a:lvl6pPr>
            <a:lvl7pPr marL="2795626" indent="0">
              <a:buNone/>
              <a:defRPr sz="1600" b="1"/>
            </a:lvl7pPr>
            <a:lvl8pPr marL="3261561" indent="0">
              <a:buNone/>
              <a:defRPr sz="1600" b="1"/>
            </a:lvl8pPr>
            <a:lvl9pPr marL="37275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5" y="2175318"/>
            <a:ext cx="4041502" cy="185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pg num"/>
          <p:cNvSpPr>
            <a:spLocks noGrp="1" noChangeArrowheads="1"/>
          </p:cNvSpPr>
          <p:nvPr>
            <p:ph type="sldNum" sz="quarter" idx="10"/>
            <p:custDataLst>
              <p:tags r:id="rId1"/>
            </p:custDataLst>
          </p:nvPr>
        </p:nvSpPr>
        <p:spPr>
          <a:ln/>
        </p:spPr>
        <p:txBody>
          <a:bodyPr/>
          <a:lstStyle>
            <a:lvl1pPr>
              <a:defRPr/>
            </a:lvl1pPr>
          </a:lstStyle>
          <a:p>
            <a:pPr>
              <a:defRPr/>
            </a:pPr>
            <a:fld id="{C4E3B09D-49A6-4A31-880C-16A090A47598}"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695673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pg num"/>
          <p:cNvSpPr>
            <a:spLocks noGrp="1" noChangeArrowheads="1"/>
          </p:cNvSpPr>
          <p:nvPr>
            <p:ph type="sldNum" sz="quarter" idx="10"/>
            <p:custDataLst>
              <p:tags r:id="rId1"/>
            </p:custDataLst>
          </p:nvPr>
        </p:nvSpPr>
        <p:spPr>
          <a:ln/>
        </p:spPr>
        <p:txBody>
          <a:bodyPr/>
          <a:lstStyle>
            <a:lvl1pPr>
              <a:defRPr/>
            </a:lvl1pPr>
          </a:lstStyle>
          <a:p>
            <a:pPr>
              <a:defRPr/>
            </a:pPr>
            <a:fld id="{A1DBAAC8-1AEB-4711-B414-A0D9E28B71A5}"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61704286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g num"/>
          <p:cNvSpPr>
            <a:spLocks noGrp="1" noChangeArrowheads="1"/>
          </p:cNvSpPr>
          <p:nvPr>
            <p:ph type="sldNum" sz="quarter" idx="10"/>
            <p:custDataLst>
              <p:tags r:id="rId1"/>
            </p:custDataLst>
          </p:nvPr>
        </p:nvSpPr>
        <p:spPr>
          <a:ln/>
        </p:spPr>
        <p:txBody>
          <a:bodyPr/>
          <a:lstStyle>
            <a:lvl1pPr>
              <a:defRPr/>
            </a:lvl1pPr>
          </a:lstStyle>
          <a:p>
            <a:pPr>
              <a:defRPr/>
            </a:pPr>
            <a:fld id="{DFB9322E-62D5-4304-85CC-AA68F0E6A8AB}"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31463751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809" y="273744"/>
            <a:ext cx="3008043" cy="628056"/>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51"/>
            <a:ext cx="5112217" cy="2449419"/>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809" y="1435095"/>
            <a:ext cx="3008043" cy="219820"/>
          </a:xfrm>
        </p:spPr>
        <p:txBody>
          <a:bodyPr/>
          <a:lstStyle>
            <a:lvl1pPr marL="0" indent="0">
              <a:buNone/>
              <a:defRPr sz="1400"/>
            </a:lvl1pPr>
            <a:lvl2pPr marL="465931" indent="0">
              <a:buNone/>
              <a:defRPr sz="1200"/>
            </a:lvl2pPr>
            <a:lvl3pPr marL="931878" indent="0">
              <a:buNone/>
              <a:defRPr sz="1000"/>
            </a:lvl3pPr>
            <a:lvl4pPr marL="1397815" indent="0">
              <a:buNone/>
              <a:defRPr sz="900"/>
            </a:lvl4pPr>
            <a:lvl5pPr marL="1863748" indent="0">
              <a:buNone/>
              <a:defRPr sz="900"/>
            </a:lvl5pPr>
            <a:lvl6pPr marL="2329688" indent="0">
              <a:buNone/>
              <a:defRPr sz="900"/>
            </a:lvl6pPr>
            <a:lvl7pPr marL="2795626" indent="0">
              <a:buNone/>
              <a:defRPr sz="900"/>
            </a:lvl7pPr>
            <a:lvl8pPr marL="3261561" indent="0">
              <a:buNone/>
              <a:defRPr sz="900"/>
            </a:lvl8pPr>
            <a:lvl9pPr marL="37275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0095B0D4-4084-436F-B623-C55171B0B3D2}"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19018932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6" y="4800938"/>
            <a:ext cx="5486400" cy="31402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6" y="612277"/>
            <a:ext cx="5486400" cy="507831"/>
          </a:xfrm>
        </p:spPr>
        <p:txBody>
          <a:bodyPr/>
          <a:lstStyle>
            <a:lvl1pPr marL="0" indent="0">
              <a:buNone/>
              <a:defRPr sz="3300"/>
            </a:lvl1pPr>
            <a:lvl2pPr marL="465931" indent="0">
              <a:buNone/>
              <a:defRPr sz="2900"/>
            </a:lvl2pPr>
            <a:lvl3pPr marL="931878" indent="0">
              <a:buNone/>
              <a:defRPr sz="2400"/>
            </a:lvl3pPr>
            <a:lvl4pPr marL="1397815" indent="0">
              <a:buNone/>
              <a:defRPr sz="2000"/>
            </a:lvl4pPr>
            <a:lvl5pPr marL="1863748" indent="0">
              <a:buNone/>
              <a:defRPr sz="2000"/>
            </a:lvl5pPr>
            <a:lvl6pPr marL="2329688" indent="0">
              <a:buNone/>
              <a:defRPr sz="2000"/>
            </a:lvl6pPr>
            <a:lvl7pPr marL="2795626" indent="0">
              <a:buNone/>
              <a:defRPr sz="2000"/>
            </a:lvl7pPr>
            <a:lvl8pPr marL="3261561" indent="0">
              <a:buNone/>
              <a:defRPr sz="2000"/>
            </a:lvl8pPr>
            <a:lvl9pPr marL="3727500" indent="0">
              <a:buNone/>
              <a:defRPr sz="2000"/>
            </a:lvl9pPr>
          </a:lstStyle>
          <a:p>
            <a:pPr lvl="0"/>
            <a:endParaRPr lang="en-ZA" noProof="0" dirty="0" smtClean="0"/>
          </a:p>
        </p:txBody>
      </p:sp>
      <p:sp>
        <p:nvSpPr>
          <p:cNvPr id="4" name="Text Placeholder 3"/>
          <p:cNvSpPr>
            <a:spLocks noGrp="1"/>
          </p:cNvSpPr>
          <p:nvPr>
            <p:ph type="body" sz="half" idx="2"/>
          </p:nvPr>
        </p:nvSpPr>
        <p:spPr>
          <a:xfrm>
            <a:off x="1791546" y="5367834"/>
            <a:ext cx="5486400" cy="219820"/>
          </a:xfrm>
        </p:spPr>
        <p:txBody>
          <a:bodyPr/>
          <a:lstStyle>
            <a:lvl1pPr marL="0" indent="0">
              <a:buNone/>
              <a:defRPr sz="1400"/>
            </a:lvl1pPr>
            <a:lvl2pPr marL="465931" indent="0">
              <a:buNone/>
              <a:defRPr sz="1200"/>
            </a:lvl2pPr>
            <a:lvl3pPr marL="931878" indent="0">
              <a:buNone/>
              <a:defRPr sz="1000"/>
            </a:lvl3pPr>
            <a:lvl4pPr marL="1397815" indent="0">
              <a:buNone/>
              <a:defRPr sz="900"/>
            </a:lvl4pPr>
            <a:lvl5pPr marL="1863748" indent="0">
              <a:buNone/>
              <a:defRPr sz="900"/>
            </a:lvl5pPr>
            <a:lvl6pPr marL="2329688" indent="0">
              <a:buNone/>
              <a:defRPr sz="900"/>
            </a:lvl6pPr>
            <a:lvl7pPr marL="2795626" indent="0">
              <a:buNone/>
              <a:defRPr sz="900"/>
            </a:lvl7pPr>
            <a:lvl8pPr marL="3261561" indent="0">
              <a:buNone/>
              <a:defRPr sz="900"/>
            </a:lvl8pPr>
            <a:lvl9pPr marL="37275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53503C6A-BBC3-464B-BC61-99FD76953FEF}"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15618401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5160724" y="1324952"/>
            <a:ext cx="3939540" cy="9421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AAF40062-0740-4FC1-810A-C3B5FA9BCCFB}"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3450016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09546" y="208959"/>
            <a:ext cx="584775" cy="2363207"/>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223968" y="208959"/>
            <a:ext cx="1477328" cy="23632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F04D352D-0B5F-4EB3-BD26-FCCF2001A22F}"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37943284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1169"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a:xfrm>
            <a:off x="323850" y="547750"/>
            <a:ext cx="7704534" cy="298327"/>
          </a:xfrm>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9" name="Rectangle 6"/>
          <p:cNvSpPr>
            <a:spLocks noGrp="1" noChangeArrowheads="1"/>
          </p:cNvSpPr>
          <p:nvPr>
            <p:ph type="sldNum" sz="quarter" idx="10"/>
          </p:nvPr>
        </p:nvSpPr>
        <p:spPr>
          <a:xfrm>
            <a:off x="8243376" y="116632"/>
            <a:ext cx="900631" cy="188417"/>
          </a:xfrm>
        </p:spPr>
        <p:txBody>
          <a:bodyPr/>
          <a:lstStyle>
            <a:lvl1pPr>
              <a:defRPr>
                <a:cs typeface="Arial" pitchFamily="34" charset="0"/>
              </a:defRPr>
            </a:lvl1pPr>
          </a:lstStyle>
          <a:p>
            <a:pPr>
              <a:defRPr/>
            </a:pPr>
            <a:fld id="{43626B7D-1AB5-4DA5-837F-D19D5798708C}" type="slidenum">
              <a:rPr lang="en-ZA">
                <a:solidFill>
                  <a:srgbClr val="FFFFFF"/>
                </a:solidFill>
              </a:rPr>
              <a:pPr>
                <a:defRPr/>
              </a:pPr>
              <a:t>‹#›</a:t>
            </a:fld>
            <a:endParaRPr lang="en-ZA" dirty="0">
              <a:solidFill>
                <a:srgbClr val="FFFFFF"/>
              </a:solidFill>
            </a:endParaRPr>
          </a:p>
        </p:txBody>
      </p:sp>
      <p:sp>
        <p:nvSpPr>
          <p:cNvPr id="10" name="Footer Placeholder 7"/>
          <p:cNvSpPr>
            <a:spLocks noGrp="1"/>
          </p:cNvSpPr>
          <p:nvPr>
            <p:ph type="ftr" sz="quarter" idx="11"/>
          </p:nvPr>
        </p:nvSpPr>
        <p:spPr>
          <a:xfrm>
            <a:off x="4284490" y="6427160"/>
            <a:ext cx="3600905" cy="366062"/>
          </a:xfrm>
          <a:prstGeom prst="rect">
            <a:avLst/>
          </a:prstGeom>
        </p:spPr>
        <p:txBody>
          <a:bodyPr lIns="93186" tIns="46594" rIns="93186" bIns="46594"/>
          <a:lstStyle>
            <a:lvl1pPr>
              <a:spcBef>
                <a:spcPct val="0"/>
              </a:spcBef>
              <a:defRPr sz="1000">
                <a:cs typeface="Arial" pitchFamily="34" charset="0"/>
              </a:defRPr>
            </a:lvl1pPr>
          </a:lstStyle>
          <a:p>
            <a:pPr defTabSz="913335">
              <a:defRPr/>
            </a:pPr>
            <a:endParaRPr lang="en-ZA" dirty="0">
              <a:solidFill>
                <a:srgbClr val="000000"/>
              </a:solidFill>
              <a:latin typeface="Arial"/>
            </a:endParaRPr>
          </a:p>
        </p:txBody>
      </p:sp>
    </p:spTree>
    <p:extLst>
      <p:ext uri="{BB962C8B-B14F-4D97-AF65-F5344CB8AC3E}">
        <p14:creationId xmlns:p14="http://schemas.microsoft.com/office/powerpoint/2010/main" val="38423111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pic>
        <p:nvPicPr>
          <p:cNvPr id="3" name="Picture 9"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2193"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itle 4"/>
          <p:cNvSpPr>
            <a:spLocks noGrp="1"/>
          </p:cNvSpPr>
          <p:nvPr>
            <p:ph type="title"/>
          </p:nvPr>
        </p:nvSpPr>
        <p:spPr/>
        <p:txBody>
          <a:bodyPr/>
          <a:lstStyle/>
          <a:p>
            <a:r>
              <a:rPr lang="en-US" smtClean="0"/>
              <a:t>Click to edit Master title style</a:t>
            </a:r>
            <a:endParaRPr lang="en-ZA"/>
          </a:p>
        </p:txBody>
      </p:sp>
      <p:sp>
        <p:nvSpPr>
          <p:cNvPr id="9" name="Rectangle 6"/>
          <p:cNvSpPr>
            <a:spLocks noGrp="1" noChangeArrowheads="1"/>
          </p:cNvSpPr>
          <p:nvPr>
            <p:ph type="sldNum" sz="quarter" idx="10"/>
          </p:nvPr>
        </p:nvSpPr>
        <p:spPr/>
        <p:txBody>
          <a:bodyPr/>
          <a:lstStyle>
            <a:lvl1pPr>
              <a:defRPr>
                <a:cs typeface="Arial" pitchFamily="34" charset="0"/>
              </a:defRPr>
            </a:lvl1pPr>
          </a:lstStyle>
          <a:p>
            <a:pPr>
              <a:defRPr/>
            </a:pPr>
            <a:fld id="{DFACFDCB-9CC4-498F-B357-197682DA7E61}" type="slidenum">
              <a:rPr lang="en-ZA">
                <a:solidFill>
                  <a:srgbClr val="FFFFFF"/>
                </a:solidFill>
              </a:rPr>
              <a:pPr>
                <a:defRPr/>
              </a:pPr>
              <a:t>‹#›</a:t>
            </a:fld>
            <a:endParaRPr lang="en-ZA" dirty="0">
              <a:solidFill>
                <a:srgbClr val="FFFFFF"/>
              </a:solidFill>
            </a:endParaRPr>
          </a:p>
        </p:txBody>
      </p:sp>
      <p:sp>
        <p:nvSpPr>
          <p:cNvPr id="10" name="Footer Placeholder 1"/>
          <p:cNvSpPr>
            <a:spLocks noGrp="1"/>
          </p:cNvSpPr>
          <p:nvPr>
            <p:ph type="ftr" sz="quarter" idx="11"/>
          </p:nvPr>
        </p:nvSpPr>
        <p:spPr>
          <a:xfrm>
            <a:off x="4284490" y="6427160"/>
            <a:ext cx="3600905" cy="366062"/>
          </a:xfrm>
          <a:prstGeom prst="rect">
            <a:avLst/>
          </a:prstGeom>
        </p:spPr>
        <p:txBody>
          <a:bodyPr lIns="93186" tIns="46594" rIns="93186" bIns="46594"/>
          <a:lstStyle>
            <a:lvl1pPr>
              <a:spcBef>
                <a:spcPct val="0"/>
              </a:spcBef>
              <a:defRPr>
                <a:cs typeface="Arial" pitchFamily="34" charset="0"/>
              </a:defRPr>
            </a:lvl1pPr>
          </a:lstStyle>
          <a:p>
            <a:pPr defTabSz="913335">
              <a:defRPr/>
            </a:pPr>
            <a:endParaRPr lang="en-ZA" sz="2400" dirty="0">
              <a:solidFill>
                <a:srgbClr val="000000"/>
              </a:solidFill>
              <a:latin typeface="Arial"/>
            </a:endParaRPr>
          </a:p>
        </p:txBody>
      </p:sp>
    </p:spTree>
    <p:extLst>
      <p:ext uri="{BB962C8B-B14F-4D97-AF65-F5344CB8AC3E}">
        <p14:creationId xmlns:p14="http://schemas.microsoft.com/office/powerpoint/2010/main" val="19586127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3217"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a:xfrm>
            <a:off x="323850" y="547750"/>
            <a:ext cx="7704534" cy="298327"/>
          </a:xfrm>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9" name="Rectangle 6"/>
          <p:cNvSpPr>
            <a:spLocks noGrp="1" noChangeArrowheads="1"/>
          </p:cNvSpPr>
          <p:nvPr>
            <p:ph type="sldNum" sz="quarter" idx="10"/>
          </p:nvPr>
        </p:nvSpPr>
        <p:spPr>
          <a:xfrm>
            <a:off x="8243376" y="116632"/>
            <a:ext cx="900631" cy="188417"/>
          </a:xfrm>
        </p:spPr>
        <p:txBody>
          <a:bodyPr/>
          <a:lstStyle>
            <a:lvl1pPr>
              <a:defRPr>
                <a:solidFill>
                  <a:srgbClr val="FFFFFF"/>
                </a:solidFill>
              </a:defRPr>
            </a:lvl1pPr>
          </a:lstStyle>
          <a:p>
            <a:pPr>
              <a:defRPr/>
            </a:pPr>
            <a:fld id="{0A5703DB-34A1-41A6-A5EA-FDD92A55360E}" type="slidenum">
              <a:rPr lang="en-ZA"/>
              <a:pPr>
                <a:defRPr/>
              </a:pPr>
              <a:t>‹#›</a:t>
            </a:fld>
            <a:endParaRPr lang="en-ZA" dirty="0"/>
          </a:p>
        </p:txBody>
      </p:sp>
      <p:sp>
        <p:nvSpPr>
          <p:cNvPr id="10" name="Footer Placeholder 7"/>
          <p:cNvSpPr>
            <a:spLocks noGrp="1"/>
          </p:cNvSpPr>
          <p:nvPr>
            <p:ph type="ftr" sz="quarter" idx="11"/>
          </p:nvPr>
        </p:nvSpPr>
        <p:spPr>
          <a:xfrm>
            <a:off x="4284490" y="6427160"/>
            <a:ext cx="3600905" cy="366062"/>
          </a:xfrm>
          <a:prstGeom prst="rect">
            <a:avLst/>
          </a:prstGeom>
        </p:spPr>
        <p:txBody>
          <a:bodyPr lIns="93186" tIns="46594" rIns="93186" bIns="46594"/>
          <a:lstStyle>
            <a:lvl1pPr>
              <a:defRPr sz="1000">
                <a:solidFill>
                  <a:srgbClr val="000000">
                    <a:tint val="75000"/>
                  </a:srgbClr>
                </a:solidFill>
              </a:defRPr>
            </a:lvl1pPr>
          </a:lstStyle>
          <a:p>
            <a:pPr defTabSz="913335">
              <a:defRPr/>
            </a:pPr>
            <a:r>
              <a:rPr lang="en-ZA" dirty="0" smtClean="0">
                <a:latin typeface="Arial"/>
                <a:cs typeface="Arial" pitchFamily="34" charset="0"/>
              </a:rPr>
              <a:t>SARS 21/2013 Network Carrier and Infrastructure Services- Briefing Session</a:t>
            </a:r>
            <a:endParaRPr lang="en-ZA" dirty="0">
              <a:latin typeface="Arial"/>
              <a:cs typeface="Arial" pitchFamily="34" charset="0"/>
            </a:endParaRPr>
          </a:p>
        </p:txBody>
      </p:sp>
    </p:spTree>
    <p:extLst>
      <p:ext uri="{BB962C8B-B14F-4D97-AF65-F5344CB8AC3E}">
        <p14:creationId xmlns:p14="http://schemas.microsoft.com/office/powerpoint/2010/main" val="15867650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5"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6"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7"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4241"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ZA"/>
          </a:p>
        </p:txBody>
      </p:sp>
      <p:sp>
        <p:nvSpPr>
          <p:cNvPr id="8" name="Slide Number Placeholder 2"/>
          <p:cNvSpPr>
            <a:spLocks noGrp="1"/>
          </p:cNvSpPr>
          <p:nvPr>
            <p:ph type="sldNum" sz="quarter" idx="10"/>
          </p:nvPr>
        </p:nvSpPr>
        <p:spPr/>
        <p:txBody>
          <a:bodyPr/>
          <a:lstStyle>
            <a:lvl1pPr>
              <a:defRPr>
                <a:solidFill>
                  <a:srgbClr val="FFFFFF"/>
                </a:solidFill>
              </a:defRPr>
            </a:lvl1pPr>
          </a:lstStyle>
          <a:p>
            <a:pPr>
              <a:defRPr/>
            </a:pPr>
            <a:fld id="{A01DAB76-A024-48A3-8CFE-75232A715A0E}" type="slidenum">
              <a:rPr lang="en-ZA"/>
              <a:pPr>
                <a:defRPr/>
              </a:pPr>
              <a:t>‹#›</a:t>
            </a:fld>
            <a:endParaRPr lang="en-ZA" dirty="0"/>
          </a:p>
        </p:txBody>
      </p:sp>
      <p:sp>
        <p:nvSpPr>
          <p:cNvPr id="9" name="Footer Placeholder 3"/>
          <p:cNvSpPr>
            <a:spLocks noGrp="1"/>
          </p:cNvSpPr>
          <p:nvPr>
            <p:ph type="ftr" sz="quarter" idx="11"/>
          </p:nvPr>
        </p:nvSpPr>
        <p:spPr>
          <a:xfrm>
            <a:off x="4284490" y="6427160"/>
            <a:ext cx="3600905" cy="366062"/>
          </a:xfrm>
          <a:prstGeom prst="rect">
            <a:avLst/>
          </a:prstGeom>
        </p:spPr>
        <p:txBody>
          <a:bodyPr lIns="93186" tIns="46594" rIns="93186" bIns="46594"/>
          <a:lstStyle>
            <a:lvl1pPr>
              <a:defRPr>
                <a:solidFill>
                  <a:srgbClr val="000000">
                    <a:tint val="75000"/>
                  </a:srgbClr>
                </a:solidFill>
              </a:defRPr>
            </a:lvl1pPr>
          </a:lstStyle>
          <a:p>
            <a:pPr defTabSz="913335">
              <a:defRPr/>
            </a:pPr>
            <a:r>
              <a:rPr lang="en-ZA" sz="2400" dirty="0" smtClean="0">
                <a:latin typeface="Arial"/>
                <a:cs typeface="Arial" pitchFamily="34" charset="0"/>
              </a:rPr>
              <a:t>SARS 02/2013 Network Carrier and Infrastructure Services- Briefing Session</a:t>
            </a:r>
            <a:endParaRPr lang="en-ZA" sz="2400" dirty="0">
              <a:latin typeface="Arial"/>
              <a:cs typeface="Arial" pitchFamily="34" charset="0"/>
            </a:endParaRPr>
          </a:p>
        </p:txBody>
      </p:sp>
    </p:spTree>
    <p:extLst>
      <p:ext uri="{BB962C8B-B14F-4D97-AF65-F5344CB8AC3E}">
        <p14:creationId xmlns:p14="http://schemas.microsoft.com/office/powerpoint/2010/main" val="402626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pic>
        <p:nvPicPr>
          <p:cNvPr id="3"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5265"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itle 4"/>
          <p:cNvSpPr>
            <a:spLocks noGrp="1"/>
          </p:cNvSpPr>
          <p:nvPr>
            <p:ph type="title"/>
          </p:nvPr>
        </p:nvSpPr>
        <p:spPr/>
        <p:txBody>
          <a:bodyPr/>
          <a:lstStyle/>
          <a:p>
            <a:r>
              <a:rPr lang="en-US" smtClean="0"/>
              <a:t>Click to edit Master title style</a:t>
            </a:r>
            <a:endParaRPr lang="en-ZA"/>
          </a:p>
        </p:txBody>
      </p:sp>
      <p:sp>
        <p:nvSpPr>
          <p:cNvPr id="9" name="Rectangle 6"/>
          <p:cNvSpPr>
            <a:spLocks noGrp="1" noChangeArrowheads="1"/>
          </p:cNvSpPr>
          <p:nvPr>
            <p:ph type="sldNum" sz="quarter" idx="10"/>
          </p:nvPr>
        </p:nvSpPr>
        <p:spPr/>
        <p:txBody>
          <a:bodyPr/>
          <a:lstStyle>
            <a:lvl1pPr>
              <a:defRPr>
                <a:solidFill>
                  <a:srgbClr val="FFFFFF"/>
                </a:solidFill>
              </a:defRPr>
            </a:lvl1pPr>
          </a:lstStyle>
          <a:p>
            <a:pPr>
              <a:defRPr/>
            </a:pPr>
            <a:fld id="{56CE93EE-2F23-4A95-8FC8-74624CB2E562}" type="slidenum">
              <a:rPr lang="en-ZA"/>
              <a:pPr>
                <a:defRPr/>
              </a:pPr>
              <a:t>‹#›</a:t>
            </a:fld>
            <a:endParaRPr lang="en-ZA" dirty="0"/>
          </a:p>
        </p:txBody>
      </p:sp>
      <p:sp>
        <p:nvSpPr>
          <p:cNvPr id="10" name="Footer Placeholder 1"/>
          <p:cNvSpPr>
            <a:spLocks noGrp="1"/>
          </p:cNvSpPr>
          <p:nvPr>
            <p:ph type="ftr" sz="quarter" idx="11"/>
          </p:nvPr>
        </p:nvSpPr>
        <p:spPr>
          <a:xfrm>
            <a:off x="4284490" y="6427160"/>
            <a:ext cx="3600905" cy="366062"/>
          </a:xfrm>
          <a:prstGeom prst="rect">
            <a:avLst/>
          </a:prstGeom>
        </p:spPr>
        <p:txBody>
          <a:bodyPr lIns="93186" tIns="46594" rIns="93186" bIns="46594"/>
          <a:lstStyle>
            <a:lvl1pPr>
              <a:defRPr>
                <a:solidFill>
                  <a:srgbClr val="000000">
                    <a:tint val="75000"/>
                  </a:srgbClr>
                </a:solidFill>
              </a:defRPr>
            </a:lvl1pPr>
          </a:lstStyle>
          <a:p>
            <a:pPr defTabSz="913335">
              <a:defRPr/>
            </a:pPr>
            <a:r>
              <a:rPr lang="en-ZA" sz="2400" dirty="0" smtClean="0">
                <a:latin typeface="Arial"/>
                <a:cs typeface="Arial" pitchFamily="34" charset="0"/>
              </a:rPr>
              <a:t>SARS 02/2013 Network Carrier and Infrastructure Services- Briefing Session</a:t>
            </a:r>
            <a:endParaRPr lang="en-ZA" sz="2400" dirty="0">
              <a:latin typeface="Arial"/>
              <a:cs typeface="Arial" pitchFamily="34" charset="0"/>
            </a:endParaRPr>
          </a:p>
        </p:txBody>
      </p:sp>
    </p:spTree>
    <p:extLst>
      <p:ext uri="{BB962C8B-B14F-4D97-AF65-F5344CB8AC3E}">
        <p14:creationId xmlns:p14="http://schemas.microsoft.com/office/powerpoint/2010/main" val="1477521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vmlDrawing" Target="../drawings/vmlDrawing4.vml"/><Relationship Id="rId18" Type="http://schemas.openxmlformats.org/officeDocument/2006/relationships/oleObject" Target="../embeddings/oleObject4.bin"/><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17" Type="http://schemas.openxmlformats.org/officeDocument/2006/relationships/image" Target="../media/image4.jpeg"/><Relationship Id="rId2" Type="http://schemas.openxmlformats.org/officeDocument/2006/relationships/slideLayout" Target="../slideLayouts/slideLayout14.xml"/><Relationship Id="rId16" Type="http://schemas.openxmlformats.org/officeDocument/2006/relationships/tags" Target="../tags/tag7.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ags" Target="../tags/tag6.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ags" Target="../tags/tag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vmlDrawing" Target="../drawings/vmlDrawing5.v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17" Type="http://schemas.openxmlformats.org/officeDocument/2006/relationships/oleObject" Target="../embeddings/oleObject5.bin"/><Relationship Id="rId2" Type="http://schemas.openxmlformats.org/officeDocument/2006/relationships/slideLayout" Target="../slideLayouts/slideLayout25.xml"/><Relationship Id="rId16" Type="http://schemas.openxmlformats.org/officeDocument/2006/relationships/image" Target="../media/image1.jpe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ags" Target="../tags/tag9.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ags" Target="../tags/tag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vmlDrawing" Target="../drawings/vmlDrawing7.vml"/><Relationship Id="rId3" Type="http://schemas.openxmlformats.org/officeDocument/2006/relationships/slideLayout" Target="../slideLayouts/slideLayout37.xml"/><Relationship Id="rId21" Type="http://schemas.openxmlformats.org/officeDocument/2006/relationships/tags" Target="../tags/tag13.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theme" Target="../theme/theme4.xml"/><Relationship Id="rId25" Type="http://schemas.openxmlformats.org/officeDocument/2006/relationships/oleObject" Target="../embeddings/oleObject7.bin"/><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tags" Target="../tags/tag12.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image" Target="../media/image3.jpeg"/><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tags" Target="../tags/tag15.xml"/><Relationship Id="rId10" Type="http://schemas.openxmlformats.org/officeDocument/2006/relationships/slideLayout" Target="../slideLayouts/slideLayout44.xml"/><Relationship Id="rId19" Type="http://schemas.openxmlformats.org/officeDocument/2006/relationships/tags" Target="../tags/tag11.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tags" Target="../tags/tag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5"/>
            </p:custDataLst>
          </p:nvPr>
        </p:nvPicPr>
        <p:blipFill>
          <a:blip r:embed="rId17"/>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6"/>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596" r:id="rId18" imgW="0" imgH="0" progId="">
                  <p:embed/>
                </p:oleObj>
              </mc:Choice>
              <mc:Fallback>
                <p:oleObj r:id="rId18"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824" r:id="rId12"/>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capa-1 copy"/>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graphicFrame>
        <p:nvGraphicFramePr>
          <p:cNvPr id="1026" name="Rectangle 3" hidden="1"/>
          <p:cNvGraphicFramePr>
            <a:graphicFrameLocks/>
          </p:cNvGraphicFramePr>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72894"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29" name="McK Title Elements"/>
          <p:cNvGrpSpPr>
            <a:grpSpLocks/>
          </p:cNvGrpSpPr>
          <p:nvPr/>
        </p:nvGrpSpPr>
        <p:grpSpPr bwMode="auto">
          <a:xfrm>
            <a:off x="2693377" y="2182813"/>
            <a:ext cx="5130312" cy="4602162"/>
            <a:chOff x="1663" y="1348"/>
            <a:chExt cx="3167" cy="2841"/>
          </a:xfrm>
        </p:grpSpPr>
        <p:sp>
          <p:nvSpPr>
            <p:cNvPr id="13"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CONFIDENTIAL</a:t>
              </a:r>
            </a:p>
          </p:txBody>
        </p:sp>
        <p:sp>
          <p:nvSpPr>
            <p:cNvPr id="14" name="McK Document" hidden="1"/>
            <p:cNvSpPr txBox="1">
              <a:spLocks noChangeArrowheads="1"/>
            </p:cNvSpPr>
            <p:nvPr/>
          </p:nvSpPr>
          <p:spPr bwMode="gray">
            <a:xfrm>
              <a:off x="1663" y="3038"/>
              <a:ext cx="3167" cy="133"/>
            </a:xfrm>
            <a:prstGeom prst="rect">
              <a:avLst/>
            </a:prstGeom>
            <a:noFill/>
            <a:ln w="9525">
              <a:noFill/>
              <a:miter lim="800000"/>
              <a:headEnd/>
              <a:tailEnd/>
            </a:ln>
            <a:effectLst/>
          </p:spPr>
          <p:txBody>
            <a:bodyPr lIns="0" tIns="0" rIns="0" bIns="0" anchor="b">
              <a:spAutoFit/>
            </a:bodyPr>
            <a:lstStyle/>
            <a:p>
              <a:pPr defTabSz="933450">
                <a:defRPr/>
              </a:pPr>
              <a:r>
                <a:rPr lang="en-GB" sz="1400" dirty="0">
                  <a:solidFill>
                    <a:srgbClr val="000000"/>
                  </a:solidFill>
                  <a:latin typeface="Arial"/>
                </a:rPr>
                <a:t>Document</a:t>
              </a:r>
            </a:p>
          </p:txBody>
        </p:sp>
        <p:sp>
          <p:nvSpPr>
            <p:cNvPr id="15"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Date</a:t>
              </a:r>
            </a:p>
          </p:txBody>
        </p:sp>
        <p:sp>
          <p:nvSpPr>
            <p:cNvPr id="16" name="McK Disclaimer" hidden="1"/>
            <p:cNvSpPr>
              <a:spLocks noChangeArrowheads="1"/>
            </p:cNvSpPr>
            <p:nvPr>
              <p:custDataLst>
                <p:tags r:id="rId16"/>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0738" eaLnBrk="0" hangingPunct="0">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7" name="Working Draft Text" hidden="1"/>
          <p:cNvSpPr>
            <a:spLocks noChangeArrowheads="1"/>
          </p:cNvSpPr>
          <p:nvPr/>
        </p:nvSpPr>
        <p:spPr bwMode="gray">
          <a:xfrm>
            <a:off x="414705" y="504825"/>
            <a:ext cx="3109546" cy="276999"/>
          </a:xfrm>
          <a:prstGeom prst="rect">
            <a:avLst/>
          </a:prstGeom>
          <a:noFill/>
          <a:ln w="9525">
            <a:noFill/>
            <a:miter lim="800000"/>
            <a:headEnd/>
            <a:tailEnd/>
          </a:ln>
          <a:effectLst/>
        </p:spPr>
        <p:txBody>
          <a:bodyPr lIns="0" tIns="0" rIns="0" bIns="0">
            <a:spAutoFit/>
          </a:bodyPr>
          <a:lstStyle/>
          <a:p>
            <a:pPr defTabSz="912813">
              <a:defRPr/>
            </a:pPr>
            <a:r>
              <a:rPr lang="en-US" dirty="0">
                <a:solidFill>
                  <a:srgbClr val="000000"/>
                </a:solidFill>
                <a:latin typeface="Arial"/>
              </a:rPr>
              <a:t>Working Draft    </a:t>
            </a:r>
          </a:p>
        </p:txBody>
      </p:sp>
      <p:sp>
        <p:nvSpPr>
          <p:cNvPr id="18" name="Working Draft" hidden="1"/>
          <p:cNvSpPr txBox="1">
            <a:spLocks noChangeArrowheads="1"/>
          </p:cNvSpPr>
          <p:nvPr/>
        </p:nvSpPr>
        <p:spPr bwMode="gray">
          <a:xfrm>
            <a:off x="414704" y="749301"/>
            <a:ext cx="4043479" cy="184666"/>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Last Modified 09/20/2007 10:49:20 AM India Standard Time</a:t>
            </a:r>
          </a:p>
        </p:txBody>
      </p:sp>
      <p:sp>
        <p:nvSpPr>
          <p:cNvPr id="19" name="Printed" hidden="1"/>
          <p:cNvSpPr txBox="1">
            <a:spLocks noChangeArrowheads="1"/>
          </p:cNvSpPr>
          <p:nvPr/>
        </p:nvSpPr>
        <p:spPr bwMode="gray">
          <a:xfrm>
            <a:off x="414705" y="971551"/>
            <a:ext cx="3905250" cy="187325"/>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Printed 06/08/2007 18:26:04 South Africa Standard Time</a:t>
            </a:r>
          </a:p>
        </p:txBody>
      </p:sp>
      <p:sp>
        <p:nvSpPr>
          <p:cNvPr id="1033" name="Rectangle 3"/>
          <p:cNvSpPr>
            <a:spLocks noGrp="1" noChangeArrowheads="1"/>
          </p:cNvSpPr>
          <p:nvPr>
            <p:ph type="title"/>
            <p:custDataLst>
              <p:tags r:id="rId14"/>
            </p:custDataLst>
          </p:nvPr>
        </p:nvSpPr>
        <p:spPr bwMode="gray">
          <a:xfrm>
            <a:off x="121628" y="164586"/>
            <a:ext cx="8793773" cy="369332"/>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4" name="Rectangle 4"/>
          <p:cNvSpPr>
            <a:spLocks noGrp="1" noChangeArrowheads="1"/>
          </p:cNvSpPr>
          <p:nvPr>
            <p:ph type="body" idx="1"/>
            <p:custDataLst>
              <p:tags r:id="rId15"/>
            </p:custDataLst>
          </p:nvPr>
        </p:nvSpPr>
        <p:spPr bwMode="gray">
          <a:xfrm>
            <a:off x="126023" y="1298575"/>
            <a:ext cx="8792308" cy="163121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extLst>
      <p:ext uri="{BB962C8B-B14F-4D97-AF65-F5344CB8AC3E}">
        <p14:creationId xmlns:p14="http://schemas.microsoft.com/office/powerpoint/2010/main" val="30808993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iming>
    <p:tnLst>
      <p:par>
        <p:cTn id="1" dur="indefinite" restart="never" nodeType="tmRoot"/>
      </p:par>
    </p:tnLst>
  </p:timing>
  <p:hf hdr="0" ftr="0" dt="0"/>
  <p:txStyles>
    <p:titleStyle>
      <a:lvl1pPr algn="l" defTabSz="912813" rtl="0" eaLnBrk="0" fontAlgn="base" hangingPunct="0">
        <a:spcBef>
          <a:spcPct val="0"/>
        </a:spcBef>
        <a:spcAft>
          <a:spcPct val="0"/>
        </a:spcAft>
        <a:defRPr sz="2400" b="1">
          <a:solidFill>
            <a:schemeClr val="bg1"/>
          </a:solidFill>
          <a:latin typeface="+mj-lt"/>
          <a:ea typeface="+mj-ea"/>
          <a:cs typeface="+mj-cs"/>
        </a:defRPr>
      </a:lvl1pPr>
      <a:lvl2pPr algn="l" defTabSz="912813" rtl="0" eaLnBrk="0" fontAlgn="base" hangingPunct="0">
        <a:spcBef>
          <a:spcPct val="0"/>
        </a:spcBef>
        <a:spcAft>
          <a:spcPct val="0"/>
        </a:spcAft>
        <a:defRPr sz="2400" b="1">
          <a:solidFill>
            <a:schemeClr val="bg1"/>
          </a:solidFill>
          <a:latin typeface="Arial Rounded MT Bold" pitchFamily="34" charset="0"/>
        </a:defRPr>
      </a:lvl2pPr>
      <a:lvl3pPr algn="l" defTabSz="912813" rtl="0" eaLnBrk="0" fontAlgn="base" hangingPunct="0">
        <a:spcBef>
          <a:spcPct val="0"/>
        </a:spcBef>
        <a:spcAft>
          <a:spcPct val="0"/>
        </a:spcAft>
        <a:defRPr sz="2400" b="1">
          <a:solidFill>
            <a:schemeClr val="bg1"/>
          </a:solidFill>
          <a:latin typeface="Arial Rounded MT Bold" pitchFamily="34" charset="0"/>
        </a:defRPr>
      </a:lvl3pPr>
      <a:lvl4pPr algn="l" defTabSz="912813" rtl="0" eaLnBrk="0" fontAlgn="base" hangingPunct="0">
        <a:spcBef>
          <a:spcPct val="0"/>
        </a:spcBef>
        <a:spcAft>
          <a:spcPct val="0"/>
        </a:spcAft>
        <a:defRPr sz="2400" b="1">
          <a:solidFill>
            <a:schemeClr val="bg1"/>
          </a:solidFill>
          <a:latin typeface="Arial Rounded MT Bold" pitchFamily="34" charset="0"/>
        </a:defRPr>
      </a:lvl4pPr>
      <a:lvl5pPr algn="l" defTabSz="912813" rtl="0" eaLnBrk="0" fontAlgn="base" hangingPunct="0">
        <a:spcBef>
          <a:spcPct val="0"/>
        </a:spcBef>
        <a:spcAft>
          <a:spcPct val="0"/>
        </a:spcAft>
        <a:defRPr sz="2400" b="1">
          <a:solidFill>
            <a:schemeClr val="bg1"/>
          </a:solidFill>
          <a:latin typeface="Arial Rounded MT Bold" pitchFamily="34" charset="0"/>
        </a:defRPr>
      </a:lvl5pPr>
      <a:lvl6pPr marL="457200" algn="l" defTabSz="912813" rtl="0" eaLnBrk="0" fontAlgn="base" hangingPunct="0">
        <a:spcBef>
          <a:spcPct val="0"/>
        </a:spcBef>
        <a:spcAft>
          <a:spcPct val="0"/>
        </a:spcAft>
        <a:defRPr sz="2400" b="1">
          <a:solidFill>
            <a:schemeClr val="bg1"/>
          </a:solidFill>
          <a:latin typeface="Arial Rounded MT Bold" pitchFamily="34" charset="0"/>
        </a:defRPr>
      </a:lvl6pPr>
      <a:lvl7pPr marL="914400" algn="l" defTabSz="912813" rtl="0" eaLnBrk="0" fontAlgn="base" hangingPunct="0">
        <a:spcBef>
          <a:spcPct val="0"/>
        </a:spcBef>
        <a:spcAft>
          <a:spcPct val="0"/>
        </a:spcAft>
        <a:defRPr sz="2400" b="1">
          <a:solidFill>
            <a:schemeClr val="bg1"/>
          </a:solidFill>
          <a:latin typeface="Arial Rounded MT Bold" pitchFamily="34" charset="0"/>
        </a:defRPr>
      </a:lvl7pPr>
      <a:lvl8pPr marL="1371600" algn="l" defTabSz="912813" rtl="0" eaLnBrk="0" fontAlgn="base" hangingPunct="0">
        <a:spcBef>
          <a:spcPct val="0"/>
        </a:spcBef>
        <a:spcAft>
          <a:spcPct val="0"/>
        </a:spcAft>
        <a:defRPr sz="2400" b="1">
          <a:solidFill>
            <a:schemeClr val="bg1"/>
          </a:solidFill>
          <a:latin typeface="Arial Rounded MT Bold" pitchFamily="34" charset="0"/>
        </a:defRPr>
      </a:lvl8pPr>
      <a:lvl9pPr marL="1828800" algn="l" defTabSz="912813" rtl="0" eaLnBrk="0" fontAlgn="base" hangingPunct="0">
        <a:spcBef>
          <a:spcPct val="0"/>
        </a:spcBef>
        <a:spcAft>
          <a:spcPct val="0"/>
        </a:spcAft>
        <a:defRPr sz="2400" b="1">
          <a:solidFill>
            <a:schemeClr val="bg1"/>
          </a:solidFill>
          <a:latin typeface="Arial Rounded MT Bold" pitchFamily="34" charset="0"/>
        </a:defRPr>
      </a:lvl9pPr>
    </p:titleStyle>
    <p:bodyStyle>
      <a:lvl1pPr marL="342900" indent="-342900" algn="l" defTabSz="950913" rtl="0" eaLnBrk="0" fontAlgn="base" hangingPunct="0">
        <a:spcBef>
          <a:spcPct val="0"/>
        </a:spcBef>
        <a:spcAft>
          <a:spcPct val="0"/>
        </a:spcAft>
        <a:buSzPct val="120000"/>
        <a:buChar char="•"/>
        <a:defRPr sz="2400">
          <a:solidFill>
            <a:schemeClr val="tx1"/>
          </a:solidFill>
          <a:latin typeface="+mn-lt"/>
          <a:ea typeface="+mn-ea"/>
          <a:cs typeface="+mn-cs"/>
        </a:defRPr>
      </a:lvl1pPr>
      <a:lvl2pPr marL="153988" indent="-152400" algn="l" defTabSz="950913" rtl="0" eaLnBrk="0" fontAlgn="base" hangingPunct="0">
        <a:spcBef>
          <a:spcPct val="0"/>
        </a:spcBef>
        <a:spcAft>
          <a:spcPct val="0"/>
        </a:spcAft>
        <a:buClr>
          <a:schemeClr val="tx2"/>
        </a:buClr>
        <a:buSzPct val="120000"/>
        <a:buChar char="•"/>
        <a:defRPr sz="2200">
          <a:solidFill>
            <a:schemeClr val="tx1"/>
          </a:solidFill>
          <a:latin typeface="+mn-lt"/>
        </a:defRPr>
      </a:lvl2pPr>
      <a:lvl3pPr marL="314325" indent="-158750" algn="l" defTabSz="950913" rtl="0" eaLnBrk="0" fontAlgn="base" hangingPunct="0">
        <a:spcBef>
          <a:spcPct val="0"/>
        </a:spcBef>
        <a:spcAft>
          <a:spcPct val="0"/>
        </a:spcAft>
        <a:buClr>
          <a:schemeClr val="tx2"/>
        </a:buClr>
        <a:buFont typeface="Times New Roman" pitchFamily="18" charset="0"/>
        <a:buChar char="–"/>
        <a:defRPr sz="2000">
          <a:solidFill>
            <a:schemeClr val="tx1"/>
          </a:solidFill>
          <a:latin typeface="+mn-lt"/>
        </a:defRPr>
      </a:lvl3pPr>
      <a:lvl4pPr marL="460375" indent="-144463" algn="l" defTabSz="950913" rtl="0" eaLnBrk="0" fontAlgn="base" hangingPunct="0">
        <a:spcBef>
          <a:spcPct val="0"/>
        </a:spcBef>
        <a:spcAft>
          <a:spcPct val="0"/>
        </a:spcAft>
        <a:buClr>
          <a:schemeClr val="tx2"/>
        </a:buClr>
        <a:buSzPct val="89000"/>
        <a:buChar char="•"/>
        <a:defRPr sz="2000">
          <a:solidFill>
            <a:schemeClr val="tx1"/>
          </a:solidFill>
          <a:latin typeface="+mn-lt"/>
        </a:defRPr>
      </a:lvl4pPr>
      <a:lvl5pPr marL="6191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5pPr>
      <a:lvl6pPr marL="10763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6pPr>
      <a:lvl7pPr marL="15335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7pPr>
      <a:lvl8pPr marL="19907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8pPr>
      <a:lvl9pPr marL="24479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solidFill>
                <a:srgbClr val="6AAED8"/>
              </a:solidFill>
            </a:endParaRPr>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solidFill>
                    <a:srgbClr val="000000"/>
                  </a:solidFill>
                  <a:latin typeface="Arial"/>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Arial"/>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Arial"/>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solidFill>
                  <a:srgbClr val="FFFFFF"/>
                </a:solidFill>
              </a:rPr>
              <a:pPr>
                <a:defRPr/>
              </a:pPr>
              <a:t>‹#›</a:t>
            </a:fld>
            <a:endParaRPr lang="en-ZA" dirty="0">
              <a:solidFill>
                <a:srgbClr val="FFFFFF"/>
              </a:solidFill>
            </a:endParaRPr>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4102" r:id="rId17" imgW="0" imgH="0" progId="">
                  <p:embed/>
                </p:oleObj>
              </mc:Choice>
              <mc:Fallback>
                <p:oleObj r:id="rId17"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4857112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6" name="Picture 2" descr="miolo1 fundo branco"/>
          <p:cNvPicPr>
            <a:picLocks noChangeArrowheads="1"/>
          </p:cNvPicPr>
          <p:nvPr>
            <p:custDataLst>
              <p:tags r:id="rId19"/>
            </p:custDataLst>
          </p:nvPr>
        </p:nvPicPr>
        <p:blipFill>
          <a:blip r:embed="rId24">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
          <p:cNvSpPr>
            <a:spLocks noGrp="1" noChangeArrowheads="1"/>
          </p:cNvSpPr>
          <p:nvPr>
            <p:ph type="title"/>
            <p:custDataLst>
              <p:tags r:id="rId20"/>
            </p:custDataLst>
          </p:nvPr>
        </p:nvSpPr>
        <p:spPr bwMode="gray">
          <a:xfrm>
            <a:off x="124728" y="208959"/>
            <a:ext cx="8972296" cy="298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GB" altLang="en-US" smtClean="0"/>
              <a:t>Click to edit Master title style</a:t>
            </a:r>
          </a:p>
        </p:txBody>
      </p:sp>
      <p:sp>
        <p:nvSpPr>
          <p:cNvPr id="1028" name="Rectangle 5"/>
          <p:cNvSpPr>
            <a:spLocks noGrp="1" noChangeArrowheads="1"/>
          </p:cNvSpPr>
          <p:nvPr>
            <p:ph type="body" idx="1"/>
            <p:custDataLst>
              <p:tags r:id="rId21"/>
            </p:custDataLst>
          </p:nvPr>
        </p:nvSpPr>
        <p:spPr bwMode="gray">
          <a:xfrm>
            <a:off x="127968" y="1324951"/>
            <a:ext cx="8972296" cy="125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grpSp>
        <p:nvGrpSpPr>
          <p:cNvPr id="1029" name="McK Slide Elements"/>
          <p:cNvGrpSpPr>
            <a:grpSpLocks/>
          </p:cNvGrpSpPr>
          <p:nvPr/>
        </p:nvGrpSpPr>
        <p:grpSpPr bwMode="auto">
          <a:xfrm>
            <a:off x="127968" y="553964"/>
            <a:ext cx="8972296" cy="6412571"/>
            <a:chOff x="77" y="335"/>
            <a:chExt cx="5429" cy="3880"/>
          </a:xfrm>
        </p:grpSpPr>
        <p:sp>
          <p:nvSpPr>
            <p:cNvPr id="1032"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1033"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sp>
        <p:nvSpPr>
          <p:cNvPr id="474121" name="pg num"/>
          <p:cNvSpPr>
            <a:spLocks noGrp="1" noChangeArrowheads="1"/>
          </p:cNvSpPr>
          <p:nvPr>
            <p:ph type="sldNum" sz="quarter" idx="4"/>
            <p:custDataLst>
              <p:tags r:id="rId22"/>
            </p:custDataLst>
          </p:nvPr>
        </p:nvSpPr>
        <p:spPr bwMode="gray">
          <a:xfrm>
            <a:off x="6997711" y="6746238"/>
            <a:ext cx="879574" cy="18789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latin typeface="Arial" charset="0"/>
                <a:cs typeface="+mn-cs"/>
              </a:defRPr>
            </a:lvl1pPr>
          </a:lstStyle>
          <a:p>
            <a:pPr defTabSz="913335">
              <a:defRPr/>
            </a:pPr>
            <a:fld id="{C2D9E0C8-34BA-46B5-808B-C40A28B8FC1E}" type="slidenum">
              <a:rPr lang="en-GB" smtClean="0">
                <a:solidFill>
                  <a:srgbClr val="FFFFFF"/>
                </a:solidFill>
              </a:rPr>
              <a:pPr defTabSz="913335">
                <a:defRPr/>
              </a:pPr>
              <a:t>‹#›</a:t>
            </a:fld>
            <a:endParaRPr lang="en-GB" dirty="0">
              <a:solidFill>
                <a:srgbClr val="FFFFFF"/>
              </a:solidFill>
            </a:endParaRPr>
          </a:p>
        </p:txBody>
      </p:sp>
      <p:graphicFrame>
        <p:nvGraphicFramePr>
          <p:cNvPr id="1031" name="Rectangle 10" hidden="1"/>
          <p:cNvGraphicFramePr>
            <a:graphicFrameLocks/>
          </p:cNvGraphicFramePr>
          <p:nvPr>
            <p:custDataLst>
              <p:tags r:id="rId2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88097" r:id="rId25" imgW="0" imgH="0" progId="TCLayout.ActiveDocument.1">
                  <p:embed/>
                </p:oleObj>
              </mc:Choice>
              <mc:Fallback>
                <p:oleObj r:id="rId25"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82209125"/>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9" r:id="rId12"/>
    <p:sldLayoutId id="2147483820" r:id="rId13"/>
    <p:sldLayoutId id="2147483821" r:id="rId14"/>
    <p:sldLayoutId id="2147483822" r:id="rId15"/>
    <p:sldLayoutId id="2147483823" r:id="rId16"/>
  </p:sldLayoutIdLst>
  <p:timing>
    <p:tnLst>
      <p:par>
        <p:cTn id="1" dur="indefinite" restart="never" nodeType="tmRoot"/>
      </p:par>
    </p:tnLst>
  </p:timing>
  <p:hf hdr="0" ftr="0" dt="0"/>
  <p:txStyles>
    <p:titleStyle>
      <a:lvl1pPr algn="l" defTabSz="930254" rtl="0" eaLnBrk="0" fontAlgn="base" hangingPunct="0">
        <a:spcBef>
          <a:spcPct val="0"/>
        </a:spcBef>
        <a:spcAft>
          <a:spcPct val="0"/>
        </a:spcAft>
        <a:defRPr sz="1900" b="1">
          <a:solidFill>
            <a:schemeClr val="bg1"/>
          </a:solidFill>
          <a:latin typeface="+mj-lt"/>
          <a:ea typeface="+mj-ea"/>
          <a:cs typeface="+mj-cs"/>
        </a:defRPr>
      </a:lvl1pPr>
      <a:lvl2pPr algn="l" defTabSz="930254" rtl="0" eaLnBrk="0" fontAlgn="base" hangingPunct="0">
        <a:spcBef>
          <a:spcPct val="0"/>
        </a:spcBef>
        <a:spcAft>
          <a:spcPct val="0"/>
        </a:spcAft>
        <a:defRPr sz="1900" b="1">
          <a:solidFill>
            <a:schemeClr val="bg1"/>
          </a:solidFill>
          <a:latin typeface="Arial" pitchFamily="34" charset="0"/>
        </a:defRPr>
      </a:lvl2pPr>
      <a:lvl3pPr algn="l" defTabSz="930254" rtl="0" eaLnBrk="0" fontAlgn="base" hangingPunct="0">
        <a:spcBef>
          <a:spcPct val="0"/>
        </a:spcBef>
        <a:spcAft>
          <a:spcPct val="0"/>
        </a:spcAft>
        <a:defRPr sz="1900" b="1">
          <a:solidFill>
            <a:schemeClr val="bg1"/>
          </a:solidFill>
          <a:latin typeface="Arial" pitchFamily="34" charset="0"/>
        </a:defRPr>
      </a:lvl3pPr>
      <a:lvl4pPr algn="l" defTabSz="930254" rtl="0" eaLnBrk="0" fontAlgn="base" hangingPunct="0">
        <a:spcBef>
          <a:spcPct val="0"/>
        </a:spcBef>
        <a:spcAft>
          <a:spcPct val="0"/>
        </a:spcAft>
        <a:defRPr sz="1900" b="1">
          <a:solidFill>
            <a:schemeClr val="bg1"/>
          </a:solidFill>
          <a:latin typeface="Arial" pitchFamily="34" charset="0"/>
        </a:defRPr>
      </a:lvl4pPr>
      <a:lvl5pPr algn="l" defTabSz="930254" rtl="0" eaLnBrk="0" fontAlgn="base" hangingPunct="0">
        <a:spcBef>
          <a:spcPct val="0"/>
        </a:spcBef>
        <a:spcAft>
          <a:spcPct val="0"/>
        </a:spcAft>
        <a:defRPr sz="1900" b="1">
          <a:solidFill>
            <a:schemeClr val="bg1"/>
          </a:solidFill>
          <a:latin typeface="Arial" pitchFamily="34" charset="0"/>
        </a:defRPr>
      </a:lvl5pPr>
      <a:lvl6pPr marL="465931" algn="l" defTabSz="930254" rtl="0" fontAlgn="base">
        <a:spcBef>
          <a:spcPct val="0"/>
        </a:spcBef>
        <a:spcAft>
          <a:spcPct val="0"/>
        </a:spcAft>
        <a:defRPr sz="1900" b="1">
          <a:solidFill>
            <a:schemeClr val="bg1"/>
          </a:solidFill>
          <a:latin typeface="Arial" pitchFamily="34" charset="0"/>
        </a:defRPr>
      </a:lvl6pPr>
      <a:lvl7pPr marL="931878" algn="l" defTabSz="930254" rtl="0" fontAlgn="base">
        <a:spcBef>
          <a:spcPct val="0"/>
        </a:spcBef>
        <a:spcAft>
          <a:spcPct val="0"/>
        </a:spcAft>
        <a:defRPr sz="1900" b="1">
          <a:solidFill>
            <a:schemeClr val="bg1"/>
          </a:solidFill>
          <a:latin typeface="Arial" pitchFamily="34" charset="0"/>
        </a:defRPr>
      </a:lvl7pPr>
      <a:lvl8pPr marL="1397815" algn="l" defTabSz="930254" rtl="0" fontAlgn="base">
        <a:spcBef>
          <a:spcPct val="0"/>
        </a:spcBef>
        <a:spcAft>
          <a:spcPct val="0"/>
        </a:spcAft>
        <a:defRPr sz="1900" b="1">
          <a:solidFill>
            <a:schemeClr val="bg1"/>
          </a:solidFill>
          <a:latin typeface="Arial" pitchFamily="34" charset="0"/>
        </a:defRPr>
      </a:lvl8pPr>
      <a:lvl9pPr marL="1863748" algn="l" defTabSz="930254" rtl="0" fontAlgn="base">
        <a:spcBef>
          <a:spcPct val="0"/>
        </a:spcBef>
        <a:spcAft>
          <a:spcPct val="0"/>
        </a:spcAft>
        <a:defRPr sz="1900" b="1">
          <a:solidFill>
            <a:schemeClr val="bg1"/>
          </a:solidFill>
          <a:latin typeface="Arial" pitchFamily="34" charset="0"/>
        </a:defRPr>
      </a:lvl9pPr>
    </p:titleStyle>
    <p:bodyStyle>
      <a:lvl1pPr marL="349452" indent="-349452" algn="l" defTabSz="930254" rtl="0" eaLnBrk="0" fontAlgn="base" hangingPunct="0">
        <a:spcBef>
          <a:spcPct val="0"/>
        </a:spcBef>
        <a:spcAft>
          <a:spcPct val="0"/>
        </a:spcAft>
        <a:buSzPct val="120000"/>
        <a:buChar char="•"/>
        <a:defRPr sz="1600">
          <a:solidFill>
            <a:schemeClr val="tx1"/>
          </a:solidFill>
          <a:latin typeface="+mn-lt"/>
          <a:ea typeface="+mn-ea"/>
          <a:cs typeface="+mn-cs"/>
        </a:defRPr>
      </a:lvl1pPr>
      <a:lvl2pPr marL="150460" indent="-148843" algn="l" defTabSz="930254" rtl="0" eaLnBrk="0" fontAlgn="base" hangingPunct="0">
        <a:spcBef>
          <a:spcPct val="0"/>
        </a:spcBef>
        <a:spcAft>
          <a:spcPct val="0"/>
        </a:spcAft>
        <a:buClr>
          <a:schemeClr val="tx2"/>
        </a:buClr>
        <a:buSzPct val="120000"/>
        <a:buChar char="•"/>
        <a:defRPr sz="1600">
          <a:solidFill>
            <a:schemeClr val="tx1"/>
          </a:solidFill>
          <a:latin typeface="+mn-lt"/>
        </a:defRPr>
      </a:lvl2pPr>
      <a:lvl3pPr marL="307389" indent="-155310" algn="l" defTabSz="930254"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49756" indent="-140753" algn="l" defTabSz="930254" rtl="0" eaLnBrk="0" fontAlgn="base" hangingPunct="0">
        <a:spcBef>
          <a:spcPct val="0"/>
        </a:spcBef>
        <a:spcAft>
          <a:spcPct val="0"/>
        </a:spcAft>
        <a:buClr>
          <a:schemeClr val="tx2"/>
        </a:buClr>
        <a:buSzPct val="89000"/>
        <a:buChar char="•"/>
        <a:defRPr sz="1600">
          <a:solidFill>
            <a:schemeClr val="tx1"/>
          </a:solidFill>
          <a:latin typeface="+mn-lt"/>
        </a:defRPr>
      </a:lvl4pPr>
      <a:lvl5pPr marL="605072" indent="-153696" algn="l" defTabSz="930254"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71009"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36946"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2002886"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8821"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1878" rtl="0" eaLnBrk="1" latinLnBrk="0" hangingPunct="1">
        <a:defRPr sz="1800" kern="1200">
          <a:solidFill>
            <a:schemeClr val="tx1"/>
          </a:solidFill>
          <a:latin typeface="+mn-lt"/>
          <a:ea typeface="+mn-ea"/>
          <a:cs typeface="+mn-cs"/>
        </a:defRPr>
      </a:lvl1pPr>
      <a:lvl2pPr marL="465931" algn="l" defTabSz="931878" rtl="0" eaLnBrk="1" latinLnBrk="0" hangingPunct="1">
        <a:defRPr sz="1800" kern="1200">
          <a:solidFill>
            <a:schemeClr val="tx1"/>
          </a:solidFill>
          <a:latin typeface="+mn-lt"/>
          <a:ea typeface="+mn-ea"/>
          <a:cs typeface="+mn-cs"/>
        </a:defRPr>
      </a:lvl2pPr>
      <a:lvl3pPr marL="931878" algn="l" defTabSz="931878" rtl="0" eaLnBrk="1" latinLnBrk="0" hangingPunct="1">
        <a:defRPr sz="1800" kern="1200">
          <a:solidFill>
            <a:schemeClr val="tx1"/>
          </a:solidFill>
          <a:latin typeface="+mn-lt"/>
          <a:ea typeface="+mn-ea"/>
          <a:cs typeface="+mn-cs"/>
        </a:defRPr>
      </a:lvl3pPr>
      <a:lvl4pPr marL="1397815" algn="l" defTabSz="931878" rtl="0" eaLnBrk="1" latinLnBrk="0" hangingPunct="1">
        <a:defRPr sz="1800" kern="1200">
          <a:solidFill>
            <a:schemeClr val="tx1"/>
          </a:solidFill>
          <a:latin typeface="+mn-lt"/>
          <a:ea typeface="+mn-ea"/>
          <a:cs typeface="+mn-cs"/>
        </a:defRPr>
      </a:lvl4pPr>
      <a:lvl5pPr marL="1863748" algn="l" defTabSz="931878" rtl="0" eaLnBrk="1" latinLnBrk="0" hangingPunct="1">
        <a:defRPr sz="1800" kern="1200">
          <a:solidFill>
            <a:schemeClr val="tx1"/>
          </a:solidFill>
          <a:latin typeface="+mn-lt"/>
          <a:ea typeface="+mn-ea"/>
          <a:cs typeface="+mn-cs"/>
        </a:defRPr>
      </a:lvl5pPr>
      <a:lvl6pPr marL="2329688" algn="l" defTabSz="931878" rtl="0" eaLnBrk="1" latinLnBrk="0" hangingPunct="1">
        <a:defRPr sz="1800" kern="1200">
          <a:solidFill>
            <a:schemeClr val="tx1"/>
          </a:solidFill>
          <a:latin typeface="+mn-lt"/>
          <a:ea typeface="+mn-ea"/>
          <a:cs typeface="+mn-cs"/>
        </a:defRPr>
      </a:lvl6pPr>
      <a:lvl7pPr marL="2795626" algn="l" defTabSz="931878" rtl="0" eaLnBrk="1" latinLnBrk="0" hangingPunct="1">
        <a:defRPr sz="1800" kern="1200">
          <a:solidFill>
            <a:schemeClr val="tx1"/>
          </a:solidFill>
          <a:latin typeface="+mn-lt"/>
          <a:ea typeface="+mn-ea"/>
          <a:cs typeface="+mn-cs"/>
        </a:defRPr>
      </a:lvl7pPr>
      <a:lvl8pPr marL="3261561" algn="l" defTabSz="931878" rtl="0" eaLnBrk="1" latinLnBrk="0" hangingPunct="1">
        <a:defRPr sz="1800" kern="1200">
          <a:solidFill>
            <a:schemeClr val="tx1"/>
          </a:solidFill>
          <a:latin typeface="+mn-lt"/>
          <a:ea typeface="+mn-ea"/>
          <a:cs typeface="+mn-cs"/>
        </a:defRPr>
      </a:lvl8pPr>
      <a:lvl9pPr marL="3727500" algn="l" defTabSz="9318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5.xml"/><Relationship Id="rId1" Type="http://schemas.openxmlformats.org/officeDocument/2006/relationships/vmlDrawing" Target="../drawings/vmlDrawing16.vml"/><Relationship Id="rId4" Type="http://schemas.openxmlformats.org/officeDocument/2006/relationships/image" Target="../media/image12.emf"/></Relationships>
</file>

<file path=ppt/slides/_rels/slide1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vmlDrawing" Target="../drawings/vmlDrawing17.vml"/><Relationship Id="rId5" Type="http://schemas.openxmlformats.org/officeDocument/2006/relationships/image" Target="../media/image14.emf"/><Relationship Id="rId4" Type="http://schemas.openxmlformats.org/officeDocument/2006/relationships/package" Target="../embeddings/Microsoft_Word_Document3.docx"/></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vmlDrawing" Target="../drawings/vmlDrawing18.vml"/><Relationship Id="rId5" Type="http://schemas.openxmlformats.org/officeDocument/2006/relationships/image" Target="../media/image15.emf"/><Relationship Id="rId4" Type="http://schemas.openxmlformats.org/officeDocument/2006/relationships/package" Target="../embeddings/Microsoft_Word_Document4.docx"/></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vmlDrawing" Target="../drawings/vmlDrawing19.vml"/><Relationship Id="rId5" Type="http://schemas.openxmlformats.org/officeDocument/2006/relationships/image" Target="../media/image16.emf"/><Relationship Id="rId4" Type="http://schemas.openxmlformats.org/officeDocument/2006/relationships/package" Target="../embeddings/Microsoft_Word_Document5.docx"/></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mailto:tenderoffice@sars.gov.za"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jpeg"/></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575" y="620159"/>
            <a:ext cx="8240485" cy="923330"/>
          </a:xfrm>
        </p:spPr>
        <p:txBody>
          <a:bodyPr/>
          <a:lstStyle/>
          <a:p>
            <a:pPr marL="0" indent="0" algn="ctr">
              <a:buNone/>
            </a:pPr>
            <a:r>
              <a:rPr lang="en-ZA" sz="2000" b="1" dirty="0"/>
              <a:t>PROVISION OF INTEGRATED PEST MANAGEMENT PROGRAM FOR ALL SARS OFFICES, COUNTRYWIDE </a:t>
            </a:r>
            <a:endParaRPr lang="en-ZA" sz="2000" dirty="0"/>
          </a:p>
          <a:p>
            <a:pPr marL="0" indent="0" algn="ctr">
              <a:buNone/>
            </a:pPr>
            <a:endParaRPr lang="en-ZA" sz="2000" dirty="0"/>
          </a:p>
        </p:txBody>
      </p:sp>
      <p:sp>
        <p:nvSpPr>
          <p:cNvPr id="8" name="Subtitle 3"/>
          <p:cNvSpPr txBox="1">
            <a:spLocks/>
          </p:cNvSpPr>
          <p:nvPr/>
        </p:nvSpPr>
        <p:spPr bwMode="auto">
          <a:xfrm>
            <a:off x="315310" y="3200096"/>
            <a:ext cx="7236373" cy="14773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3 June 2019</a:t>
            </a:r>
            <a:r>
              <a:rPr lang="en-ZA" sz="2000" b="1" kern="0" dirty="0" smtClean="0">
                <a:solidFill>
                  <a:schemeClr val="bg1"/>
                </a:solidFill>
                <a:cs typeface="Arial" charset="0"/>
              </a:rPr>
              <a:t> </a:t>
            </a:r>
            <a:r>
              <a:rPr lang="en-ZA" sz="2000" b="1" kern="0" dirty="0">
                <a:solidFill>
                  <a:schemeClr val="bg1"/>
                </a:solidFill>
                <a:cs typeface="Arial" charset="0"/>
              </a:rPr>
              <a:t>at </a:t>
            </a:r>
            <a:r>
              <a:rPr lang="en-ZA" sz="2000" b="1" kern="0" dirty="0" smtClean="0">
                <a:solidFill>
                  <a:schemeClr val="bg1"/>
                </a:solidFill>
                <a:cs typeface="Arial" charset="0"/>
              </a:rPr>
              <a:t>11H00</a:t>
            </a:r>
          </a:p>
          <a:p>
            <a:pPr lvl="0" defTabSz="912813" eaLnBrk="0" hangingPunct="0">
              <a:lnSpc>
                <a:spcPct val="150000"/>
              </a:lnSpc>
              <a:buSzPct val="120000"/>
              <a:tabLst>
                <a:tab pos="2774950" algn="l"/>
              </a:tabLst>
              <a:defRPr/>
            </a:pPr>
            <a:r>
              <a:rPr kumimoji="0" lang="en-ZA" sz="2000" b="1" i="0" u="none" strike="noStrike" kern="0" cap="none" spc="0" normalizeH="0" baseline="0" noProof="0" dirty="0" smtClean="0">
                <a:ln>
                  <a:noFill/>
                </a:ln>
                <a:solidFill>
                  <a:schemeClr val="bg1"/>
                </a:solidFill>
                <a:effectLst/>
                <a:uLnTx/>
                <a:uFillTx/>
                <a:cs typeface="Arial" charset="0"/>
              </a:rPr>
              <a:t>RFP No</a:t>
            </a:r>
            <a:r>
              <a:rPr lang="en-ZA" sz="2000" b="1" kern="0" noProof="0" dirty="0" smtClean="0">
                <a:solidFill>
                  <a:schemeClr val="bg1"/>
                </a:solidFill>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RFP 0014/2019</a:t>
            </a:r>
          </a:p>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Closing Date      	25 June </a:t>
            </a:r>
            <a:r>
              <a:rPr lang="en-ZA" sz="2000" b="1" kern="0" noProof="0" dirty="0" smtClean="0">
                <a:solidFill>
                  <a:schemeClr val="bg1"/>
                </a:solidFill>
                <a:cs typeface="Arial" charset="0"/>
              </a:rPr>
              <a:t>2019</a:t>
            </a:r>
            <a:r>
              <a:rPr lang="en-ZA" sz="2000" b="1" kern="0" dirty="0">
                <a:solidFill>
                  <a:schemeClr val="bg1"/>
                </a:solidFill>
                <a:cs typeface="Arial" charset="0"/>
              </a:rPr>
              <a:t> </a:t>
            </a:r>
            <a:r>
              <a:rPr lang="en-ZA" sz="2000" b="1" kern="0" dirty="0" smtClean="0">
                <a:solidFill>
                  <a:schemeClr val="bg1"/>
                </a:solidFill>
                <a:cs typeface="Arial" charset="0"/>
              </a:rPr>
              <a:t>at </a:t>
            </a:r>
            <a:r>
              <a:rPr kumimoji="0" lang="en-ZA" sz="2000" b="1" i="0" u="none" strike="noStrike" kern="0" cap="none" spc="0" normalizeH="0" baseline="0" noProof="0" dirty="0" smtClean="0">
                <a:ln>
                  <a:noFill/>
                </a:ln>
                <a:solidFill>
                  <a:schemeClr val="bg1"/>
                </a:solidFill>
                <a:effectLst/>
                <a:uLnTx/>
                <a:uFillTx/>
                <a:cs typeface="Arial" charset="0"/>
              </a:rPr>
              <a:t>11h00</a:t>
            </a:r>
          </a:p>
        </p:txBody>
      </p:sp>
      <p:sp>
        <p:nvSpPr>
          <p:cNvPr id="2" name="TextBox 1"/>
          <p:cNvSpPr txBox="1"/>
          <p:nvPr/>
        </p:nvSpPr>
        <p:spPr>
          <a:xfrm>
            <a:off x="157655" y="6138041"/>
            <a:ext cx="3184635" cy="369332"/>
          </a:xfrm>
          <a:prstGeom prst="rect">
            <a:avLst/>
          </a:prstGeom>
          <a:noFill/>
        </p:spPr>
        <p:txBody>
          <a:bodyPr wrap="square" rtlCol="0">
            <a:spAutoFit/>
          </a:bodyPr>
          <a:lstStyle/>
          <a:p>
            <a:r>
              <a:rPr lang="en-ZA" dirty="0" smtClean="0">
                <a:solidFill>
                  <a:schemeClr val="tx2"/>
                </a:solidFill>
              </a:rPr>
              <a:t>Presenter: Seboya Leburu </a:t>
            </a:r>
            <a:endParaRPr lang="en-ZA"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21628" y="61479"/>
            <a:ext cx="8793773" cy="575542"/>
          </a:xfrm>
        </p:spPr>
        <p:txBody>
          <a:bodyPr/>
          <a:lstStyle/>
          <a:p>
            <a:r>
              <a:rPr lang="en-ZA" altLang="en-US" smtClean="0"/>
              <a:t>Evaluation Criteria</a:t>
            </a:r>
          </a:p>
        </p:txBody>
      </p:sp>
      <p:sp>
        <p:nvSpPr>
          <p:cNvPr id="12291" name="Content Placeholder 2"/>
          <p:cNvSpPr>
            <a:spLocks noGrp="1"/>
          </p:cNvSpPr>
          <p:nvPr>
            <p:ph idx="1"/>
          </p:nvPr>
        </p:nvSpPr>
        <p:spPr>
          <a:xfrm flipV="1">
            <a:off x="126023" y="1668463"/>
            <a:ext cx="8792308" cy="246221"/>
          </a:xfrm>
        </p:spPr>
        <p:txBody>
          <a:bodyPr/>
          <a:lstStyle/>
          <a:p>
            <a:pPr marL="0" indent="0">
              <a:buFontTx/>
              <a:buNone/>
            </a:pPr>
            <a:endParaRPr lang="en-ZA" altLang="en-US" smtClean="0"/>
          </a:p>
        </p:txBody>
      </p:sp>
      <p:sp>
        <p:nvSpPr>
          <p:cNvPr id="12292" name="Slide Number Placeholder 3"/>
          <p:cNvSpPr>
            <a:spLocks noGrp="1"/>
          </p:cNvSpPr>
          <p:nvPr>
            <p:ph type="sldNum" sz="quarter" idx="10"/>
          </p:nvPr>
        </p:nvSpPr>
        <p:spPr>
          <a:xfrm>
            <a:off x="8830441" y="-3175"/>
            <a:ext cx="8495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BBE02CBA-1EF7-479F-9061-8E56F3FBCC6C}" type="slidenum">
              <a:rPr lang="en-GB" altLang="en-US" sz="1200" smtClean="0">
                <a:solidFill>
                  <a:schemeClr val="bg1"/>
                </a:solidFill>
              </a:rPr>
              <a:pPr eaLnBrk="1" hangingPunct="1"/>
              <a:t>10</a:t>
            </a:fld>
            <a:endParaRPr lang="en-GB" altLang="en-US" sz="1200" smtClean="0">
              <a:solidFill>
                <a:schemeClr val="bg1"/>
              </a:solidFill>
            </a:endParaRPr>
          </a:p>
        </p:txBody>
      </p:sp>
      <p:pic>
        <p:nvPicPr>
          <p:cNvPr id="1229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5074" y="841376"/>
            <a:ext cx="8906608" cy="550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hlink"/>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pic>
    </p:spTree>
    <p:extLst>
      <p:ext uri="{BB962C8B-B14F-4D97-AF65-F5344CB8AC3E}">
        <p14:creationId xmlns:p14="http://schemas.microsoft.com/office/powerpoint/2010/main" val="5966936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21628" y="61479"/>
            <a:ext cx="8793773" cy="575542"/>
          </a:xfrm>
        </p:spPr>
        <p:txBody>
          <a:bodyPr/>
          <a:lstStyle/>
          <a:p>
            <a:r>
              <a:rPr lang="en-ZA" altLang="en-US" smtClean="0"/>
              <a:t>Evaluation Criteria</a:t>
            </a:r>
          </a:p>
        </p:txBody>
      </p:sp>
      <p:sp>
        <p:nvSpPr>
          <p:cNvPr id="13315" name="Slide Number Placeholder 3"/>
          <p:cNvSpPr>
            <a:spLocks noGrp="1"/>
          </p:cNvSpPr>
          <p:nvPr>
            <p:ph type="sldNum" sz="quarter" idx="10"/>
          </p:nvPr>
        </p:nvSpPr>
        <p:spPr>
          <a:xfrm>
            <a:off x="8830441" y="-3175"/>
            <a:ext cx="8495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058AB7B7-0968-43FE-A20B-12DCC4CDF874}" type="slidenum">
              <a:rPr lang="en-GB" altLang="en-US" sz="1200" smtClean="0">
                <a:solidFill>
                  <a:schemeClr val="bg1"/>
                </a:solidFill>
              </a:rPr>
              <a:pPr eaLnBrk="1" hangingPunct="1"/>
              <a:t>11</a:t>
            </a:fld>
            <a:endParaRPr lang="en-GB" altLang="en-US" sz="1200" smtClean="0">
              <a:solidFill>
                <a:schemeClr val="bg1"/>
              </a:solidFill>
            </a:endParaRPr>
          </a:p>
        </p:txBody>
      </p:sp>
      <p:graphicFrame>
        <p:nvGraphicFramePr>
          <p:cNvPr id="13316" name="Object 5"/>
          <p:cNvGraphicFramePr>
            <a:graphicFrameLocks noChangeAspect="1"/>
          </p:cNvGraphicFramePr>
          <p:nvPr/>
        </p:nvGraphicFramePr>
        <p:xfrm>
          <a:off x="348762" y="1009650"/>
          <a:ext cx="8324850" cy="5265738"/>
        </p:xfrm>
        <a:graphic>
          <a:graphicData uri="http://schemas.openxmlformats.org/presentationml/2006/ole">
            <mc:AlternateContent xmlns:mc="http://schemas.openxmlformats.org/markup-compatibility/2006">
              <mc:Choice xmlns:v="urn:schemas-microsoft-com:vml" Requires="v">
                <p:oleObj spid="_x0000_s109579" name="Document" r:id="rId3" imgW="5870342" imgH="4300343" progId="Word.Document.12">
                  <p:embed/>
                </p:oleObj>
              </mc:Choice>
              <mc:Fallback>
                <p:oleObj name="Document" r:id="rId3" imgW="5870342" imgH="4300343" progId="Word.Document.1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762" y="1009650"/>
                        <a:ext cx="8324850" cy="526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4104630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21628" y="61479"/>
            <a:ext cx="8793773" cy="575542"/>
          </a:xfrm>
        </p:spPr>
        <p:txBody>
          <a:bodyPr/>
          <a:lstStyle/>
          <a:p>
            <a:r>
              <a:rPr lang="en-ZA" altLang="en-US" smtClean="0"/>
              <a:t>Evaluation Criteria</a:t>
            </a:r>
          </a:p>
        </p:txBody>
      </p:sp>
      <p:sp>
        <p:nvSpPr>
          <p:cNvPr id="14339" name="Slide Number Placeholder 3"/>
          <p:cNvSpPr>
            <a:spLocks noGrp="1"/>
          </p:cNvSpPr>
          <p:nvPr>
            <p:ph type="sldNum" sz="quarter" idx="10"/>
          </p:nvPr>
        </p:nvSpPr>
        <p:spPr>
          <a:xfrm>
            <a:off x="8830441" y="-3175"/>
            <a:ext cx="8495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48A211BB-3B12-4EC6-AF50-B560D9C26226}" type="slidenum">
              <a:rPr lang="en-GB" altLang="en-US" sz="1200" smtClean="0">
                <a:solidFill>
                  <a:schemeClr val="bg1"/>
                </a:solidFill>
              </a:rPr>
              <a:pPr eaLnBrk="1" hangingPunct="1"/>
              <a:t>12</a:t>
            </a:fld>
            <a:endParaRPr lang="en-GB" altLang="en-US" sz="1200" smtClean="0">
              <a:solidFill>
                <a:schemeClr val="bg1"/>
              </a:solidFill>
            </a:endParaRPr>
          </a:p>
        </p:txBody>
      </p:sp>
      <p:pic>
        <p:nvPicPr>
          <p:cNvPr id="1434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3254" y="1395413"/>
            <a:ext cx="8692662" cy="4932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hlink"/>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pic>
    </p:spTree>
    <p:extLst>
      <p:ext uri="{BB962C8B-B14F-4D97-AF65-F5344CB8AC3E}">
        <p14:creationId xmlns:p14="http://schemas.microsoft.com/office/powerpoint/2010/main" val="5805068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21628" y="61479"/>
            <a:ext cx="8793773" cy="575542"/>
          </a:xfrm>
        </p:spPr>
        <p:txBody>
          <a:bodyPr/>
          <a:lstStyle/>
          <a:p>
            <a:r>
              <a:rPr lang="en-ZA" altLang="en-US" smtClean="0"/>
              <a:t>Evaluation Criteria</a:t>
            </a:r>
          </a:p>
        </p:txBody>
      </p:sp>
      <p:sp>
        <p:nvSpPr>
          <p:cNvPr id="15363" name="Slide Number Placeholder 3"/>
          <p:cNvSpPr>
            <a:spLocks noGrp="1"/>
          </p:cNvSpPr>
          <p:nvPr>
            <p:ph type="sldNum" sz="quarter" idx="10"/>
          </p:nvPr>
        </p:nvSpPr>
        <p:spPr>
          <a:xfrm>
            <a:off x="8745482" y="-3175"/>
            <a:ext cx="16991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0164ED45-2B8E-46D3-B354-D6CE3D526F4A}" type="slidenum">
              <a:rPr lang="en-GB" altLang="en-US" sz="1200" smtClean="0">
                <a:solidFill>
                  <a:schemeClr val="bg1"/>
                </a:solidFill>
              </a:rPr>
              <a:pPr eaLnBrk="1" hangingPunct="1"/>
              <a:t>13</a:t>
            </a:fld>
            <a:endParaRPr lang="en-GB" altLang="en-US" sz="1200" smtClean="0">
              <a:solidFill>
                <a:schemeClr val="bg1"/>
              </a:solidFill>
            </a:endParaRPr>
          </a:p>
        </p:txBody>
      </p:sp>
      <p:pic>
        <p:nvPicPr>
          <p:cNvPr id="1536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0662" y="925513"/>
            <a:ext cx="8556381" cy="530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hlink"/>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pic>
    </p:spTree>
    <p:extLst>
      <p:ext uri="{BB962C8B-B14F-4D97-AF65-F5344CB8AC3E}">
        <p14:creationId xmlns:p14="http://schemas.microsoft.com/office/powerpoint/2010/main" val="4147836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a:t>
            </a:r>
            <a:r>
              <a:rPr lang="en-ZA" sz="2000" b="1" dirty="0" smtClean="0">
                <a:effectLst>
                  <a:outerShdw blurRad="38100" dist="38100" dir="2700000" algn="tl">
                    <a:srgbClr val="000000">
                      <a:alpha val="43137"/>
                    </a:srgbClr>
                  </a:outerShdw>
                </a:effectLst>
              </a:rPr>
              <a:t>2 (Price &amp; BBBEE) </a:t>
            </a:r>
          </a:p>
          <a:p>
            <a:pPr marL="0" indent="0" algn="ctr">
              <a:buNone/>
            </a:pPr>
            <a:endParaRPr lang="en-ZA" sz="2000" b="1" dirty="0" smtClean="0"/>
          </a:p>
          <a:p>
            <a:pPr marL="0" indent="0" algn="ctr">
              <a:buNone/>
            </a:pPr>
            <a:r>
              <a:rPr lang="en-ZA" sz="2000" b="1" dirty="0" smtClean="0"/>
              <a:t>PRICING </a:t>
            </a:r>
            <a:endParaRPr lang="en-ZA" sz="2000" b="1" dirty="0"/>
          </a:p>
        </p:txBody>
      </p:sp>
    </p:spTree>
    <p:extLst>
      <p:ext uri="{BB962C8B-B14F-4D97-AF65-F5344CB8AC3E}">
        <p14:creationId xmlns:p14="http://schemas.microsoft.com/office/powerpoint/2010/main" val="4314096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45784" y="152239"/>
            <a:ext cx="9417753" cy="492443"/>
          </a:xfrm>
        </p:spPr>
        <p:txBody>
          <a:bodyPr/>
          <a:lstStyle/>
          <a:p>
            <a:pPr algn="ctr"/>
            <a:r>
              <a:rPr lang="en-ZA" altLang="en-US" sz="3200" dirty="0" smtClean="0">
                <a:latin typeface="Arial Narrow" panose="020B0606020202030204" pitchFamily="34" charset="0"/>
              </a:rPr>
              <a:t>National Treasury Preferential Procurement Regulation </a:t>
            </a:r>
            <a:endParaRPr lang="en-ZA" altLang="en-US" sz="3200" dirty="0">
              <a:latin typeface="Arial Narrow" panose="020B0606020202030204" pitchFamily="34" charset="0"/>
            </a:endParaRPr>
          </a:p>
        </p:txBody>
      </p:sp>
      <p:sp>
        <p:nvSpPr>
          <p:cNvPr id="3" name="Content Placeholder 2"/>
          <p:cNvSpPr>
            <a:spLocks noGrp="1"/>
          </p:cNvSpPr>
          <p:nvPr>
            <p:ph idx="1"/>
          </p:nvPr>
        </p:nvSpPr>
        <p:spPr>
          <a:xfrm>
            <a:off x="171705" y="879524"/>
            <a:ext cx="8972297" cy="4139595"/>
          </a:xfrm>
        </p:spPr>
        <p:txBody>
          <a:bodyPr/>
          <a:lstStyle/>
          <a:p>
            <a:pPr marL="0" indent="0" defTabSz="932863">
              <a:spcBef>
                <a:spcPct val="20000"/>
              </a:spcBef>
              <a:buSzTx/>
              <a:buNone/>
              <a:defRPr/>
            </a:pPr>
            <a:r>
              <a:rPr lang="en-ZA" sz="2400" b="1" dirty="0">
                <a:solidFill>
                  <a:schemeClr val="tx2"/>
                </a:solidFill>
                <a:latin typeface="Arial Narrow" panose="020B0606020202030204" pitchFamily="34" charset="0"/>
              </a:rPr>
              <a:t>Preference P</a:t>
            </a:r>
            <a:r>
              <a:rPr lang="en-ZA" sz="2400" b="1" dirty="0" smtClean="0">
                <a:solidFill>
                  <a:schemeClr val="tx2"/>
                </a:solidFill>
                <a:latin typeface="Arial Narrow" panose="020B0606020202030204" pitchFamily="34" charset="0"/>
              </a:rPr>
              <a:t>oint </a:t>
            </a:r>
            <a:r>
              <a:rPr lang="en-ZA" sz="2400" b="1" dirty="0">
                <a:solidFill>
                  <a:schemeClr val="tx2"/>
                </a:solidFill>
                <a:latin typeface="Arial Narrow" panose="020B0606020202030204" pitchFamily="34" charset="0"/>
              </a:rPr>
              <a:t>S</a:t>
            </a:r>
            <a:r>
              <a:rPr lang="en-ZA" sz="2400" b="1" dirty="0" smtClean="0">
                <a:solidFill>
                  <a:schemeClr val="tx2"/>
                </a:solidFill>
                <a:latin typeface="Arial Narrow" panose="020B0606020202030204" pitchFamily="34" charset="0"/>
              </a:rPr>
              <a:t>ystems</a:t>
            </a:r>
            <a:endParaRPr lang="en-ZA" sz="2400" b="1" dirty="0">
              <a:solidFill>
                <a:schemeClr val="tx2"/>
              </a:solidFill>
              <a:latin typeface="Arial Narrow" panose="020B0606020202030204" pitchFamily="34" charset="0"/>
            </a:endParaRPr>
          </a:p>
          <a:p>
            <a:pPr marL="0" lvl="2" indent="0" algn="just" defTabSz="932863">
              <a:spcBef>
                <a:spcPct val="20000"/>
              </a:spcBef>
              <a:buClrTx/>
              <a:buNone/>
              <a:defRPr/>
            </a:pPr>
            <a:r>
              <a:rPr lang="en-ZA" dirty="0"/>
              <a:t>In the second stage of the evaluation, Tenders that have submitted all the required mandatory documents will be evaluated in terms of the 80/20 preference points system under section 2 of the Preferential Procurement Policy Framework Act, 2000, read with the Preferential Procurement Regulations, 2017</a:t>
            </a:r>
          </a:p>
          <a:p>
            <a:pPr marL="0" indent="0" defTabSz="932863">
              <a:spcBef>
                <a:spcPct val="20000"/>
              </a:spcBef>
              <a:buSzTx/>
              <a:buNone/>
              <a:defRPr/>
            </a:pPr>
            <a:endParaRPr lang="en-ZA" sz="2800" b="1" dirty="0">
              <a:solidFill>
                <a:schemeClr val="tx2"/>
              </a:solidFill>
              <a:latin typeface="Arial Narrow" panose="020B0606020202030204" pitchFamily="34" charset="0"/>
            </a:endParaRPr>
          </a:p>
          <a:p>
            <a:pPr defTabSz="932863">
              <a:spcBef>
                <a:spcPct val="20000"/>
              </a:spcBef>
              <a:buSzTx/>
              <a:buFont typeface="Arial" panose="020B0604020202020204" pitchFamily="34" charset="0"/>
              <a:buChar char="•"/>
              <a:defRPr/>
            </a:pPr>
            <a:r>
              <a:rPr lang="en-ZA" sz="2000" dirty="0">
                <a:solidFill>
                  <a:srgbClr val="FF0000"/>
                </a:solidFill>
                <a:latin typeface="Arial Narrow" panose="020B0606020202030204" pitchFamily="34" charset="0"/>
              </a:rPr>
              <a:t>The 80/20 preference point system is applicable to bids* with a Rand value equal</a:t>
            </a:r>
          </a:p>
          <a:p>
            <a:pPr defTabSz="932863">
              <a:spcBef>
                <a:spcPct val="20000"/>
              </a:spcBef>
              <a:buSzTx/>
              <a:buFont typeface="Arial" panose="020B0604020202020204" pitchFamily="34" charset="0"/>
              <a:buChar char="•"/>
              <a:defRPr/>
            </a:pPr>
            <a:endParaRPr lang="en-ZA" sz="2800" i="1" dirty="0">
              <a:solidFill>
                <a:srgbClr val="FF0000"/>
              </a:solidFill>
              <a:latin typeface="Arial Narrow" panose="020B0606020202030204" pitchFamily="34" charset="0"/>
            </a:endParaRPr>
          </a:p>
          <a:p>
            <a:pPr defTabSz="932863">
              <a:spcBef>
                <a:spcPct val="20000"/>
              </a:spcBef>
              <a:buSzTx/>
              <a:buFont typeface="Arial" panose="020B0604020202020204" pitchFamily="34" charset="0"/>
              <a:buChar char="•"/>
              <a:defRPr/>
            </a:pPr>
            <a:r>
              <a:rPr lang="en-ZA" sz="2000" dirty="0">
                <a:solidFill>
                  <a:srgbClr val="FF0000"/>
                </a:solidFill>
                <a:latin typeface="Arial Narrow" panose="020B0606020202030204" pitchFamily="34" charset="0"/>
              </a:rPr>
              <a:t>to, or above R30 000 and up to a Rand value of </a:t>
            </a:r>
            <a:r>
              <a:rPr lang="en-ZA" sz="2000" dirty="0" smtClean="0">
                <a:solidFill>
                  <a:srgbClr val="FF0000"/>
                </a:solidFill>
                <a:latin typeface="Arial Narrow" panose="020B0606020202030204" pitchFamily="34" charset="0"/>
              </a:rPr>
              <a:t>R50 </a:t>
            </a:r>
            <a:r>
              <a:rPr lang="en-ZA" sz="2000" dirty="0">
                <a:solidFill>
                  <a:srgbClr val="FF0000"/>
                </a:solidFill>
                <a:latin typeface="Arial Narrow" panose="020B0606020202030204" pitchFamily="34" charset="0"/>
              </a:rPr>
              <a:t>million (all applicable taxes included). </a:t>
            </a:r>
          </a:p>
          <a:p>
            <a:pPr defTabSz="932863">
              <a:spcBef>
                <a:spcPct val="20000"/>
              </a:spcBef>
              <a:buSzTx/>
              <a:buFont typeface="Arial" panose="020B0604020202020204" pitchFamily="34" charset="0"/>
              <a:buChar char="•"/>
              <a:defRPr/>
            </a:pPr>
            <a:endParaRPr lang="en-ZA" sz="2800" dirty="0">
              <a:solidFill>
                <a:srgbClr val="FF0000"/>
              </a:solidFill>
              <a:latin typeface="Arial Narrow" panose="020B0606020202030204" pitchFamily="34" charset="0"/>
            </a:endParaRPr>
          </a:p>
          <a:p>
            <a:pPr marL="0" indent="0">
              <a:buNone/>
              <a:defRPr/>
            </a:pPr>
            <a:endParaRPr lang="en-ZA" sz="2900" dirty="0"/>
          </a:p>
        </p:txBody>
      </p:sp>
      <p:sp>
        <p:nvSpPr>
          <p:cNvPr id="4" name="Slide Number Placeholder 3"/>
          <p:cNvSpPr>
            <a:spLocks noGrp="1"/>
          </p:cNvSpPr>
          <p:nvPr>
            <p:ph type="sldNum" sz="quarter" idx="10"/>
          </p:nvPr>
        </p:nvSpPr>
        <p:spPr/>
        <p:txBody>
          <a:bodyPr/>
          <a:lstStyle/>
          <a:p>
            <a:pPr>
              <a:defRPr/>
            </a:pPr>
            <a:fld id="{AC4EA625-8007-45B3-9DA3-2647D69F1098}" type="slidenum">
              <a:rPr lang="en-GB" smtClean="0">
                <a:solidFill>
                  <a:srgbClr val="FFFFFF"/>
                </a:solidFill>
              </a:rPr>
              <a:pPr>
                <a:defRPr/>
              </a:pPr>
              <a:t>15</a:t>
            </a:fld>
            <a:endParaRPr lang="en-GB" dirty="0">
              <a:solidFill>
                <a:srgbClr val="FFFFFF"/>
              </a:solidFill>
            </a:endParaRPr>
          </a:p>
        </p:txBody>
      </p:sp>
    </p:spTree>
    <p:extLst>
      <p:ext uri="{BB962C8B-B14F-4D97-AF65-F5344CB8AC3E}">
        <p14:creationId xmlns:p14="http://schemas.microsoft.com/office/powerpoint/2010/main" val="25305216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71705" y="97976"/>
            <a:ext cx="8972297" cy="492443"/>
          </a:xfrm>
        </p:spPr>
        <p:txBody>
          <a:bodyPr/>
          <a:lstStyle/>
          <a:p>
            <a:r>
              <a:rPr lang="en-ZA" altLang="en-US" sz="3200" dirty="0" smtClean="0">
                <a:latin typeface="Arial Narrow" panose="020B0606020202030204" pitchFamily="34" charset="0"/>
              </a:rPr>
              <a:t>Price Evaluation</a:t>
            </a:r>
            <a:endParaRPr lang="en-ZA" altLang="en-US" sz="3200" dirty="0">
              <a:latin typeface="Arial Narrow" panose="020B0606020202030204" pitchFamily="34" charset="0"/>
            </a:endParaRPr>
          </a:p>
        </p:txBody>
      </p:sp>
      <p:sp>
        <p:nvSpPr>
          <p:cNvPr id="3" name="Content Placeholder 2"/>
          <p:cNvSpPr>
            <a:spLocks noGrp="1"/>
          </p:cNvSpPr>
          <p:nvPr>
            <p:ph idx="1"/>
          </p:nvPr>
        </p:nvSpPr>
        <p:spPr>
          <a:xfrm>
            <a:off x="127968" y="779098"/>
            <a:ext cx="9016032" cy="6044732"/>
          </a:xfrm>
        </p:spPr>
        <p:txBody>
          <a:bodyPr/>
          <a:lstStyle/>
          <a:p>
            <a:pPr defTabSz="932863">
              <a:spcBef>
                <a:spcPct val="20000"/>
              </a:spcBef>
              <a:buSzTx/>
              <a:buFont typeface="Arial" panose="020B0604020202020204" pitchFamily="34" charset="0"/>
              <a:buChar char="•"/>
              <a:tabLst>
                <a:tab pos="278563" algn="l"/>
              </a:tabLst>
              <a:defRPr/>
            </a:pPr>
            <a:r>
              <a:rPr lang="en-ZA" sz="2000" dirty="0">
                <a:solidFill>
                  <a:schemeClr val="tx2"/>
                </a:solidFill>
                <a:latin typeface="Arial Narrow" panose="020B0606020202030204" pitchFamily="34" charset="0"/>
              </a:rPr>
              <a:t>Only Bidders that  have achieved the minimum  technical threshold </a:t>
            </a:r>
            <a:r>
              <a:rPr lang="en-ZA" sz="2000" dirty="0" smtClean="0">
                <a:solidFill>
                  <a:schemeClr val="tx2"/>
                </a:solidFill>
                <a:latin typeface="Arial Narrow" panose="020B0606020202030204" pitchFamily="34" charset="0"/>
              </a:rPr>
              <a:t>of </a:t>
            </a:r>
            <a:r>
              <a:rPr lang="en-ZA" sz="2000" b="1" dirty="0" smtClean="0">
                <a:solidFill>
                  <a:schemeClr val="tx2"/>
                </a:solidFill>
                <a:latin typeface="Arial Narrow" panose="020B0606020202030204" pitchFamily="34" charset="0"/>
              </a:rPr>
              <a:t>70</a:t>
            </a:r>
            <a:r>
              <a:rPr lang="en-ZA" sz="2000" dirty="0" smtClean="0">
                <a:solidFill>
                  <a:schemeClr val="tx2"/>
                </a:solidFill>
                <a:latin typeface="Arial Narrow" panose="020B0606020202030204" pitchFamily="34" charset="0"/>
              </a:rPr>
              <a:t> will </a:t>
            </a:r>
            <a:r>
              <a:rPr lang="en-ZA" sz="2000" dirty="0">
                <a:solidFill>
                  <a:schemeClr val="tx2"/>
                </a:solidFill>
                <a:latin typeface="Arial Narrow" panose="020B0606020202030204" pitchFamily="34" charset="0"/>
              </a:rPr>
              <a:t>be considered  for price evaluation </a:t>
            </a:r>
            <a:endParaRPr lang="en-ZA" sz="2000" dirty="0" smtClean="0">
              <a:solidFill>
                <a:schemeClr val="tx2"/>
              </a:solidFill>
              <a:latin typeface="Arial Narrow" panose="020B0606020202030204" pitchFamily="34" charset="0"/>
            </a:endParaRPr>
          </a:p>
          <a:p>
            <a:pPr defTabSz="932863">
              <a:spcBef>
                <a:spcPct val="20000"/>
              </a:spcBef>
              <a:buSzTx/>
              <a:buFont typeface="Arial" panose="020B0604020202020204" pitchFamily="34" charset="0"/>
              <a:buChar char="•"/>
              <a:tabLst>
                <a:tab pos="278563" algn="l"/>
              </a:tabLst>
              <a:defRPr/>
            </a:pPr>
            <a:endParaRPr lang="en-ZA" sz="2000" dirty="0">
              <a:solidFill>
                <a:schemeClr val="tx2"/>
              </a:solidFill>
              <a:latin typeface="Arial Narrow" panose="020B0606020202030204" pitchFamily="34" charset="0"/>
            </a:endParaRPr>
          </a:p>
          <a:p>
            <a:pPr defTabSz="932863">
              <a:spcBef>
                <a:spcPct val="20000"/>
              </a:spcBef>
              <a:buSzTx/>
              <a:buFont typeface="Arial" panose="020B0604020202020204" pitchFamily="34" charset="0"/>
              <a:buChar char="•"/>
              <a:defRPr/>
            </a:pPr>
            <a:r>
              <a:rPr lang="en-ZA" sz="2000" dirty="0" smtClean="0">
                <a:solidFill>
                  <a:schemeClr val="tx2"/>
                </a:solidFill>
                <a:latin typeface="Arial Narrow" panose="020B0606020202030204" pitchFamily="34" charset="0"/>
              </a:rPr>
              <a:t>Evaluation </a:t>
            </a:r>
            <a:r>
              <a:rPr lang="en-ZA" sz="2000" dirty="0">
                <a:solidFill>
                  <a:schemeClr val="tx2"/>
                </a:solidFill>
                <a:latin typeface="Arial Narrow" panose="020B0606020202030204" pitchFamily="34" charset="0"/>
              </a:rPr>
              <a:t>criteria</a:t>
            </a:r>
            <a:r>
              <a:rPr lang="en-ZA" sz="2000" dirty="0" smtClean="0">
                <a:solidFill>
                  <a:schemeClr val="tx2"/>
                </a:solidFill>
                <a:latin typeface="Arial Narrow" panose="020B0606020202030204" pitchFamily="34" charset="0"/>
              </a:rPr>
              <a:t>:</a:t>
            </a: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smtClean="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smtClean="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smtClean="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r>
              <a:rPr lang="en-ZA" sz="2000" dirty="0">
                <a:solidFill>
                  <a:schemeClr val="tx2"/>
                </a:solidFill>
                <a:latin typeface="Arial Narrow" panose="020B0606020202030204" pitchFamily="34" charset="0"/>
              </a:rPr>
              <a:t>Where </a:t>
            </a:r>
          </a:p>
          <a:p>
            <a:pPr defTabSz="932863">
              <a:spcBef>
                <a:spcPct val="20000"/>
              </a:spcBef>
              <a:buSzTx/>
              <a:buFont typeface="Arial" panose="020B0604020202020204" pitchFamily="34" charset="0"/>
              <a:buChar char="•"/>
              <a:defRPr/>
            </a:pPr>
            <a:r>
              <a:rPr lang="en-ZA" sz="2000" dirty="0">
                <a:solidFill>
                  <a:schemeClr val="tx2"/>
                </a:solidFill>
                <a:latin typeface="Arial Narrow" panose="020B0606020202030204" pitchFamily="34" charset="0"/>
              </a:rPr>
              <a:t>Ps	=	Points scored for price of bid under consideration</a:t>
            </a:r>
          </a:p>
          <a:p>
            <a:pPr defTabSz="932863">
              <a:spcBef>
                <a:spcPct val="20000"/>
              </a:spcBef>
              <a:buSzTx/>
              <a:buFont typeface="Arial" panose="020B0604020202020204" pitchFamily="34" charset="0"/>
              <a:buChar char="•"/>
              <a:defRPr/>
            </a:pPr>
            <a:r>
              <a:rPr lang="en-ZA" sz="2000" dirty="0">
                <a:solidFill>
                  <a:schemeClr val="tx2"/>
                </a:solidFill>
                <a:latin typeface="Arial Narrow" panose="020B0606020202030204" pitchFamily="34" charset="0"/>
              </a:rPr>
              <a:t>Pt	=	Rand value of bid under consideration</a:t>
            </a:r>
          </a:p>
          <a:p>
            <a:pPr defTabSz="932863">
              <a:spcBef>
                <a:spcPct val="20000"/>
              </a:spcBef>
              <a:buSzTx/>
              <a:buFont typeface="Arial" panose="020B0604020202020204" pitchFamily="34" charset="0"/>
              <a:buChar char="•"/>
              <a:defRPr/>
            </a:pPr>
            <a:r>
              <a:rPr lang="en-ZA" sz="2000" dirty="0">
                <a:solidFill>
                  <a:schemeClr val="tx2"/>
                </a:solidFill>
                <a:latin typeface="Arial Narrow" panose="020B0606020202030204" pitchFamily="34" charset="0"/>
              </a:rPr>
              <a:t>Pmin=	Rand value of lowest acceptable bid</a:t>
            </a:r>
          </a:p>
          <a:p>
            <a:pPr defTabSz="932863">
              <a:spcBef>
                <a:spcPct val="20000"/>
              </a:spcBef>
              <a:buSzTx/>
              <a:defRPr/>
            </a:pPr>
            <a:endParaRPr lang="en-ZA" sz="1400" dirty="0">
              <a:solidFill>
                <a:srgbClr val="000000"/>
              </a:solidFill>
            </a:endParaRPr>
          </a:p>
        </p:txBody>
      </p:sp>
      <p:sp>
        <p:nvSpPr>
          <p:cNvPr id="4" name="Slide Number Placeholder 3"/>
          <p:cNvSpPr>
            <a:spLocks noGrp="1"/>
          </p:cNvSpPr>
          <p:nvPr>
            <p:ph type="sldNum" sz="quarter" idx="10"/>
          </p:nvPr>
        </p:nvSpPr>
        <p:spPr/>
        <p:txBody>
          <a:bodyPr/>
          <a:lstStyle/>
          <a:p>
            <a:pPr>
              <a:defRPr/>
            </a:pPr>
            <a:fld id="{BB3EED24-ACCE-481B-87F7-32FB8B609997}" type="slidenum">
              <a:rPr lang="en-GB" smtClean="0">
                <a:solidFill>
                  <a:srgbClr val="FFFFFF"/>
                </a:solidFill>
              </a:rPr>
              <a:pPr>
                <a:defRPr/>
              </a:pPr>
              <a:t>16</a:t>
            </a:fld>
            <a:endParaRPr lang="en-GB" dirty="0">
              <a:solidFill>
                <a:srgbClr val="FFFFFF"/>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455209003"/>
              </p:ext>
            </p:extLst>
          </p:nvPr>
        </p:nvGraphicFramePr>
        <p:xfrm>
          <a:off x="1342848" y="2636913"/>
          <a:ext cx="5870302" cy="1605020"/>
        </p:xfrm>
        <a:graphic>
          <a:graphicData uri="http://schemas.openxmlformats.org/drawingml/2006/table">
            <a:tbl>
              <a:tblPr firstRow="1" bandRow="1">
                <a:tableStyleId>{5C22544A-7EE6-4342-B048-85BDC9FD1C3A}</a:tableStyleId>
              </a:tblPr>
              <a:tblGrid>
                <a:gridCol w="2941120">
                  <a:extLst>
                    <a:ext uri="{9D8B030D-6E8A-4147-A177-3AD203B41FA5}">
                      <a16:colId xmlns="" xmlns:a16="http://schemas.microsoft.com/office/drawing/2014/main" val="20000"/>
                    </a:ext>
                  </a:extLst>
                </a:gridCol>
                <a:gridCol w="2929182">
                  <a:extLst>
                    <a:ext uri="{9D8B030D-6E8A-4147-A177-3AD203B41FA5}">
                      <a16:colId xmlns="" xmlns:a16="http://schemas.microsoft.com/office/drawing/2014/main" val="20001"/>
                    </a:ext>
                  </a:extLst>
                </a:gridCol>
              </a:tblGrid>
              <a:tr h="8661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effectLst/>
                        </a:rPr>
                        <a:t>Adjudication Criteria</a:t>
                      </a:r>
                      <a:endParaRPr lang="en-ZA" sz="2400" dirty="0" smtClean="0">
                        <a:effectLst/>
                        <a:latin typeface="+mn-lt"/>
                        <a:ea typeface="Times New Roman"/>
                        <a:cs typeface="Times New Roman"/>
                      </a:endParaRPr>
                    </a:p>
                    <a:p>
                      <a:endParaRPr lang="en-ZA" sz="1800" dirty="0"/>
                    </a:p>
                  </a:txBody>
                  <a:tcPr marL="93299" marR="93299" marT="46608" marB="46608">
                    <a:solidFill>
                      <a:schemeClr val="accent1">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effectLst/>
                        </a:rPr>
                        <a:t>                                               Points</a:t>
                      </a:r>
                      <a:endParaRPr lang="en-ZA" sz="2400" dirty="0" smtClean="0">
                        <a:effectLst/>
                        <a:latin typeface="+mn-lt"/>
                        <a:ea typeface="Times New Roman"/>
                        <a:cs typeface="Times New Roman"/>
                      </a:endParaRPr>
                    </a:p>
                    <a:p>
                      <a:endParaRPr lang="en-ZA" sz="1800" dirty="0"/>
                    </a:p>
                  </a:txBody>
                  <a:tcPr marL="93299" marR="93299" marT="46608" marB="46608">
                    <a:solidFill>
                      <a:schemeClr val="accent1">
                        <a:lumMod val="50000"/>
                      </a:schemeClr>
                    </a:solidFill>
                  </a:tcPr>
                </a:tc>
                <a:extLst>
                  <a:ext uri="{0D108BD9-81ED-4DB2-BD59-A6C34878D82A}">
                    <a16:rowId xmlns="" xmlns:a16="http://schemas.microsoft.com/office/drawing/2014/main" val="10000"/>
                  </a:ext>
                </a:extLst>
              </a:tr>
              <a:tr h="688844">
                <a:tc>
                  <a:txBody>
                    <a:bodyPr/>
                    <a:lstStyle/>
                    <a:p>
                      <a:endParaRPr lang="en-ZA" sz="1800" dirty="0"/>
                    </a:p>
                  </a:txBody>
                  <a:tcPr marL="93299" marR="93299" marT="46608" marB="46608">
                    <a:solidFill>
                      <a:schemeClr val="tx2">
                        <a:lumMod val="40000"/>
                        <a:lumOff val="60000"/>
                      </a:schemeClr>
                    </a:solidFill>
                  </a:tcPr>
                </a:tc>
                <a:tc>
                  <a:txBody>
                    <a:bodyPr/>
                    <a:lstStyle/>
                    <a:p>
                      <a:pPr algn="ctr"/>
                      <a:r>
                        <a:rPr lang="en-ZA" sz="1800" dirty="0" smtClean="0"/>
                        <a:t>                                                      80</a:t>
                      </a:r>
                      <a:endParaRPr lang="en-ZA" sz="1800" dirty="0"/>
                    </a:p>
                  </a:txBody>
                  <a:tcPr marL="93299" marR="93299" marT="46608" marB="46608">
                    <a:solidFill>
                      <a:schemeClr val="tx2">
                        <a:lumMod val="40000"/>
                        <a:lumOff val="60000"/>
                      </a:schemeClr>
                    </a:solidFill>
                  </a:tcPr>
                </a:tc>
                <a:extLst>
                  <a:ext uri="{0D108BD9-81ED-4DB2-BD59-A6C34878D82A}">
                    <a16:rowId xmlns="" xmlns:a16="http://schemas.microsoft.com/office/drawing/2014/main" val="10001"/>
                  </a:ext>
                </a:extLst>
              </a:tr>
            </a:tbl>
          </a:graphicData>
        </a:graphic>
      </p:graphicFrame>
      <p:pic>
        <p:nvPicPr>
          <p:cNvPr id="573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589338"/>
            <a:ext cx="2736305" cy="63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6531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71705" y="97976"/>
            <a:ext cx="8972297" cy="492443"/>
          </a:xfrm>
        </p:spPr>
        <p:txBody>
          <a:bodyPr/>
          <a:lstStyle/>
          <a:p>
            <a:r>
              <a:rPr lang="en-ZA" sz="3200" dirty="0" smtClean="0"/>
              <a:t>Price Requirements</a:t>
            </a:r>
            <a:endParaRPr lang="en-ZA" altLang="en-US" sz="3200" dirty="0">
              <a:latin typeface="Arial Narrow" panose="020B0606020202030204" pitchFamily="34" charset="0"/>
            </a:endParaRPr>
          </a:p>
        </p:txBody>
      </p:sp>
      <p:sp>
        <p:nvSpPr>
          <p:cNvPr id="3" name="Content Placeholder 2"/>
          <p:cNvSpPr>
            <a:spLocks noGrp="1"/>
          </p:cNvSpPr>
          <p:nvPr>
            <p:ph idx="1"/>
          </p:nvPr>
        </p:nvSpPr>
        <p:spPr>
          <a:xfrm>
            <a:off x="127968" y="779098"/>
            <a:ext cx="9016032" cy="677108"/>
          </a:xfrm>
        </p:spPr>
        <p:txBody>
          <a:bodyPr/>
          <a:lstStyle/>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p:txBody>
      </p:sp>
      <p:sp>
        <p:nvSpPr>
          <p:cNvPr id="4" name="Slide Number Placeholder 3"/>
          <p:cNvSpPr>
            <a:spLocks noGrp="1"/>
          </p:cNvSpPr>
          <p:nvPr>
            <p:ph type="sldNum" sz="quarter" idx="10"/>
          </p:nvPr>
        </p:nvSpPr>
        <p:spPr/>
        <p:txBody>
          <a:bodyPr/>
          <a:lstStyle/>
          <a:p>
            <a:pPr>
              <a:defRPr/>
            </a:pPr>
            <a:fld id="{BB3EED24-ACCE-481B-87F7-32FB8B609997}" type="slidenum">
              <a:rPr lang="en-GB" smtClean="0">
                <a:solidFill>
                  <a:srgbClr val="FFFFFF"/>
                </a:solidFill>
              </a:rPr>
              <a:pPr>
                <a:defRPr/>
              </a:pPr>
              <a:t>17</a:t>
            </a:fld>
            <a:endParaRPr lang="en-GB" dirty="0">
              <a:solidFill>
                <a:srgbClr val="FFFFFF"/>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487292176"/>
              </p:ext>
            </p:extLst>
          </p:nvPr>
        </p:nvGraphicFramePr>
        <p:xfrm>
          <a:off x="35496" y="908720"/>
          <a:ext cx="9108504" cy="4018012"/>
        </p:xfrm>
        <a:graphic>
          <a:graphicData uri="http://schemas.openxmlformats.org/presentationml/2006/ole">
            <mc:AlternateContent xmlns:mc="http://schemas.openxmlformats.org/markup-compatibility/2006">
              <mc:Choice xmlns:v="urn:schemas-microsoft-com:vml" Requires="v">
                <p:oleObj spid="_x0000_s103436" name="Worksheet" r:id="rId3" imgW="8915337" imgH="3010029" progId="Excel.Sheet.12">
                  <p:embed/>
                </p:oleObj>
              </mc:Choice>
              <mc:Fallback>
                <p:oleObj name="Worksheet" r:id="rId3" imgW="8915337" imgH="3010029" progId="Excel.Sheet.12">
                  <p:embed/>
                  <p:pic>
                    <p:nvPicPr>
                      <p:cNvPr id="0" name=""/>
                      <p:cNvPicPr/>
                      <p:nvPr/>
                    </p:nvPicPr>
                    <p:blipFill>
                      <a:blip r:embed="rId4"/>
                      <a:stretch>
                        <a:fillRect/>
                      </a:stretch>
                    </p:blipFill>
                    <p:spPr>
                      <a:xfrm>
                        <a:off x="35496" y="908720"/>
                        <a:ext cx="9108504" cy="4018012"/>
                      </a:xfrm>
                      <a:prstGeom prst="rect">
                        <a:avLst/>
                      </a:prstGeom>
                    </p:spPr>
                  </p:pic>
                </p:oleObj>
              </mc:Fallback>
            </mc:AlternateContent>
          </a:graphicData>
        </a:graphic>
      </p:graphicFrame>
      <p:sp>
        <p:nvSpPr>
          <p:cNvPr id="6" name="TextBox 5"/>
          <p:cNvSpPr txBox="1"/>
          <p:nvPr/>
        </p:nvSpPr>
        <p:spPr>
          <a:xfrm>
            <a:off x="323528" y="5301208"/>
            <a:ext cx="8820472" cy="954107"/>
          </a:xfrm>
          <a:prstGeom prst="rect">
            <a:avLst/>
          </a:prstGeom>
          <a:noFill/>
        </p:spPr>
        <p:txBody>
          <a:bodyPr wrap="square" rtlCol="0">
            <a:spAutoFit/>
          </a:bodyPr>
          <a:lstStyle/>
          <a:p>
            <a:r>
              <a:rPr lang="en-ZA" sz="1400" dirty="0" smtClean="0"/>
              <a:t>Bidders must clearly indicate all the regions and/or cluster(s) they are bidding for. Thereafter, indicate their preferred cluster(s).</a:t>
            </a:r>
          </a:p>
          <a:p>
            <a:endParaRPr lang="en-ZA" sz="1400" dirty="0" smtClean="0"/>
          </a:p>
          <a:p>
            <a:r>
              <a:rPr lang="en-ZA" sz="1400" dirty="0" smtClean="0"/>
              <a:t>ALL sites within a cluster should be quoted, failure to do so will lead to forfeiture of a particular cluster.</a:t>
            </a:r>
            <a:endParaRPr lang="en-ZA" sz="1400" dirty="0"/>
          </a:p>
        </p:txBody>
      </p:sp>
    </p:spTree>
    <p:extLst>
      <p:ext uri="{BB962C8B-B14F-4D97-AF65-F5344CB8AC3E}">
        <p14:creationId xmlns:p14="http://schemas.microsoft.com/office/powerpoint/2010/main" val="11452399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71705" y="5643"/>
            <a:ext cx="8972297" cy="677108"/>
          </a:xfrm>
        </p:spPr>
        <p:txBody>
          <a:bodyPr/>
          <a:lstStyle/>
          <a:p>
            <a:r>
              <a:rPr lang="en-ZA" sz="4400" dirty="0"/>
              <a:t>Notes to Price Submission</a:t>
            </a:r>
            <a:endParaRPr lang="en-ZA" altLang="en-US" sz="4400" dirty="0">
              <a:latin typeface="Arial Narrow" panose="020B0606020202030204" pitchFamily="34" charset="0"/>
            </a:endParaRPr>
          </a:p>
        </p:txBody>
      </p:sp>
      <p:sp>
        <p:nvSpPr>
          <p:cNvPr id="3" name="Content Placeholder 2"/>
          <p:cNvSpPr>
            <a:spLocks noGrp="1"/>
          </p:cNvSpPr>
          <p:nvPr>
            <p:ph idx="1"/>
          </p:nvPr>
        </p:nvSpPr>
        <p:spPr>
          <a:xfrm>
            <a:off x="127968" y="779098"/>
            <a:ext cx="9016032" cy="677108"/>
          </a:xfrm>
        </p:spPr>
        <p:txBody>
          <a:bodyPr/>
          <a:lstStyle/>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p:txBody>
      </p:sp>
      <p:sp>
        <p:nvSpPr>
          <p:cNvPr id="4" name="Slide Number Placeholder 3"/>
          <p:cNvSpPr>
            <a:spLocks noGrp="1"/>
          </p:cNvSpPr>
          <p:nvPr>
            <p:ph type="sldNum" sz="quarter" idx="10"/>
          </p:nvPr>
        </p:nvSpPr>
        <p:spPr/>
        <p:txBody>
          <a:bodyPr/>
          <a:lstStyle/>
          <a:p>
            <a:pPr>
              <a:defRPr/>
            </a:pPr>
            <a:fld id="{BB3EED24-ACCE-481B-87F7-32FB8B609997}" type="slidenum">
              <a:rPr lang="en-GB" smtClean="0">
                <a:solidFill>
                  <a:srgbClr val="FFFFFF"/>
                </a:solidFill>
              </a:rPr>
              <a:pPr>
                <a:defRPr/>
              </a:pPr>
              <a:t>18</a:t>
            </a:fld>
            <a:endParaRPr lang="en-GB" dirty="0">
              <a:solidFill>
                <a:srgbClr val="FFFFFF"/>
              </a:solidFill>
            </a:endParaRPr>
          </a:p>
        </p:txBody>
      </p:sp>
      <p:pic>
        <p:nvPicPr>
          <p:cNvPr id="6" name="Picture 5"/>
          <p:cNvPicPr>
            <a:picLocks noChangeAspect="1"/>
          </p:cNvPicPr>
          <p:nvPr/>
        </p:nvPicPr>
        <p:blipFill>
          <a:blip r:embed="rId2"/>
          <a:stretch>
            <a:fillRect/>
          </a:stretch>
        </p:blipFill>
        <p:spPr>
          <a:xfrm>
            <a:off x="0" y="1314321"/>
            <a:ext cx="9252520" cy="4026891"/>
          </a:xfrm>
          <a:prstGeom prst="rect">
            <a:avLst/>
          </a:prstGeom>
        </p:spPr>
      </p:pic>
    </p:spTree>
    <p:extLst>
      <p:ext uri="{BB962C8B-B14F-4D97-AF65-F5344CB8AC3E}">
        <p14:creationId xmlns:p14="http://schemas.microsoft.com/office/powerpoint/2010/main" val="16500481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71705" y="97976"/>
            <a:ext cx="8972297" cy="492443"/>
          </a:xfrm>
        </p:spPr>
        <p:txBody>
          <a:bodyPr/>
          <a:lstStyle/>
          <a:p>
            <a:r>
              <a:rPr lang="en-ZA" sz="3200" dirty="0"/>
              <a:t>Notes to Price Submission</a:t>
            </a:r>
            <a:endParaRPr lang="en-ZA" altLang="en-US" sz="3200" dirty="0">
              <a:latin typeface="Arial Narrow" panose="020B0606020202030204" pitchFamily="34" charset="0"/>
            </a:endParaRPr>
          </a:p>
        </p:txBody>
      </p:sp>
      <p:sp>
        <p:nvSpPr>
          <p:cNvPr id="3" name="Content Placeholder 2"/>
          <p:cNvSpPr>
            <a:spLocks noGrp="1"/>
          </p:cNvSpPr>
          <p:nvPr>
            <p:ph idx="1"/>
          </p:nvPr>
        </p:nvSpPr>
        <p:spPr>
          <a:xfrm>
            <a:off x="127968" y="779098"/>
            <a:ext cx="9016032" cy="677108"/>
          </a:xfrm>
        </p:spPr>
        <p:txBody>
          <a:bodyPr/>
          <a:lstStyle/>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p:txBody>
      </p:sp>
      <p:sp>
        <p:nvSpPr>
          <p:cNvPr id="4" name="Slide Number Placeholder 3"/>
          <p:cNvSpPr>
            <a:spLocks noGrp="1"/>
          </p:cNvSpPr>
          <p:nvPr>
            <p:ph type="sldNum" sz="quarter" idx="10"/>
          </p:nvPr>
        </p:nvSpPr>
        <p:spPr/>
        <p:txBody>
          <a:bodyPr/>
          <a:lstStyle/>
          <a:p>
            <a:pPr>
              <a:defRPr/>
            </a:pPr>
            <a:fld id="{BB3EED24-ACCE-481B-87F7-32FB8B609997}" type="slidenum">
              <a:rPr lang="en-GB" smtClean="0">
                <a:solidFill>
                  <a:srgbClr val="FFFFFF"/>
                </a:solidFill>
              </a:rPr>
              <a:pPr>
                <a:defRPr/>
              </a:pPr>
              <a:t>19</a:t>
            </a:fld>
            <a:endParaRPr lang="en-GB" dirty="0">
              <a:solidFill>
                <a:srgbClr val="FFFFFF"/>
              </a:solidFill>
            </a:endParaRPr>
          </a:p>
        </p:txBody>
      </p:sp>
      <p:sp>
        <p:nvSpPr>
          <p:cNvPr id="2" name="Rectangle 1"/>
          <p:cNvSpPr/>
          <p:nvPr/>
        </p:nvSpPr>
        <p:spPr>
          <a:xfrm>
            <a:off x="323528" y="764704"/>
            <a:ext cx="8496944" cy="6017032"/>
          </a:xfrm>
          <a:prstGeom prst="rect">
            <a:avLst/>
          </a:prstGeom>
        </p:spPr>
        <p:txBody>
          <a:bodyPr wrap="square">
            <a:spAutoFit/>
          </a:bodyPr>
          <a:lstStyle/>
          <a:p>
            <a:pPr marL="285750" indent="-285750">
              <a:buFont typeface="Arial" panose="020B0604020202020204" pitchFamily="34" charset="0"/>
              <a:buChar char="•"/>
            </a:pPr>
            <a:r>
              <a:rPr lang="en-ZA" sz="1100" b="1" dirty="0"/>
              <a:t>Bidders must input their company name on the green field labelled "Bidder's Name" on all such fields of the pricing template.								</a:t>
            </a:r>
          </a:p>
          <a:p>
            <a:pPr marL="285750" indent="-285750">
              <a:buFont typeface="Arial" panose="020B0604020202020204" pitchFamily="34" charset="0"/>
              <a:buChar char="•"/>
            </a:pPr>
            <a:r>
              <a:rPr lang="en-ZA" sz="1100" b="1" dirty="0"/>
              <a:t>Bidders are required to complete all cells highlighted in "Green" only.								</a:t>
            </a:r>
          </a:p>
          <a:p>
            <a:pPr marL="285750" indent="-285750">
              <a:buFont typeface="Arial" panose="020B0604020202020204" pitchFamily="34" charset="0"/>
              <a:buChar char="•"/>
            </a:pPr>
            <a:r>
              <a:rPr lang="en-ZA" sz="1100" b="1" dirty="0"/>
              <a:t>Bidders must ensure that their price is inclusive of VAT as per the required cells per cluster.								</a:t>
            </a:r>
          </a:p>
          <a:p>
            <a:pPr marL="285750" indent="-285750">
              <a:buFont typeface="Arial" panose="020B0604020202020204" pitchFamily="34" charset="0"/>
              <a:buChar char="•"/>
            </a:pPr>
            <a:r>
              <a:rPr lang="en-ZA" sz="1100" b="1" dirty="0"/>
              <a:t>The pricing is to remain firm for 180 days from the closing date of this tender; SARS reserves the right to negotiate with the recommended bidder prior to signing of the contract.								</a:t>
            </a:r>
          </a:p>
          <a:p>
            <a:pPr marL="285750" indent="-285750">
              <a:buFont typeface="Arial" panose="020B0604020202020204" pitchFamily="34" charset="0"/>
              <a:buChar char="•"/>
            </a:pPr>
            <a:r>
              <a:rPr lang="en-ZA" sz="1100" b="1" dirty="0"/>
              <a:t>Bidders are required to provide annual escalation for the period of services to be rendered.								</a:t>
            </a:r>
          </a:p>
          <a:p>
            <a:pPr marL="285750" indent="-285750">
              <a:buFont typeface="Arial" panose="020B0604020202020204" pitchFamily="34" charset="0"/>
              <a:buChar char="•"/>
            </a:pPr>
            <a:r>
              <a:rPr lang="en-ZA" sz="1100" b="1" dirty="0"/>
              <a:t>Bidders must note that all pricing must be in "ZAR". 								</a:t>
            </a:r>
          </a:p>
          <a:p>
            <a:pPr marL="285750" indent="-285750">
              <a:buFont typeface="Arial" panose="020B0604020202020204" pitchFamily="34" charset="0"/>
              <a:buChar char="•"/>
            </a:pPr>
            <a:r>
              <a:rPr lang="en-ZA" sz="1100" b="1" dirty="0"/>
              <a:t>Bidders MUST NOT change the Pricing Template. SARS may at its sole discretion disqualify a bid in the event that the pricing template has been changed.  								</a:t>
            </a:r>
          </a:p>
          <a:p>
            <a:pPr marL="285750" indent="-285750">
              <a:buFont typeface="Arial" panose="020B0604020202020204" pitchFamily="34" charset="0"/>
              <a:buChar char="•"/>
            </a:pPr>
            <a:r>
              <a:rPr lang="en-ZA" sz="1100" b="1" dirty="0"/>
              <a:t>Bidders must complete the Pricing Template, print the spreadsheet, initial each page, sign and submit in Hardcopy also submit in electronic (EXCEL) format. Both formats MUST be identical.								</a:t>
            </a:r>
          </a:p>
          <a:p>
            <a:pPr marL="285750" indent="-285750">
              <a:buFont typeface="Arial" panose="020B0604020202020204" pitchFamily="34" charset="0"/>
              <a:buChar char="•"/>
            </a:pPr>
            <a:r>
              <a:rPr lang="en-ZA" sz="1100" b="1" dirty="0"/>
              <a:t>The quoted prices MUST be  inclusive of all SARS' requirements as per the Specification document. No additional costs will be considered post award.								</a:t>
            </a:r>
          </a:p>
          <a:p>
            <a:pPr marL="285750" indent="-285750">
              <a:buFont typeface="Arial" panose="020B0604020202020204" pitchFamily="34" charset="0"/>
              <a:buChar char="•"/>
            </a:pPr>
            <a:r>
              <a:rPr lang="en-ZA" sz="1100" b="1" dirty="0"/>
              <a:t>Bidders are to take note of the service frequencies for the respective sites i.e. 'Saturdays' &amp; 'Weekdays'.								</a:t>
            </a:r>
          </a:p>
          <a:p>
            <a:pPr marL="285750" indent="-285750">
              <a:buFont typeface="Arial" panose="020B0604020202020204" pitchFamily="34" charset="0"/>
              <a:buChar char="•"/>
            </a:pPr>
            <a:r>
              <a:rPr lang="en-ZA" sz="1100" b="1" dirty="0"/>
              <a:t>Bidders are required to complete pricing for ALL sites within a cluster. An incomplete cluster will be deemed as forfeiture of that cluster by the Bidder.								</a:t>
            </a:r>
          </a:p>
          <a:p>
            <a:pPr marL="285750" indent="-285750">
              <a:buFont typeface="Arial" panose="020B0604020202020204" pitchFamily="34" charset="0"/>
              <a:buChar char="•"/>
            </a:pPr>
            <a:r>
              <a:rPr lang="en-ZA" sz="1100" b="1" dirty="0"/>
              <a:t>Ad hoc services for Bees, Wasps, Snakes, Bats and 'Other' are to be quoted for as call out fee basis ( or rate per </a:t>
            </a:r>
            <a:r>
              <a:rPr lang="en-ZA" sz="1100" b="1" dirty="0" smtClean="0"/>
              <a:t>sq.) </a:t>
            </a:r>
            <a:r>
              <a:rPr lang="en-ZA" sz="1100" b="1" dirty="0"/>
              <a:t>within a cluster. Bidders are to incorporate all charges related to the provision of these services including Travel for any of the clusters. 'Other' is to be considered as any other ad hoc related services pertaining to the Pest Control industry.								</a:t>
            </a:r>
          </a:p>
          <a:p>
            <a:pPr marL="285750" indent="-285750">
              <a:buFont typeface="Arial" panose="020B0604020202020204" pitchFamily="34" charset="0"/>
              <a:buChar char="•"/>
            </a:pPr>
            <a:r>
              <a:rPr lang="en-ZA" sz="1100" b="1" dirty="0"/>
              <a:t>SARS reserves the right to add or remove any of the sites listed within any one of the clusters.								</a:t>
            </a:r>
          </a:p>
          <a:p>
            <a:pPr marL="285750" indent="-285750">
              <a:buFont typeface="Arial" panose="020B0604020202020204" pitchFamily="34" charset="0"/>
              <a:buChar char="•"/>
            </a:pPr>
            <a:r>
              <a:rPr lang="en-ZA" sz="1100" b="1" dirty="0"/>
              <a:t>Bidders must indicate and complete the clusters they are bidding for </a:t>
            </a:r>
            <a:r>
              <a:rPr lang="en-ZA" sz="1100" b="1" dirty="0" smtClean="0"/>
              <a:t>followed </a:t>
            </a:r>
            <a:r>
              <a:rPr lang="en-ZA" sz="1100" b="1" dirty="0"/>
              <a:t>by choice of preferable clusters.</a:t>
            </a:r>
            <a:r>
              <a:rPr lang="en-ZA" sz="1100" dirty="0"/>
              <a:t>								</a:t>
            </a:r>
          </a:p>
        </p:txBody>
      </p:sp>
    </p:spTree>
    <p:extLst>
      <p:ext uri="{BB962C8B-B14F-4D97-AF65-F5344CB8AC3E}">
        <p14:creationId xmlns:p14="http://schemas.microsoft.com/office/powerpoint/2010/main" val="1518071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FF0000"/>
                </a:solidFill>
                <a:ea typeface="SimSun" pitchFamily="2" charset="-122"/>
              </a:rPr>
              <a:t>1. Welcome </a:t>
            </a:r>
            <a:r>
              <a:rPr lang="en-US" sz="2000" b="1" dirty="0">
                <a:solidFill>
                  <a:srgbClr val="FF0000"/>
                </a:solidFill>
                <a:ea typeface="SimSun" pitchFamily="2" charset="-122"/>
              </a:rPr>
              <a:t>and </a:t>
            </a:r>
            <a:r>
              <a:rPr lang="en-US" sz="2000" b="1" dirty="0" smtClean="0">
                <a:solidFill>
                  <a:srgbClr val="FF0000"/>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t>
            </a:r>
            <a:r>
              <a:rPr lang="en-ZA" sz="2000" b="1" dirty="0" smtClean="0">
                <a:solidFill>
                  <a:schemeClr val="tx2"/>
                </a:solidFill>
              </a:rPr>
              <a:t>and </a:t>
            </a:r>
            <a:r>
              <a:rPr lang="en-ZA" sz="2000" b="1" dirty="0">
                <a:solidFill>
                  <a:schemeClr val="tx2"/>
                </a:solidFill>
              </a:rPr>
              <a:t>Scope of Work </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 </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2</a:t>
            </a:fld>
            <a:endParaRPr lang="en-ZA" dirty="0">
              <a:solidFill>
                <a:schemeClr val="tx1"/>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2 (Price &amp; BBBEE) </a:t>
            </a:r>
          </a:p>
          <a:p>
            <a:pPr marL="0" indent="0" algn="ctr">
              <a:buNone/>
            </a:pPr>
            <a:r>
              <a:rPr lang="en-ZA" sz="2000" b="1" dirty="0" smtClean="0">
                <a:effectLst>
                  <a:outerShdw blurRad="38100" dist="38100" dir="2700000" algn="tl">
                    <a:srgbClr val="000000">
                      <a:alpha val="43137"/>
                    </a:srgbClr>
                  </a:outerShdw>
                </a:effectLst>
              </a:rPr>
              <a:t> </a:t>
            </a:r>
            <a:endParaRPr lang="en-ZA" sz="2000" b="1" dirty="0" smtClean="0"/>
          </a:p>
          <a:p>
            <a:pPr marL="0" indent="0" algn="ctr">
              <a:buNone/>
            </a:pPr>
            <a:r>
              <a:rPr lang="en-ZA" sz="2000" b="1" dirty="0" smtClean="0"/>
              <a:t>B-BBEE</a:t>
            </a:r>
            <a:endParaRPr lang="en-ZA" sz="2000" b="1" dirty="0"/>
          </a:p>
        </p:txBody>
      </p:sp>
    </p:spTree>
    <p:extLst>
      <p:ext uri="{BB962C8B-B14F-4D97-AF65-F5344CB8AC3E}">
        <p14:creationId xmlns:p14="http://schemas.microsoft.com/office/powerpoint/2010/main" val="2899559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48356" y="249317"/>
            <a:ext cx="8853854" cy="261610"/>
          </a:xfrm>
        </p:spPr>
        <p:txBody>
          <a:bodyPr/>
          <a:lstStyle/>
          <a:p>
            <a:r>
              <a:rPr lang="en-ZA" sz="2000" dirty="0" smtClean="0"/>
              <a:t>BEE = 20 Points</a:t>
            </a:r>
            <a:endParaRPr lang="en-GB" sz="2000" dirty="0" smtClean="0"/>
          </a:p>
        </p:txBody>
      </p:sp>
      <p:sp>
        <p:nvSpPr>
          <p:cNvPr id="19459" name="TextBox 8"/>
          <p:cNvSpPr txBox="1">
            <a:spLocks noChangeArrowheads="1"/>
          </p:cNvSpPr>
          <p:nvPr/>
        </p:nvSpPr>
        <p:spPr bwMode="auto">
          <a:xfrm>
            <a:off x="102659" y="832796"/>
            <a:ext cx="8931082" cy="3785652"/>
          </a:xfrm>
          <a:prstGeom prst="rect">
            <a:avLst/>
          </a:prstGeom>
          <a:noFill/>
          <a:ln w="9525">
            <a:noFill/>
            <a:miter lim="800000"/>
            <a:headEnd/>
            <a:tailEnd/>
          </a:ln>
        </p:spPr>
        <p:txBody>
          <a:bodyPr wrap="square">
            <a:spAutoFit/>
          </a:bodyPr>
          <a:lstStyle/>
          <a:p>
            <a:pPr algn="just" fontAlgn="base">
              <a:lnSpc>
                <a:spcPct val="150000"/>
              </a:lnSpc>
              <a:spcBef>
                <a:spcPct val="0"/>
              </a:spcBef>
              <a:spcAft>
                <a:spcPct val="0"/>
              </a:spcAft>
              <a:buFont typeface="Wingdings" pitchFamily="2" charset="2"/>
              <a:buNone/>
            </a:pPr>
            <a:r>
              <a:rPr lang="en-ZA" sz="2000" b="1" dirty="0">
                <a:solidFill>
                  <a:srgbClr val="004F87">
                    <a:lumMod val="75000"/>
                  </a:srgbClr>
                </a:solidFill>
              </a:rPr>
              <a:t>B-BBEE points may be allocated to Bidders on submission of documentation or evidence as follows:</a:t>
            </a: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US" sz="2000" dirty="0">
              <a:solidFill>
                <a:srgbClr val="003366"/>
              </a:solidFill>
              <a:ea typeface="Times New Roman" pitchFamily="18" charset="0"/>
              <a:cs typeface="Tahoma" pitchFamily="34" charset="0"/>
            </a:endParaRPr>
          </a:p>
          <a:p>
            <a:pPr algn="just" fontAlgn="base">
              <a:lnSpc>
                <a:spcPct val="150000"/>
              </a:lnSpc>
              <a:spcBef>
                <a:spcPct val="0"/>
              </a:spcBef>
              <a:spcAft>
                <a:spcPct val="0"/>
              </a:spcAft>
              <a:buFont typeface="Wingdings" pitchFamily="2" charset="2"/>
              <a:buNone/>
            </a:pPr>
            <a:r>
              <a:rPr lang="en-US" sz="2000" dirty="0">
                <a:solidFill>
                  <a:srgbClr val="003366"/>
                </a:solidFill>
                <a:ea typeface="Times New Roman" pitchFamily="18" charset="0"/>
                <a:cs typeface="Tahoma" pitchFamily="34" charset="0"/>
              </a:rPr>
              <a:t>Bidders </a:t>
            </a:r>
            <a:r>
              <a:rPr lang="en-US" sz="2000" b="1" dirty="0">
                <a:solidFill>
                  <a:srgbClr val="003366"/>
                </a:solidFill>
                <a:ea typeface="Times New Roman" pitchFamily="18" charset="0"/>
                <a:cs typeface="Tahoma" pitchFamily="34" charset="0"/>
              </a:rPr>
              <a:t>MUST</a:t>
            </a:r>
            <a:r>
              <a:rPr lang="en-US" sz="2000" dirty="0">
                <a:solidFill>
                  <a:srgbClr val="003366"/>
                </a:solidFill>
                <a:ea typeface="Times New Roman" pitchFamily="18" charset="0"/>
                <a:cs typeface="Tahoma" pitchFamily="34" charset="0"/>
              </a:rPr>
              <a:t> complete and sign the </a:t>
            </a:r>
            <a:r>
              <a:rPr lang="en-US" sz="2000" b="1" dirty="0">
                <a:solidFill>
                  <a:srgbClr val="003366"/>
                </a:solidFill>
                <a:ea typeface="Times New Roman" pitchFamily="18" charset="0"/>
                <a:cs typeface="Tahoma" pitchFamily="34" charset="0"/>
              </a:rPr>
              <a:t>SBD 6.1 form </a:t>
            </a:r>
            <a:r>
              <a:rPr lang="en-US" sz="2000" dirty="0">
                <a:solidFill>
                  <a:srgbClr val="003366"/>
                </a:solidFill>
                <a:ea typeface="Times New Roman" pitchFamily="18" charset="0"/>
                <a:cs typeface="Tahoma" pitchFamily="34" charset="0"/>
              </a:rPr>
              <a:t>to claim the Bidder’s B-BBEE preference points, failing which, the Bidder will be </a:t>
            </a:r>
            <a:r>
              <a:rPr lang="en-US" sz="2000" dirty="0" smtClean="0">
                <a:solidFill>
                  <a:srgbClr val="003366"/>
                </a:solidFill>
                <a:ea typeface="Times New Roman" pitchFamily="18" charset="0"/>
                <a:cs typeface="Tahoma" pitchFamily="34" charset="0"/>
              </a:rPr>
              <a:t>scored zero.  </a:t>
            </a:r>
            <a:endParaRPr lang="en-ZA" altLang="zh-TW" sz="2000" dirty="0">
              <a:solidFill>
                <a:srgbClr val="004F87"/>
              </a:solidFill>
              <a:latin typeface="Tahoma" pitchFamily="34" charset="0"/>
              <a:ea typeface="Times New Roman" pitchFamily="18" charset="0"/>
              <a:cs typeface="Tahoma"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709493900"/>
              </p:ext>
            </p:extLst>
          </p:nvPr>
        </p:nvGraphicFramePr>
        <p:xfrm>
          <a:off x="176797" y="1974781"/>
          <a:ext cx="8782803" cy="1465263"/>
        </p:xfrm>
        <a:graphic>
          <a:graphicData uri="http://schemas.openxmlformats.org/drawingml/2006/table">
            <a:tbl>
              <a:tblPr firstRow="1" firstCol="1" bandRow="1">
                <a:tableStyleId>{5C22544A-7EE6-4342-B048-85BDC9FD1C3A}</a:tableStyleId>
              </a:tblPr>
              <a:tblGrid>
                <a:gridCol w="4994293"/>
                <a:gridCol w="3788510"/>
              </a:tblGrid>
              <a:tr h="459500">
                <a:tc>
                  <a:txBody>
                    <a:bodyPr/>
                    <a:lstStyle/>
                    <a:p>
                      <a:pPr algn="l">
                        <a:lnSpc>
                          <a:spcPct val="115000"/>
                        </a:lnSpc>
                        <a:spcBef>
                          <a:spcPts val="1200"/>
                        </a:spcBef>
                        <a:spcAft>
                          <a:spcPts val="0"/>
                        </a:spcAft>
                        <a:tabLst>
                          <a:tab pos="630555" algn="l"/>
                        </a:tabLst>
                      </a:pPr>
                      <a:r>
                        <a:rPr lang="en-ZA" sz="1600" kern="1600" dirty="0" smtClean="0">
                          <a:solidFill>
                            <a:schemeClr val="tx2"/>
                          </a:solidFill>
                          <a:effectLst/>
                        </a:rPr>
                        <a:t>ADJUDICATION CRITERIA</a:t>
                      </a:r>
                      <a:endParaRPr lang="en-ZA" sz="1600" b="1" kern="1600" dirty="0">
                        <a:solidFill>
                          <a:schemeClr val="tx2"/>
                        </a:solidFill>
                        <a:effectLst/>
                        <a:latin typeface="Times New Roman"/>
                        <a:cs typeface="Times New Roman"/>
                      </a:endParaRPr>
                    </a:p>
                  </a:txBody>
                  <a:tcPr marL="63305" marR="63305" marT="0" marB="0" anchor="ctr"/>
                </a:tc>
                <a:tc>
                  <a:txBody>
                    <a:bodyPr/>
                    <a:lstStyle/>
                    <a:p>
                      <a:pPr algn="ctr">
                        <a:lnSpc>
                          <a:spcPct val="115000"/>
                        </a:lnSpc>
                        <a:spcBef>
                          <a:spcPts val="1200"/>
                        </a:spcBef>
                        <a:spcAft>
                          <a:spcPts val="0"/>
                        </a:spcAft>
                        <a:tabLst>
                          <a:tab pos="630555" algn="l"/>
                        </a:tabLst>
                      </a:pPr>
                      <a:r>
                        <a:rPr lang="en-ZA" sz="1600" kern="1600" dirty="0" smtClean="0">
                          <a:solidFill>
                            <a:schemeClr val="tx2"/>
                          </a:solidFill>
                          <a:effectLst/>
                        </a:rPr>
                        <a:t>POINTS</a:t>
                      </a:r>
                      <a:endParaRPr lang="en-ZA" sz="1600" b="1" kern="1600" dirty="0">
                        <a:solidFill>
                          <a:schemeClr val="tx2"/>
                        </a:solidFill>
                        <a:effectLst/>
                        <a:latin typeface="Times New Roman"/>
                        <a:cs typeface="Times New Roman"/>
                      </a:endParaRPr>
                    </a:p>
                  </a:txBody>
                  <a:tcPr marL="63305" marR="63305" marT="0" marB="0" anchor="ctr"/>
                </a:tc>
              </a:tr>
              <a:tr h="1005763">
                <a:tc>
                  <a:txBody>
                    <a:bodyPr/>
                    <a:lstStyle/>
                    <a:p>
                      <a:pPr algn="just">
                        <a:lnSpc>
                          <a:spcPct val="115000"/>
                        </a:lnSpc>
                        <a:spcBef>
                          <a:spcPts val="1200"/>
                        </a:spcBef>
                        <a:spcAft>
                          <a:spcPts val="0"/>
                        </a:spcAft>
                        <a:tabLst>
                          <a:tab pos="630555" algn="l"/>
                        </a:tabLst>
                      </a:pPr>
                      <a:r>
                        <a:rPr lang="en-ZA" sz="1800" b="0" kern="1600" dirty="0" smtClean="0">
                          <a:solidFill>
                            <a:schemeClr val="tx2"/>
                          </a:solidFill>
                          <a:effectLst/>
                        </a:rPr>
                        <a:t>A </a:t>
                      </a:r>
                      <a:r>
                        <a:rPr lang="en-ZA" sz="1800" b="0" kern="1600" dirty="0">
                          <a:solidFill>
                            <a:schemeClr val="tx2"/>
                          </a:solidFill>
                          <a:effectLst/>
                        </a:rPr>
                        <a:t>duly completed Preference Point Claim Form: SBD 6.1 and a </a:t>
                      </a:r>
                      <a:r>
                        <a:rPr lang="en-ZA" sz="1800" b="0" kern="1600" dirty="0" smtClean="0">
                          <a:solidFill>
                            <a:schemeClr val="tx2"/>
                          </a:solidFill>
                          <a:effectLst/>
                        </a:rPr>
                        <a:t>B-BBEE Certificate</a:t>
                      </a:r>
                      <a:r>
                        <a:rPr lang="en-ZA" sz="1800" b="0" kern="1600" dirty="0">
                          <a:solidFill>
                            <a:schemeClr val="tx2"/>
                          </a:solidFill>
                          <a:effectLst/>
                        </a:rPr>
                        <a:t>.</a:t>
                      </a:r>
                      <a:endParaRPr lang="en-ZA" sz="1800" b="0" kern="1600" dirty="0">
                        <a:solidFill>
                          <a:schemeClr val="tx2"/>
                        </a:solidFill>
                        <a:effectLst/>
                        <a:latin typeface="Times New Roman"/>
                        <a:cs typeface="Times New Roman"/>
                      </a:endParaRPr>
                    </a:p>
                  </a:txBody>
                  <a:tcPr marL="63305" marR="63305" marT="0" marB="0"/>
                </a:tc>
                <a:tc>
                  <a:txBody>
                    <a:bodyPr/>
                    <a:lstStyle/>
                    <a:p>
                      <a:pPr algn="ctr">
                        <a:lnSpc>
                          <a:spcPct val="115000"/>
                        </a:lnSpc>
                        <a:spcBef>
                          <a:spcPts val="1200"/>
                        </a:spcBef>
                        <a:spcAft>
                          <a:spcPts val="0"/>
                        </a:spcAft>
                        <a:tabLst>
                          <a:tab pos="630555" algn="l"/>
                        </a:tabLst>
                      </a:pPr>
                      <a:r>
                        <a:rPr lang="en-ZA" sz="2000" kern="1600" dirty="0">
                          <a:solidFill>
                            <a:schemeClr val="tx2"/>
                          </a:solidFill>
                          <a:effectLst/>
                        </a:rPr>
                        <a:t> </a:t>
                      </a:r>
                      <a:r>
                        <a:rPr lang="en-ZA" sz="2000" b="0" kern="1600" dirty="0" smtClean="0">
                          <a:solidFill>
                            <a:schemeClr val="tx2"/>
                          </a:solidFill>
                          <a:effectLst/>
                          <a:latin typeface="+mn-lt"/>
                          <a:cs typeface="+mn-cs"/>
                        </a:rPr>
                        <a:t>20</a:t>
                      </a:r>
                      <a:endParaRPr lang="en-ZA" sz="2000" b="1" kern="1600" dirty="0">
                        <a:solidFill>
                          <a:schemeClr val="tx2"/>
                        </a:solidFill>
                        <a:effectLst/>
                        <a:latin typeface="Times New Roman"/>
                        <a:cs typeface="Times New Roman"/>
                      </a:endParaRPr>
                    </a:p>
                  </a:txBody>
                  <a:tcPr marL="63305" marR="63305" marT="0" marB="0"/>
                </a:tc>
              </a:tr>
            </a:tbl>
          </a:graphicData>
        </a:graphic>
      </p:graphicFrame>
      <p:sp>
        <p:nvSpPr>
          <p:cNvPr id="6" name="Slide Number Placeholder 2"/>
          <p:cNvSpPr txBox="1">
            <a:spLocks/>
          </p:cNvSpPr>
          <p:nvPr/>
        </p:nvSpPr>
        <p:spPr>
          <a:xfrm>
            <a:off x="6864668" y="6496239"/>
            <a:ext cx="862012" cy="18466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ZA" sz="1400" dirty="0">
              <a:solidFill>
                <a:srgbClr val="000000"/>
              </a:solidFill>
            </a:endParaRPr>
          </a:p>
        </p:txBody>
      </p:sp>
      <p:sp>
        <p:nvSpPr>
          <p:cNvPr id="2" name="Rectangle 1"/>
          <p:cNvSpPr/>
          <p:nvPr/>
        </p:nvSpPr>
        <p:spPr>
          <a:xfrm>
            <a:off x="7413968" y="6512934"/>
            <a:ext cx="354584" cy="276999"/>
          </a:xfrm>
          <a:prstGeom prst="rect">
            <a:avLst/>
          </a:prstGeom>
        </p:spPr>
        <p:txBody>
          <a:bodyPr wrap="none">
            <a:spAutoFit/>
          </a:bodyPr>
          <a:lstStyle/>
          <a:p>
            <a:pPr lvl="0"/>
            <a:fld id="{25B0C65C-ACB3-41B3-B9D6-603EB25AD180}" type="slidenum">
              <a:rPr lang="en-ZA" sz="1200">
                <a:solidFill>
                  <a:srgbClr val="000000"/>
                </a:solidFill>
              </a:rPr>
              <a:pPr lvl="0"/>
              <a:t>21</a:t>
            </a:fld>
            <a:endParaRPr lang="en-ZA" sz="1400" dirty="0">
              <a:solidFill>
                <a:srgbClr val="000000"/>
              </a:solidFill>
            </a:endParaRPr>
          </a:p>
        </p:txBody>
      </p:sp>
    </p:spTree>
    <p:extLst>
      <p:ext uri="{BB962C8B-B14F-4D97-AF65-F5344CB8AC3E}">
        <p14:creationId xmlns:p14="http://schemas.microsoft.com/office/powerpoint/2010/main" val="281906145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5"/>
          <p:cNvSpPr>
            <a:spLocks noGrp="1"/>
          </p:cNvSpPr>
          <p:nvPr>
            <p:ph type="title"/>
          </p:nvPr>
        </p:nvSpPr>
        <p:spPr>
          <a:xfrm>
            <a:off x="121628" y="220827"/>
            <a:ext cx="8793773" cy="261610"/>
          </a:xfrm>
        </p:spPr>
        <p:txBody>
          <a:bodyPr/>
          <a:lstStyle/>
          <a:p>
            <a:r>
              <a:rPr lang="en-ZA" sz="2000" dirty="0" smtClean="0"/>
              <a:t>Mandatory and Points Awarded for BBBEE Contribution</a:t>
            </a:r>
          </a:p>
        </p:txBody>
      </p:sp>
      <p:sp>
        <p:nvSpPr>
          <p:cNvPr id="34820" name="Slide Number Placeholder 4"/>
          <p:cNvSpPr>
            <a:spLocks noGrp="1"/>
          </p:cNvSpPr>
          <p:nvPr>
            <p:ph type="sldNum" sz="quarter" idx="10"/>
          </p:nvPr>
        </p:nvSpPr>
        <p:spPr>
          <a:noFill/>
        </p:spPr>
        <p:txBody>
          <a:bodyPr/>
          <a:lstStyle/>
          <a:p>
            <a:fld id="{BC691C9E-E97C-43C8-9CEE-7DF2F4708F1D}" type="slidenum">
              <a:rPr lang="en-GB" smtClean="0"/>
              <a:pPr/>
              <a:t>22</a:t>
            </a:fld>
            <a:endParaRPr lang="en-GB" smtClean="0"/>
          </a:p>
        </p:txBody>
      </p:sp>
      <p:graphicFrame>
        <p:nvGraphicFramePr>
          <p:cNvPr id="34818" name="Object 2"/>
          <p:cNvGraphicFramePr>
            <a:graphicFrameLocks noChangeAspect="1"/>
          </p:cNvGraphicFramePr>
          <p:nvPr>
            <p:extLst>
              <p:ext uri="{D42A27DB-BD31-4B8C-83A1-F6EECF244321}">
                <p14:modId xmlns:p14="http://schemas.microsoft.com/office/powerpoint/2010/main" val="1998210056"/>
              </p:ext>
            </p:extLst>
          </p:nvPr>
        </p:nvGraphicFramePr>
        <p:xfrm>
          <a:off x="1141709" y="1477927"/>
          <a:ext cx="7240587" cy="5096390"/>
        </p:xfrm>
        <a:graphic>
          <a:graphicData uri="http://schemas.openxmlformats.org/presentationml/2006/ole">
            <mc:AlternateContent xmlns:mc="http://schemas.openxmlformats.org/markup-compatibility/2006">
              <mc:Choice xmlns:v="urn:schemas-microsoft-com:vml" Requires="v">
                <p:oleObj spid="_x0000_s105484" name="Document" r:id="rId4" imgW="6137927" imgH="4257982" progId="Word.Document.12">
                  <p:embed/>
                </p:oleObj>
              </mc:Choice>
              <mc:Fallback>
                <p:oleObj name="Document" r:id="rId4" imgW="6137927" imgH="4257982" progId="Word.Document.12">
                  <p:embed/>
                  <p:pic>
                    <p:nvPicPr>
                      <p:cNvPr id="0" name=""/>
                      <p:cNvPicPr>
                        <a:picLocks noChangeAspect="1" noChangeArrowheads="1"/>
                      </p:cNvPicPr>
                      <p:nvPr/>
                    </p:nvPicPr>
                    <p:blipFill>
                      <a:blip r:embed="rId5"/>
                      <a:srcRect/>
                      <a:stretch>
                        <a:fillRect/>
                      </a:stretch>
                    </p:blipFill>
                    <p:spPr bwMode="auto">
                      <a:xfrm>
                        <a:off x="1141709" y="1477927"/>
                        <a:ext cx="7240587" cy="5096390"/>
                      </a:xfrm>
                      <a:prstGeom prst="rect">
                        <a:avLst/>
                      </a:prstGeom>
                      <a:noFill/>
                      <a:ln>
                        <a:noFill/>
                      </a:ln>
                      <a:effectLst/>
                      <a:extLst/>
                    </p:spPr>
                  </p:pic>
                </p:oleObj>
              </mc:Fallback>
            </mc:AlternateContent>
          </a:graphicData>
        </a:graphic>
      </p:graphicFrame>
      <p:sp>
        <p:nvSpPr>
          <p:cNvPr id="5"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22</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23040507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6403" y="108399"/>
            <a:ext cx="8853854" cy="575542"/>
          </a:xfrm>
        </p:spPr>
        <p:txBody>
          <a:bodyPr/>
          <a:lstStyle/>
          <a:p>
            <a:r>
              <a:rPr lang="en-ZA" sz="2000" dirty="0" smtClean="0"/>
              <a:t>BEE  Certificate -Amended Codes</a:t>
            </a:r>
            <a:r>
              <a:rPr lang="en-ZA" sz="2400" kern="1200" dirty="0">
                <a:solidFill>
                  <a:schemeClr val="folHlink"/>
                </a:solidFill>
                <a:latin typeface="Arial" charset="0"/>
                <a:ea typeface="Times New Roman" pitchFamily="18" charset="0"/>
                <a:cs typeface="Tahoma" pitchFamily="34" charset="0"/>
              </a:rPr>
              <a:t/>
            </a:r>
            <a:br>
              <a:rPr lang="en-ZA" sz="2400" kern="1200" dirty="0">
                <a:solidFill>
                  <a:schemeClr val="folHlink"/>
                </a:solidFill>
                <a:latin typeface="Arial" charset="0"/>
                <a:ea typeface="Times New Roman" pitchFamily="18" charset="0"/>
                <a:cs typeface="Tahoma" pitchFamily="34" charset="0"/>
              </a:rPr>
            </a:br>
            <a:endParaRPr lang="en-GB" sz="2400" dirty="0" smtClean="0"/>
          </a:p>
        </p:txBody>
      </p:sp>
      <p:sp>
        <p:nvSpPr>
          <p:cNvPr id="20483" name="TextBox 8"/>
          <p:cNvSpPr txBox="1">
            <a:spLocks noChangeArrowheads="1"/>
          </p:cNvSpPr>
          <p:nvPr/>
        </p:nvSpPr>
        <p:spPr bwMode="auto">
          <a:xfrm>
            <a:off x="107504" y="890484"/>
            <a:ext cx="8890296" cy="5432256"/>
          </a:xfrm>
          <a:prstGeom prst="rect">
            <a:avLst/>
          </a:prstGeom>
          <a:noFill/>
          <a:ln w="9525">
            <a:noFill/>
            <a:miter lim="800000"/>
            <a:headEnd/>
            <a:tailEnd/>
          </a:ln>
        </p:spPr>
        <p:txBody>
          <a:bodyPr wrap="square">
            <a:spAutoFit/>
          </a:bodyPr>
          <a:lstStyle/>
          <a:p>
            <a:pPr algn="just" fontAlgn="base">
              <a:spcBef>
                <a:spcPct val="0"/>
              </a:spcBef>
              <a:spcAft>
                <a:spcPct val="0"/>
              </a:spcAft>
            </a:pPr>
            <a:r>
              <a:rPr lang="x-none" sz="2000">
                <a:solidFill>
                  <a:srgbClr val="003366"/>
                </a:solidFill>
                <a:ea typeface="Times New Roman" pitchFamily="18" charset="0"/>
                <a:cs typeface="Tahoma" pitchFamily="34" charset="0"/>
              </a:rPr>
              <a:t>The t</a:t>
            </a:r>
            <a:r>
              <a:rPr lang="en-ZA" sz="2000" dirty="0">
                <a:solidFill>
                  <a:srgbClr val="003366"/>
                </a:solidFill>
                <a:ea typeface="Times New Roman" pitchFamily="18" charset="0"/>
                <a:cs typeface="Tahoma" pitchFamily="34" charset="0"/>
              </a:rPr>
              <a:t>able</a:t>
            </a:r>
            <a:r>
              <a:rPr lang="x-none" sz="2000">
                <a:solidFill>
                  <a:srgbClr val="003366"/>
                </a:solidFill>
                <a:ea typeface="Times New Roman" pitchFamily="18" charset="0"/>
                <a:cs typeface="Tahoma" pitchFamily="34" charset="0"/>
              </a:rPr>
              <a:t> below indicates the specific B-BBEE certification documents that must be submitted for this tender. Failure to submit the required certification documents will also result in Bidders scoring zero for B-BBEE</a:t>
            </a:r>
            <a:r>
              <a:rPr lang="x-none" sz="2000" smtClean="0">
                <a:solidFill>
                  <a:srgbClr val="003366"/>
                </a:solidFill>
                <a:ea typeface="Times New Roman" pitchFamily="18" charset="0"/>
                <a:cs typeface="Tahoma" pitchFamily="34" charset="0"/>
              </a:rPr>
              <a:t>.</a:t>
            </a: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11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r>
              <a:rPr lang="en-ZA" sz="1400" dirty="0" smtClean="0">
                <a:solidFill>
                  <a:srgbClr val="003366"/>
                </a:solidFill>
                <a:ea typeface="Times New Roman" pitchFamily="18" charset="0"/>
                <a:cs typeface="Tahoma" pitchFamily="34" charset="0"/>
              </a:rPr>
              <a:t>SARS will accept B-BBEE Certificate issued on the revised B-BBEE Codes</a:t>
            </a:r>
            <a:r>
              <a:rPr lang="en-ZA" sz="2000" dirty="0" smtClean="0">
                <a:solidFill>
                  <a:srgbClr val="003366"/>
                </a:solidFill>
                <a:ea typeface="Times New Roman" pitchFamily="18" charset="0"/>
                <a:cs typeface="Tahoma" pitchFamily="34" charset="0"/>
              </a:rPr>
              <a:t>.</a:t>
            </a:r>
            <a:endParaRPr lang="en-ZA" sz="2000" dirty="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840073710"/>
              </p:ext>
            </p:extLst>
          </p:nvPr>
        </p:nvGraphicFramePr>
        <p:xfrm>
          <a:off x="155955" y="2060848"/>
          <a:ext cx="8793393" cy="3924381"/>
        </p:xfrm>
        <a:graphic>
          <a:graphicData uri="http://schemas.openxmlformats.org/drawingml/2006/table">
            <a:tbl>
              <a:tblPr firstRow="1" firstCol="1" bandRow="1">
                <a:tableStyleId>{5C22544A-7EE6-4342-B048-85BDC9FD1C3A}</a:tableStyleId>
              </a:tblPr>
              <a:tblGrid>
                <a:gridCol w="1664601"/>
                <a:gridCol w="2570963"/>
                <a:gridCol w="4557829"/>
              </a:tblGrid>
              <a:tr h="482655">
                <a:tc>
                  <a:txBody>
                    <a:bodyPr/>
                    <a:lstStyle/>
                    <a:p>
                      <a:pPr marL="0" indent="0"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Classification</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Turnover</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Submission Requirement</a:t>
                      </a:r>
                    </a:p>
                  </a:txBody>
                  <a:tcPr marL="22089" marR="22089" marT="0" marB="0" anchor="ctr"/>
                </a:tc>
              </a:tr>
              <a:tr h="784815">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Exempted Micro Enterprise ( EME)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Below R10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algn="just">
                        <a:lnSpc>
                          <a:spcPct val="115000"/>
                        </a:lnSpc>
                        <a:spcAft>
                          <a:spcPts val="0"/>
                        </a:spcAft>
                      </a:pP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r h="748038">
                <a:tc>
                  <a:txBody>
                    <a:bodyPr/>
                    <a:lstStyle/>
                    <a:p>
                      <a:pPr algn="l">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Qualifying</a:t>
                      </a:r>
                      <a:r>
                        <a:rPr lang="en-ZA" sz="1200" kern="1200" baseline="0" dirty="0" smtClean="0">
                          <a:solidFill>
                            <a:schemeClr val="folHlink"/>
                          </a:solidFill>
                          <a:latin typeface="Arial" charset="0"/>
                          <a:ea typeface="Times New Roman" pitchFamily="18" charset="0"/>
                          <a:cs typeface="Tahoma" pitchFamily="34" charset="0"/>
                        </a:rPr>
                        <a:t> </a:t>
                      </a:r>
                      <a:r>
                        <a:rPr lang="en-ZA" sz="1200" kern="1200" dirty="0" smtClean="0">
                          <a:solidFill>
                            <a:schemeClr val="folHlink"/>
                          </a:solidFill>
                          <a:latin typeface="Arial" charset="0"/>
                          <a:ea typeface="Times New Roman" pitchFamily="18" charset="0"/>
                          <a:cs typeface="Tahoma" pitchFamily="34" charset="0"/>
                        </a:rPr>
                        <a:t>Small </a:t>
                      </a:r>
                      <a:r>
                        <a:rPr lang="en-ZA" sz="1200" kern="1200" dirty="0">
                          <a:solidFill>
                            <a:schemeClr val="folHlink"/>
                          </a:solidFill>
                          <a:latin typeface="Arial" charset="0"/>
                          <a:ea typeface="Times New Roman" pitchFamily="18" charset="0"/>
                          <a:cs typeface="Tahoma" pitchFamily="34" charset="0"/>
                        </a:rPr>
                        <a:t>Enterprise (QSE)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Between R10 million and R50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Certified copy of B-BBEE Rating Certificate from a SANAS Accredited rating.</a:t>
                      </a: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  – Only from 51% Black Owned and above entities</a:t>
                      </a: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txBody>
                  <a:tcPr marL="22089" marR="22089" marT="0" marB="0"/>
                </a:tc>
              </a:tr>
              <a:tr h="1184727">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Large Enterprise (LE)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Above R50 million p.a.</a:t>
                      </a:r>
                      <a:r>
                        <a:rPr lang="en-ZA" sz="1200" kern="1200" baseline="0" dirty="0" smtClean="0">
                          <a:solidFill>
                            <a:schemeClr val="folHlink"/>
                          </a:solidFill>
                          <a:latin typeface="Arial" charset="0"/>
                          <a:ea typeface="Times New Roman" pitchFamily="18" charset="0"/>
                          <a:cs typeface="Tahoma" pitchFamily="34" charset="0"/>
                        </a:rPr>
                        <a:t>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Certified copy of B-BBEE Rating Certificate from a SANAS Accredited rating </a:t>
                      </a:r>
                      <a:r>
                        <a:rPr lang="en-ZA" sz="1200" kern="1200" dirty="0" smtClean="0">
                          <a:solidFill>
                            <a:schemeClr val="folHlink"/>
                          </a:solidFill>
                          <a:latin typeface="Arial" charset="0"/>
                          <a:ea typeface="Times New Roman" pitchFamily="18" charset="0"/>
                          <a:cs typeface="Tahoma" pitchFamily="34" charset="0"/>
                        </a:rPr>
                        <a:t>agency.</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bl>
          </a:graphicData>
        </a:graphic>
      </p:graphicFrame>
      <p:sp>
        <p:nvSpPr>
          <p:cNvPr id="6" name="Slide Number Placeholder 2"/>
          <p:cNvSpPr txBox="1">
            <a:spLocks/>
          </p:cNvSpPr>
          <p:nvPr/>
        </p:nvSpPr>
        <p:spPr>
          <a:xfrm>
            <a:off x="7417915" y="6485103"/>
            <a:ext cx="431006" cy="315200"/>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23</a:t>
            </a:fld>
            <a:endParaRPr lang="en-ZA" sz="1200" dirty="0">
              <a:solidFill>
                <a:srgbClr val="000000"/>
              </a:solidFill>
            </a:endParaRPr>
          </a:p>
        </p:txBody>
      </p:sp>
    </p:spTree>
    <p:extLst>
      <p:ext uri="{BB962C8B-B14F-4D97-AF65-F5344CB8AC3E}">
        <p14:creationId xmlns:p14="http://schemas.microsoft.com/office/powerpoint/2010/main" val="312656857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2916" y="233887"/>
            <a:ext cx="8853854" cy="837152"/>
          </a:xfrm>
        </p:spPr>
        <p:txBody>
          <a:bodyPr/>
          <a:lstStyle/>
          <a:p>
            <a:r>
              <a:rPr lang="en-ZA" sz="2000" dirty="0"/>
              <a:t>Use and acceptance of Affidavits</a:t>
            </a:r>
            <a:r>
              <a:rPr lang="en-ZA" dirty="0"/>
              <a:t/>
            </a:r>
            <a:br>
              <a:rPr lang="en-ZA" dirty="0"/>
            </a:br>
            <a:endParaRPr lang="en-ZA" dirty="0"/>
          </a:p>
        </p:txBody>
      </p:sp>
      <p:sp>
        <p:nvSpPr>
          <p:cNvPr id="4" name="Rectangle 3"/>
          <p:cNvSpPr/>
          <p:nvPr/>
        </p:nvSpPr>
        <p:spPr>
          <a:xfrm>
            <a:off x="539553" y="1196754"/>
            <a:ext cx="7848872" cy="4739759"/>
          </a:xfrm>
          <a:prstGeom prst="rect">
            <a:avLst/>
          </a:prstGeom>
        </p:spPr>
        <p:txBody>
          <a:bodyPr wrap="square">
            <a:spAutoFit/>
          </a:bodyPr>
          <a:lstStyle/>
          <a:p>
            <a:endParaRPr lang="en-ZA" sz="2000" dirty="0">
              <a:solidFill>
                <a:schemeClr val="tx2"/>
              </a:solidFill>
            </a:endParaRPr>
          </a:p>
          <a:p>
            <a:pPr marL="0" lvl="1" algn="just"/>
            <a:r>
              <a:rPr lang="en-ZA" sz="2000" dirty="0" smtClean="0">
                <a:solidFill>
                  <a:schemeClr val="tx2"/>
                </a:solidFill>
              </a:rPr>
              <a:t>Section 1.6 SBD 6.1 states..</a:t>
            </a:r>
            <a:r>
              <a:rPr lang="en-GB" dirty="0"/>
              <a:t> </a:t>
            </a:r>
            <a:r>
              <a:rPr lang="en-GB" sz="2000" dirty="0">
                <a:solidFill>
                  <a:schemeClr val="tx2"/>
                </a:solidFill>
              </a:rPr>
              <a:t>The purchaser reserves the right to require of a bidder, either before a bid is adjudicated or at any time subsequently, to substantiate any claim in regard to preferences, in any manner required by the purchaser.</a:t>
            </a:r>
            <a:endParaRPr lang="en-ZA" sz="2000" dirty="0">
              <a:solidFill>
                <a:schemeClr val="tx2"/>
              </a:solidFill>
            </a:endParaRPr>
          </a:p>
          <a:p>
            <a:pPr algn="just"/>
            <a:endParaRPr lang="en-ZA" sz="2000" dirty="0" smtClean="0">
              <a:solidFill>
                <a:schemeClr val="tx2"/>
              </a:solidFill>
            </a:endParaRPr>
          </a:p>
          <a:p>
            <a:pPr algn="just"/>
            <a:endParaRPr lang="en-ZA" sz="2000" dirty="0">
              <a:solidFill>
                <a:schemeClr val="tx2"/>
              </a:solidFill>
            </a:endParaRPr>
          </a:p>
          <a:p>
            <a:pPr algn="just"/>
            <a:r>
              <a:rPr lang="en-ZA" b="1" dirty="0" smtClean="0">
                <a:solidFill>
                  <a:schemeClr val="tx2"/>
                </a:solidFill>
              </a:rPr>
              <a:t>SARS reserves the right to request that bidders submit their Black ownership and turnover information in support of their Affidavits.</a:t>
            </a:r>
            <a:endParaRPr lang="en-ZA" b="1" dirty="0">
              <a:solidFill>
                <a:schemeClr val="tx2"/>
              </a:solidFill>
            </a:endParaRPr>
          </a:p>
          <a:p>
            <a:pPr algn="just"/>
            <a:endParaRPr lang="en-ZA" dirty="0" smtClean="0">
              <a:solidFill>
                <a:schemeClr val="tx2"/>
              </a:solidFill>
            </a:endParaRPr>
          </a:p>
          <a:p>
            <a:pPr algn="just"/>
            <a:endParaRPr lang="en-ZA" dirty="0"/>
          </a:p>
          <a:p>
            <a:endParaRPr lang="en-ZA" dirty="0" smtClean="0"/>
          </a:p>
          <a:p>
            <a:endParaRPr lang="en-ZA" dirty="0"/>
          </a:p>
          <a:p>
            <a:endParaRPr lang="en-ZA" dirty="0" smtClean="0"/>
          </a:p>
          <a:p>
            <a:endParaRPr lang="en-ZA" dirty="0"/>
          </a:p>
          <a:p>
            <a:endParaRPr lang="en-ZA" dirty="0"/>
          </a:p>
        </p:txBody>
      </p:sp>
      <p:sp>
        <p:nvSpPr>
          <p:cNvPr id="5" name="Slide Number Placeholder 2"/>
          <p:cNvSpPr txBox="1">
            <a:spLocks/>
          </p:cNvSpPr>
          <p:nvPr/>
        </p:nvSpPr>
        <p:spPr>
          <a:xfrm>
            <a:off x="7449528" y="6542800"/>
            <a:ext cx="431006"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24</a:t>
            </a:fld>
            <a:endParaRPr lang="en-ZA" sz="1200" dirty="0">
              <a:solidFill>
                <a:srgbClr val="000000"/>
              </a:solidFill>
            </a:endParaRPr>
          </a:p>
        </p:txBody>
      </p:sp>
    </p:spTree>
    <p:extLst>
      <p:ext uri="{BB962C8B-B14F-4D97-AF65-F5344CB8AC3E}">
        <p14:creationId xmlns:p14="http://schemas.microsoft.com/office/powerpoint/2010/main" val="38365282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184666"/>
          </a:xfrm>
        </p:spPr>
        <p:txBody>
          <a:bodyPr/>
          <a:lstStyle/>
          <a:p>
            <a:pPr>
              <a:defRPr/>
            </a:pPr>
            <a:fld id="{6EBFA4D0-3530-4B6B-9F3B-7DF38293B480}" type="slidenum">
              <a:rPr lang="en-GB" smtClean="0">
                <a:solidFill>
                  <a:srgbClr val="6AAED8"/>
                </a:solidFill>
              </a:rPr>
              <a:pPr>
                <a:defRPr/>
              </a:pPr>
              <a:t>25</a:t>
            </a:fld>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2721221280"/>
              </p:ext>
            </p:extLst>
          </p:nvPr>
        </p:nvGraphicFramePr>
        <p:xfrm>
          <a:off x="219808" y="831851"/>
          <a:ext cx="8944708" cy="10983913"/>
        </p:xfrm>
        <a:graphic>
          <a:graphicData uri="http://schemas.openxmlformats.org/presentationml/2006/ole">
            <mc:AlternateContent xmlns:mc="http://schemas.openxmlformats.org/markup-compatibility/2006">
              <mc:Choice xmlns:v="urn:schemas-microsoft-com:vml" Requires="v">
                <p:oleObj spid="_x0000_s106508" name="Document" r:id="rId4" imgW="6698864" imgH="7593209" progId="Word.Document.12">
                  <p:embed/>
                </p:oleObj>
              </mc:Choice>
              <mc:Fallback>
                <p:oleObj name="Document" r:id="rId4" imgW="6698864" imgH="7593209" progId="Word.Document.12">
                  <p:embed/>
                  <p:pic>
                    <p:nvPicPr>
                      <p:cNvPr id="0" name=""/>
                      <p:cNvPicPr>
                        <a:picLocks noChangeAspect="1" noChangeArrowheads="1"/>
                      </p:cNvPicPr>
                      <p:nvPr/>
                    </p:nvPicPr>
                    <p:blipFill>
                      <a:blip r:embed="rId5"/>
                      <a:srcRect/>
                      <a:stretch>
                        <a:fillRect/>
                      </a:stretch>
                    </p:blipFill>
                    <p:spPr bwMode="auto">
                      <a:xfrm>
                        <a:off x="219808" y="831851"/>
                        <a:ext cx="8944708" cy="1098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fontAlgn="base">
              <a:lnSpc>
                <a:spcPct val="85000"/>
              </a:lnSpc>
              <a:spcBef>
                <a:spcPct val="0"/>
              </a:spcBef>
              <a:spcAft>
                <a:spcPct val="0"/>
              </a:spcAft>
              <a:defRPr/>
            </a:pPr>
            <a:r>
              <a:rPr lang="en-ZA" sz="2000" b="1" dirty="0">
                <a:solidFill>
                  <a:srgbClr val="FFFFFF"/>
                </a:solidFill>
                <a:effectLst>
                  <a:outerShdw blurRad="38100" dist="38100" dir="2700000" algn="tl">
                    <a:srgbClr val="000000">
                      <a:alpha val="43137"/>
                    </a:srgbClr>
                  </a:outerShdw>
                </a:effectLst>
              </a:rPr>
              <a:t>B-BBEE Key Sections to complete in SBD</a:t>
            </a:r>
          </a:p>
        </p:txBody>
      </p:sp>
      <p:sp>
        <p:nvSpPr>
          <p:cNvPr id="6"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25</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41364701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184666"/>
          </a:xfrm>
        </p:spPr>
        <p:txBody>
          <a:bodyPr/>
          <a:lstStyle/>
          <a:p>
            <a:pPr>
              <a:defRPr/>
            </a:pPr>
            <a:fld id="{6EBFA4D0-3530-4B6B-9F3B-7DF38293B480}" type="slidenum">
              <a:rPr lang="en-GB" smtClean="0">
                <a:solidFill>
                  <a:srgbClr val="6AAED8"/>
                </a:solidFill>
              </a:rPr>
              <a:pPr>
                <a:defRPr/>
              </a:pPr>
              <a:t>26</a:t>
            </a:fld>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230404060"/>
              </p:ext>
            </p:extLst>
          </p:nvPr>
        </p:nvGraphicFramePr>
        <p:xfrm>
          <a:off x="219808" y="831851"/>
          <a:ext cx="8944708" cy="10983913"/>
        </p:xfrm>
        <a:graphic>
          <a:graphicData uri="http://schemas.openxmlformats.org/presentationml/2006/ole">
            <mc:AlternateContent xmlns:mc="http://schemas.openxmlformats.org/markup-compatibility/2006">
              <mc:Choice xmlns:v="urn:schemas-microsoft-com:vml" Requires="v">
                <p:oleObj spid="_x0000_s107532" name="Document" r:id="rId4" imgW="6698864" imgH="7593209" progId="Word.Document.12">
                  <p:embed/>
                </p:oleObj>
              </mc:Choice>
              <mc:Fallback>
                <p:oleObj name="Document" r:id="rId4" imgW="6698864" imgH="7593209" progId="Word.Document.12">
                  <p:embed/>
                  <p:pic>
                    <p:nvPicPr>
                      <p:cNvPr id="0" name=""/>
                      <p:cNvPicPr>
                        <a:picLocks noChangeAspect="1" noChangeArrowheads="1"/>
                      </p:cNvPicPr>
                      <p:nvPr/>
                    </p:nvPicPr>
                    <p:blipFill>
                      <a:blip r:embed="rId5"/>
                      <a:srcRect/>
                      <a:stretch>
                        <a:fillRect/>
                      </a:stretch>
                    </p:blipFill>
                    <p:spPr bwMode="auto">
                      <a:xfrm>
                        <a:off x="219808" y="831851"/>
                        <a:ext cx="8944708" cy="1098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fontAlgn="base">
              <a:lnSpc>
                <a:spcPct val="85000"/>
              </a:lnSpc>
              <a:spcBef>
                <a:spcPct val="0"/>
              </a:spcBef>
              <a:spcAft>
                <a:spcPct val="0"/>
              </a:spcAft>
              <a:defRPr/>
            </a:pPr>
            <a:r>
              <a:rPr lang="en-ZA" sz="2000" b="1" dirty="0">
                <a:solidFill>
                  <a:srgbClr val="FFFFFF"/>
                </a:solidFill>
                <a:effectLst>
                  <a:outerShdw blurRad="38100" dist="38100" dir="2700000" algn="tl">
                    <a:srgbClr val="000000">
                      <a:alpha val="43137"/>
                    </a:srgbClr>
                  </a:outerShdw>
                </a:effectLst>
              </a:rPr>
              <a:t>B-BBEE Key Sections to complete in </a:t>
            </a:r>
            <a:r>
              <a:rPr lang="en-ZA" sz="2000" b="1" dirty="0" smtClean="0">
                <a:solidFill>
                  <a:srgbClr val="FFFFFF"/>
                </a:solidFill>
                <a:effectLst>
                  <a:outerShdw blurRad="38100" dist="38100" dir="2700000" algn="tl">
                    <a:srgbClr val="000000">
                      <a:alpha val="43137"/>
                    </a:srgbClr>
                  </a:outerShdw>
                </a:effectLst>
              </a:rPr>
              <a:t>SBD continued…..</a:t>
            </a:r>
            <a:endParaRPr lang="en-ZA" sz="2000" b="1" dirty="0">
              <a:solidFill>
                <a:srgbClr val="FFFFFF"/>
              </a:solidFill>
              <a:effectLst>
                <a:outerShdw blurRad="38100" dist="38100" dir="2700000" algn="tl">
                  <a:srgbClr val="000000">
                    <a:alpha val="43137"/>
                  </a:srgbClr>
                </a:outerShdw>
              </a:effectLst>
            </a:endParaRPr>
          </a:p>
        </p:txBody>
      </p:sp>
      <p:sp>
        <p:nvSpPr>
          <p:cNvPr id="6"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26</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5115811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59519" y="864977"/>
            <a:ext cx="8799635" cy="5062924"/>
          </a:xfrm>
        </p:spPr>
        <p:txBody>
          <a:bodyPr/>
          <a:lstStyle/>
          <a:p>
            <a:pPr marL="0" indent="0">
              <a:buNone/>
            </a:pPr>
            <a:endParaRPr lang="en-ZA" kern="1200" dirty="0" smtClean="0">
              <a:solidFill>
                <a:schemeClr val="folHlink"/>
              </a:solidFill>
              <a:latin typeface="Arial" charset="0"/>
              <a:ea typeface="Times New Roman" pitchFamily="18" charset="0"/>
              <a:cs typeface="Tahoma" pitchFamily="34" charset="0"/>
            </a:endParaRPr>
          </a:p>
          <a:p>
            <a:pPr marL="1588" lvl="1" indent="0" algn="just">
              <a:buNone/>
            </a:pPr>
            <a:r>
              <a:rPr lang="x-none" sz="2000" kern="1200">
                <a:solidFill>
                  <a:schemeClr val="folHlink"/>
                </a:solidFill>
                <a:latin typeface="Arial" charset="0"/>
                <a:ea typeface="Times New Roman" pitchFamily="18" charset="0"/>
                <a:cs typeface="Tahoma" pitchFamily="34" charset="0"/>
              </a:rPr>
              <a:t>Sub-contracting</a:t>
            </a:r>
            <a:endParaRPr lang="en-ZA" sz="2000" kern="1200" dirty="0">
              <a:solidFill>
                <a:schemeClr val="folHlink"/>
              </a:solidFill>
              <a:latin typeface="Arial" charset="0"/>
              <a:ea typeface="Times New Roman" pitchFamily="18" charset="0"/>
              <a:cs typeface="Tahoma" pitchFamily="34" charset="0"/>
            </a:endParaRPr>
          </a:p>
          <a:p>
            <a:pPr marL="0" indent="0" algn="just">
              <a:buNone/>
            </a:pPr>
            <a:endParaRPr lang="en-ZA" dirty="0"/>
          </a:p>
          <a:p>
            <a:pPr algn="just"/>
            <a:r>
              <a:rPr lang="x-none" kern="1200">
                <a:solidFill>
                  <a:schemeClr val="folHlink"/>
                </a:solidFill>
                <a:latin typeface="Arial" charset="0"/>
                <a:ea typeface="Times New Roman" pitchFamily="18" charset="0"/>
                <a:cs typeface="Tahoma" pitchFamily="34" charset="0"/>
              </a:rPr>
              <a:t>Bidders who want to claim preference points will have to comply fully with regulations </a:t>
            </a:r>
            <a:r>
              <a:rPr lang="en-ZA" kern="1200" dirty="0" smtClean="0">
                <a:solidFill>
                  <a:schemeClr val="folHlink"/>
                </a:solidFill>
                <a:latin typeface="Arial" charset="0"/>
                <a:ea typeface="Times New Roman" pitchFamily="18" charset="0"/>
                <a:cs typeface="Tahoma" pitchFamily="34" charset="0"/>
              </a:rPr>
              <a:t>12</a:t>
            </a:r>
            <a:r>
              <a:rPr lang="x-none" kern="1200" smtClean="0">
                <a:solidFill>
                  <a:schemeClr val="folHlink"/>
                </a:solidFill>
                <a:latin typeface="Arial" charset="0"/>
                <a:ea typeface="Times New Roman" pitchFamily="18" charset="0"/>
                <a:cs typeface="Tahoma" pitchFamily="34" charset="0"/>
              </a:rPr>
              <a:t> of </a:t>
            </a:r>
            <a:r>
              <a:rPr lang="x-none" kern="1200">
                <a:solidFill>
                  <a:schemeClr val="folHlink"/>
                </a:solidFill>
                <a:latin typeface="Arial" charset="0"/>
                <a:ea typeface="Times New Roman" pitchFamily="18" charset="0"/>
                <a:cs typeface="Tahoma" pitchFamily="34" charset="0"/>
              </a:rPr>
              <a:t>the </a:t>
            </a:r>
            <a:r>
              <a:rPr lang="en-ZA" kern="1200" dirty="0">
                <a:solidFill>
                  <a:schemeClr val="folHlink"/>
                </a:solidFill>
                <a:latin typeface="Arial" charset="0"/>
                <a:ea typeface="Times New Roman" pitchFamily="18" charset="0"/>
                <a:cs typeface="Tahoma" pitchFamily="34" charset="0"/>
              </a:rPr>
              <a:t>P</a:t>
            </a:r>
            <a:r>
              <a:rPr lang="x-none" kern="1200">
                <a:solidFill>
                  <a:schemeClr val="folHlink"/>
                </a:solidFill>
                <a:latin typeface="Arial" charset="0"/>
                <a:ea typeface="Times New Roman" pitchFamily="18" charset="0"/>
                <a:cs typeface="Tahoma" pitchFamily="34" charset="0"/>
              </a:rPr>
              <a:t>referential </a:t>
            </a:r>
            <a:r>
              <a:rPr lang="en-ZA" kern="1200" dirty="0">
                <a:solidFill>
                  <a:schemeClr val="folHlink"/>
                </a:solidFill>
                <a:latin typeface="Arial" charset="0"/>
                <a:ea typeface="Times New Roman" pitchFamily="18" charset="0"/>
                <a:cs typeface="Tahoma" pitchFamily="34" charset="0"/>
              </a:rPr>
              <a:t>P</a:t>
            </a:r>
            <a:r>
              <a:rPr lang="x-none" kern="1200">
                <a:solidFill>
                  <a:schemeClr val="folHlink"/>
                </a:solidFill>
                <a:latin typeface="Arial" charset="0"/>
                <a:ea typeface="Times New Roman" pitchFamily="18" charset="0"/>
                <a:cs typeface="Tahoma" pitchFamily="34" charset="0"/>
              </a:rPr>
              <a:t>rocurement </a:t>
            </a:r>
            <a:r>
              <a:rPr lang="en-ZA" kern="1200" dirty="0">
                <a:solidFill>
                  <a:schemeClr val="folHlink"/>
                </a:solidFill>
                <a:latin typeface="Arial" charset="0"/>
                <a:ea typeface="Times New Roman" pitchFamily="18" charset="0"/>
                <a:cs typeface="Tahoma" pitchFamily="34" charset="0"/>
              </a:rPr>
              <a:t>R</a:t>
            </a:r>
            <a:r>
              <a:rPr lang="x-none" kern="1200">
                <a:solidFill>
                  <a:schemeClr val="folHlink"/>
                </a:solidFill>
                <a:latin typeface="Arial" charset="0"/>
                <a:ea typeface="Times New Roman" pitchFamily="18" charset="0"/>
                <a:cs typeface="Tahoma" pitchFamily="34" charset="0"/>
              </a:rPr>
              <a:t>egulations, </a:t>
            </a:r>
            <a:r>
              <a:rPr lang="x-none" kern="1200" smtClean="0">
                <a:solidFill>
                  <a:schemeClr val="folHlink"/>
                </a:solidFill>
                <a:latin typeface="Arial" charset="0"/>
                <a:ea typeface="Times New Roman" pitchFamily="18" charset="0"/>
                <a:cs typeface="Tahoma" pitchFamily="34" charset="0"/>
              </a:rPr>
              <a:t>201</a:t>
            </a:r>
            <a:r>
              <a:rPr lang="en-ZA" kern="1200" dirty="0" smtClean="0">
                <a:solidFill>
                  <a:schemeClr val="folHlink"/>
                </a:solidFill>
                <a:latin typeface="Arial" charset="0"/>
                <a:ea typeface="Times New Roman" pitchFamily="18" charset="0"/>
                <a:cs typeface="Tahoma" pitchFamily="34" charset="0"/>
              </a:rPr>
              <a:t>7</a:t>
            </a:r>
            <a:r>
              <a:rPr lang="x-none" kern="1200" smtClean="0">
                <a:solidFill>
                  <a:schemeClr val="folHlink"/>
                </a:solidFill>
                <a:latin typeface="Arial" charset="0"/>
                <a:ea typeface="Times New Roman" pitchFamily="18" charset="0"/>
                <a:cs typeface="Tahoma" pitchFamily="34" charset="0"/>
              </a:rPr>
              <a:t> </a:t>
            </a:r>
            <a:r>
              <a:rPr lang="x-none" kern="1200">
                <a:solidFill>
                  <a:schemeClr val="folHlink"/>
                </a:solidFill>
                <a:latin typeface="Arial" charset="0"/>
                <a:ea typeface="Times New Roman" pitchFamily="18" charset="0"/>
                <a:cs typeface="Tahoma" pitchFamily="34" charset="0"/>
              </a:rPr>
              <a:t>with regard to </a:t>
            </a:r>
            <a:r>
              <a:rPr lang="x-none" kern="1200" smtClean="0">
                <a:solidFill>
                  <a:schemeClr val="folHlink"/>
                </a:solidFill>
                <a:latin typeface="Arial" charset="0"/>
                <a:ea typeface="Times New Roman" pitchFamily="18" charset="0"/>
                <a:cs typeface="Tahoma" pitchFamily="34" charset="0"/>
              </a:rPr>
              <a:t>sub</a:t>
            </a:r>
            <a:r>
              <a:rPr lang="en-ZA" kern="1200" dirty="0" smtClean="0">
                <a:solidFill>
                  <a:schemeClr val="folHlink"/>
                </a:solidFill>
                <a:latin typeface="Arial" charset="0"/>
                <a:ea typeface="Times New Roman" pitchFamily="18" charset="0"/>
                <a:cs typeface="Tahoma" pitchFamily="34" charset="0"/>
              </a:rPr>
              <a:t>-</a:t>
            </a:r>
            <a:r>
              <a:rPr lang="x-none" kern="1200" smtClean="0">
                <a:solidFill>
                  <a:schemeClr val="folHlink"/>
                </a:solidFill>
                <a:latin typeface="Arial" charset="0"/>
                <a:ea typeface="Times New Roman" pitchFamily="18" charset="0"/>
                <a:cs typeface="Tahoma" pitchFamily="34" charset="0"/>
              </a:rPr>
              <a:t>contracting</a:t>
            </a:r>
            <a:r>
              <a:rPr lang="en-ZA" kern="1200" dirty="0">
                <a:solidFill>
                  <a:schemeClr val="folHlink"/>
                </a:solidFill>
                <a:latin typeface="Arial" charset="0"/>
                <a:ea typeface="Times New Roman" pitchFamily="18" charset="0"/>
                <a:cs typeface="Tahoma" pitchFamily="34" charset="0"/>
              </a:rPr>
              <a:t>:</a:t>
            </a:r>
          </a:p>
          <a:p>
            <a:pPr marL="0" indent="0">
              <a:buNone/>
            </a:pPr>
            <a:endParaRPr lang="en-ZA" kern="1200" dirty="0">
              <a:solidFill>
                <a:schemeClr val="folHlink"/>
              </a:solidFill>
              <a:latin typeface="Arial" charset="0"/>
              <a:ea typeface="Times New Roman" pitchFamily="18" charset="0"/>
              <a:cs typeface="Tahoma" pitchFamily="34" charset="0"/>
            </a:endParaRPr>
          </a:p>
          <a:p>
            <a:pPr marL="0" indent="0">
              <a:buNone/>
            </a:pPr>
            <a:r>
              <a:rPr lang="x-none" kern="1200" smtClean="0">
                <a:solidFill>
                  <a:schemeClr val="folHlink"/>
                </a:solidFill>
                <a:latin typeface="Arial" charset="0"/>
                <a:ea typeface="Times New Roman" pitchFamily="18" charset="0"/>
                <a:cs typeface="Tahoma" pitchFamily="34" charset="0"/>
              </a:rPr>
              <a:t>Regulation </a:t>
            </a:r>
            <a:r>
              <a:rPr lang="en-ZA" kern="1200" dirty="0" smtClean="0">
                <a:solidFill>
                  <a:schemeClr val="folHlink"/>
                </a:solidFill>
                <a:latin typeface="Arial" charset="0"/>
                <a:ea typeface="Times New Roman" pitchFamily="18" charset="0"/>
                <a:cs typeface="Tahoma" pitchFamily="34" charset="0"/>
              </a:rPr>
              <a:t>12</a:t>
            </a:r>
            <a:r>
              <a:rPr lang="x-none" kern="1200" smtClean="0">
                <a:solidFill>
                  <a:schemeClr val="folHlink"/>
                </a:solidFill>
                <a:latin typeface="Arial" charset="0"/>
                <a:ea typeface="Times New Roman" pitchFamily="18" charset="0"/>
                <a:cs typeface="Tahoma" pitchFamily="34" charset="0"/>
              </a:rPr>
              <a:t>(</a:t>
            </a:r>
            <a:r>
              <a:rPr lang="en-ZA" kern="1200" dirty="0" smtClean="0">
                <a:solidFill>
                  <a:schemeClr val="folHlink"/>
                </a:solidFill>
                <a:latin typeface="Arial" charset="0"/>
                <a:ea typeface="Times New Roman" pitchFamily="18" charset="0"/>
                <a:cs typeface="Tahoma" pitchFamily="34" charset="0"/>
              </a:rPr>
              <a:t>3</a:t>
            </a:r>
            <a:r>
              <a:rPr lang="x-none" kern="1200" smtClean="0">
                <a:solidFill>
                  <a:schemeClr val="folHlink"/>
                </a:solidFill>
                <a:latin typeface="Arial" charset="0"/>
                <a:ea typeface="Times New Roman" pitchFamily="18" charset="0"/>
                <a:cs typeface="Tahoma" pitchFamily="34" charset="0"/>
              </a:rPr>
              <a:t>) </a:t>
            </a:r>
            <a:endParaRPr lang="en-ZA" kern="1200" dirty="0" smtClean="0">
              <a:solidFill>
                <a:schemeClr val="folHlink"/>
              </a:solidFill>
              <a:latin typeface="Arial" charset="0"/>
              <a:ea typeface="Times New Roman" pitchFamily="18" charset="0"/>
              <a:cs typeface="Tahoma" pitchFamily="34" charset="0"/>
            </a:endParaRPr>
          </a:p>
          <a:p>
            <a:pPr marL="0" indent="0">
              <a:buNone/>
            </a:pPr>
            <a:endParaRPr lang="en-ZA" kern="1200" dirty="0">
              <a:solidFill>
                <a:schemeClr val="folHlink"/>
              </a:solidFill>
              <a:latin typeface="Arial" charset="0"/>
              <a:ea typeface="Times New Roman" pitchFamily="18" charset="0"/>
              <a:cs typeface="Tahoma" pitchFamily="34" charset="0"/>
            </a:endParaRPr>
          </a:p>
          <a:p>
            <a:pPr algn="just"/>
            <a:r>
              <a:rPr lang="x-none" kern="1200">
                <a:solidFill>
                  <a:schemeClr val="folHlink"/>
                </a:solidFill>
                <a:latin typeface="Arial" charset="0"/>
                <a:ea typeface="Times New Roman" pitchFamily="18" charset="0"/>
                <a:cs typeface="Tahoma" pitchFamily="34" charset="0"/>
              </a:rPr>
              <a:t>A person awarded a contract may not sub-contract more than 25% of the value of the contract to any other enterprise that does not have an equal or higher B-BBEE status level than the person concerned, unless the contract is sub-contracted to an Exempted Micro Enterprise that has the capability and ability to execute the sub-contract</a:t>
            </a:r>
            <a:r>
              <a:rPr lang="x-none" kern="1200" smtClean="0">
                <a:solidFill>
                  <a:schemeClr val="folHlink"/>
                </a:solidFill>
                <a:latin typeface="Arial" charset="0"/>
                <a:ea typeface="Times New Roman" pitchFamily="18" charset="0"/>
                <a:cs typeface="Tahoma" pitchFamily="34" charset="0"/>
              </a:rPr>
              <a:t>.</a:t>
            </a:r>
            <a:endParaRPr lang="en-ZA" kern="1200" dirty="0" smtClean="0">
              <a:solidFill>
                <a:schemeClr val="folHlink"/>
              </a:solidFill>
              <a:latin typeface="Arial" charset="0"/>
              <a:ea typeface="Times New Roman" pitchFamily="18" charset="0"/>
              <a:cs typeface="Tahoma" pitchFamily="34" charset="0"/>
            </a:endParaRPr>
          </a:p>
          <a:p>
            <a:pPr marL="0" indent="0" algn="just">
              <a:buNone/>
            </a:pPr>
            <a:endParaRPr lang="en-ZA" kern="1200" dirty="0" smtClean="0">
              <a:solidFill>
                <a:schemeClr val="folHlink"/>
              </a:solidFill>
              <a:latin typeface="Arial" charset="0"/>
              <a:ea typeface="Times New Roman" pitchFamily="18" charset="0"/>
              <a:cs typeface="Tahoma" pitchFamily="34" charset="0"/>
            </a:endParaRPr>
          </a:p>
          <a:p>
            <a:pPr marL="0" indent="0" algn="just">
              <a:buNone/>
            </a:pPr>
            <a:r>
              <a:rPr lang="en-ZA" kern="1200" dirty="0" smtClean="0">
                <a:solidFill>
                  <a:schemeClr val="folHlink"/>
                </a:solidFill>
                <a:latin typeface="Arial" charset="0"/>
                <a:ea typeface="Times New Roman" pitchFamily="18" charset="0"/>
                <a:cs typeface="Tahoma" pitchFamily="34" charset="0"/>
              </a:rPr>
              <a:t>Regulation 9 (1)</a:t>
            </a:r>
          </a:p>
          <a:p>
            <a:pPr algn="just"/>
            <a:endParaRPr lang="en-ZA" kern="1200" dirty="0" smtClean="0">
              <a:solidFill>
                <a:schemeClr val="folHlink"/>
              </a:solidFill>
              <a:latin typeface="Arial" charset="0"/>
              <a:ea typeface="Times New Roman" pitchFamily="18" charset="0"/>
              <a:cs typeface="Tahoma" pitchFamily="34" charset="0"/>
            </a:endParaRPr>
          </a:p>
          <a:p>
            <a:pPr algn="just"/>
            <a:r>
              <a:rPr lang="en-ZA" kern="1200" dirty="0" smtClean="0">
                <a:solidFill>
                  <a:schemeClr val="folHlink"/>
                </a:solidFill>
                <a:latin typeface="Arial" charset="0"/>
                <a:ea typeface="Times New Roman" pitchFamily="18" charset="0"/>
                <a:cs typeface="Tahoma" pitchFamily="34" charset="0"/>
              </a:rPr>
              <a:t>For a contract above R30 million, an organ of state must apply subcontracting to advance designated groups</a:t>
            </a:r>
          </a:p>
          <a:p>
            <a:pPr algn="just"/>
            <a:endParaRPr lang="en-ZA" kern="1200" dirty="0" smtClean="0">
              <a:solidFill>
                <a:schemeClr val="folHlink"/>
              </a:solidFill>
              <a:latin typeface="Arial" charset="0"/>
              <a:ea typeface="Times New Roman" pitchFamily="18" charset="0"/>
              <a:cs typeface="Tahoma" pitchFamily="34" charset="0"/>
            </a:endParaRPr>
          </a:p>
          <a:p>
            <a:pPr marL="0" lvl="1" indent="0" algn="just">
              <a:buClrTx/>
              <a:buNone/>
            </a:pPr>
            <a:r>
              <a:rPr lang="en-ZA" sz="2000" b="1" kern="1200" dirty="0" smtClean="0">
                <a:solidFill>
                  <a:schemeClr val="folHlink"/>
                </a:solidFill>
                <a:latin typeface="Arial" charset="0"/>
                <a:ea typeface="Times New Roman" pitchFamily="18" charset="0"/>
                <a:cs typeface="Tahoma" pitchFamily="34" charset="0"/>
              </a:rPr>
              <a:t>     </a:t>
            </a:r>
            <a:endParaRPr lang="en-ZA" kern="1200" dirty="0">
              <a:solidFill>
                <a:schemeClr val="folHlink"/>
              </a:solidFill>
              <a:latin typeface="Arial" charset="0"/>
              <a:ea typeface="Times New Roman" pitchFamily="18" charset="0"/>
              <a:cs typeface="Tahoma" pitchFamily="34" charset="0"/>
            </a:endParaRPr>
          </a:p>
        </p:txBody>
      </p:sp>
      <p:sp>
        <p:nvSpPr>
          <p:cNvPr id="3" name="Title 2"/>
          <p:cNvSpPr>
            <a:spLocks noGrp="1"/>
          </p:cNvSpPr>
          <p:nvPr>
            <p:ph type="title"/>
          </p:nvPr>
        </p:nvSpPr>
        <p:spPr>
          <a:xfrm>
            <a:off x="172917" y="338752"/>
            <a:ext cx="8853854" cy="261610"/>
          </a:xfrm>
        </p:spPr>
        <p:txBody>
          <a:bodyPr/>
          <a:lstStyle/>
          <a:p>
            <a:r>
              <a:rPr lang="en-ZA" sz="2000" dirty="0" smtClean="0"/>
              <a:t>Sub-contracting</a:t>
            </a:r>
            <a:endParaRPr lang="en-ZA" sz="2000" dirty="0"/>
          </a:p>
        </p:txBody>
      </p:sp>
      <p:sp>
        <p:nvSpPr>
          <p:cNvPr id="5" name="Slide Number Placeholder 2"/>
          <p:cNvSpPr txBox="1">
            <a:spLocks/>
          </p:cNvSpPr>
          <p:nvPr/>
        </p:nvSpPr>
        <p:spPr>
          <a:xfrm flipH="1">
            <a:off x="7430813" y="6521779"/>
            <a:ext cx="504496"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27</a:t>
            </a:fld>
            <a:endParaRPr lang="en-ZA" sz="1200" dirty="0">
              <a:solidFill>
                <a:srgbClr val="000000"/>
              </a:solidFill>
            </a:endParaRPr>
          </a:p>
        </p:txBody>
      </p:sp>
    </p:spTree>
    <p:extLst>
      <p:ext uri="{BB962C8B-B14F-4D97-AF65-F5344CB8AC3E}">
        <p14:creationId xmlns:p14="http://schemas.microsoft.com/office/powerpoint/2010/main" val="19858039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27957" y="1087398"/>
            <a:ext cx="8799635" cy="5109091"/>
          </a:xfrm>
        </p:spPr>
        <p:txBody>
          <a:bodyPr/>
          <a:lstStyle/>
          <a:p>
            <a:pPr marL="0" lvl="1" indent="0" algn="just">
              <a:buClrTx/>
              <a:buNone/>
            </a:pPr>
            <a:r>
              <a:rPr lang="en-ZA" sz="2000" b="1" kern="1200" dirty="0">
                <a:solidFill>
                  <a:schemeClr val="folHlink"/>
                </a:solidFill>
                <a:latin typeface="Arial" charset="0"/>
                <a:ea typeface="Times New Roman" pitchFamily="18" charset="0"/>
                <a:cs typeface="Tahoma" pitchFamily="34" charset="0"/>
              </a:rPr>
              <a:t>Proof of Existence:  </a:t>
            </a:r>
            <a:r>
              <a:rPr lang="x-none" sz="2000" b="1" kern="1200">
                <a:solidFill>
                  <a:schemeClr val="folHlink"/>
                </a:solidFill>
                <a:latin typeface="Arial" charset="0"/>
                <a:ea typeface="Times New Roman" pitchFamily="18" charset="0"/>
                <a:cs typeface="Tahoma" pitchFamily="34" charset="0"/>
              </a:rPr>
              <a:t>Joint Ventures and/or Sub-Contracting</a:t>
            </a:r>
            <a:endParaRPr lang="en-ZA" sz="2000" b="1" kern="1200" dirty="0">
              <a:solidFill>
                <a:schemeClr val="folHlink"/>
              </a:solidFill>
              <a:latin typeface="Arial" charset="0"/>
              <a:ea typeface="Times New Roman" pitchFamily="18" charset="0"/>
              <a:cs typeface="Tahoma" pitchFamily="34" charset="0"/>
            </a:endParaRPr>
          </a:p>
          <a:p>
            <a:pPr algn="just"/>
            <a:endParaRPr lang="en-ZA"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r>
              <a:rPr lang="x-none" sz="1800" kern="1200">
                <a:solidFill>
                  <a:schemeClr val="folHlink"/>
                </a:solidFill>
                <a:latin typeface="Arial" charset="0"/>
                <a:ea typeface="Times New Roman" pitchFamily="18" charset="0"/>
                <a:cs typeface="Tahoma" pitchFamily="34" charset="0"/>
              </a:rPr>
              <a:t>Bidders must submit concrete proof of the existence of joint ventures and/or sub-contracting arrangements. SARS will accept signed agreements as acceptable proof of the existence of a joint venture and/or sub-contracting arrangement. </a:t>
            </a:r>
            <a:endParaRPr lang="en-ZA" sz="1800"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endParaRPr lang="en-ZA" sz="1800"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r>
              <a:rPr lang="x-none" sz="1800" kern="1200">
                <a:solidFill>
                  <a:schemeClr val="folHlink"/>
                </a:solidFill>
                <a:latin typeface="Arial" charset="0"/>
                <a:ea typeface="Times New Roman" pitchFamily="18" charset="0"/>
                <a:cs typeface="Tahoma" pitchFamily="34" charset="0"/>
              </a:rPr>
              <a:t>The joint venture and/or sub-contracting agreements must clearly set out the roles and responsibilities of the primary Bidder and the joint venture and/or sub-contracting party. The agreement must also clearly identify the primary Bidder, who shall be given the power of attorney to bind the other party/parties in respect of matters pertaining to the joint venture and/or sub-contracting arrangement</a:t>
            </a:r>
            <a:r>
              <a:rPr lang="x-none" sz="1800"/>
              <a:t>. </a:t>
            </a:r>
            <a:endParaRPr lang="en-ZA" kern="1200" dirty="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smtClean="0">
              <a:solidFill>
                <a:schemeClr val="folHlink"/>
              </a:solidFill>
              <a:latin typeface="Arial" charset="0"/>
              <a:ea typeface="Times New Roman" pitchFamily="18" charset="0"/>
              <a:cs typeface="Tahoma" pitchFamily="34" charset="0"/>
            </a:endParaRPr>
          </a:p>
          <a:p>
            <a:pPr marL="0" lvl="1" indent="0" algn="just">
              <a:buClrTx/>
              <a:buNone/>
            </a:pPr>
            <a:r>
              <a:rPr lang="x-none" sz="2000" b="1" kern="1200" smtClean="0">
                <a:solidFill>
                  <a:schemeClr val="folHlink"/>
                </a:solidFill>
                <a:latin typeface="Arial" charset="0"/>
                <a:ea typeface="Times New Roman" pitchFamily="18" charset="0"/>
                <a:cs typeface="Tahoma" pitchFamily="34" charset="0"/>
              </a:rPr>
              <a:t>Joint </a:t>
            </a:r>
            <a:r>
              <a:rPr lang="x-none" sz="2000" b="1" kern="1200">
                <a:solidFill>
                  <a:schemeClr val="folHlink"/>
                </a:solidFill>
                <a:latin typeface="Arial" charset="0"/>
                <a:ea typeface="Times New Roman" pitchFamily="18" charset="0"/>
                <a:cs typeface="Tahoma" pitchFamily="34" charset="0"/>
              </a:rPr>
              <a:t>Ventures and </a:t>
            </a:r>
            <a:r>
              <a:rPr lang="x-none" sz="2000" b="1" kern="1200" smtClean="0">
                <a:solidFill>
                  <a:schemeClr val="folHlink"/>
                </a:solidFill>
                <a:latin typeface="Arial" charset="0"/>
                <a:ea typeface="Times New Roman" pitchFamily="18" charset="0"/>
                <a:cs typeface="Tahoma" pitchFamily="34" charset="0"/>
              </a:rPr>
              <a:t>Consortiums</a:t>
            </a:r>
            <a:endParaRPr lang="en-ZA" sz="2000" b="1" kern="1200" dirty="0" smtClean="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a:solidFill>
                <a:schemeClr val="folHlink"/>
              </a:solidFill>
              <a:latin typeface="Arial" charset="0"/>
              <a:ea typeface="Times New Roman" pitchFamily="18" charset="0"/>
              <a:cs typeface="Tahoma" pitchFamily="34" charset="0"/>
            </a:endParaRPr>
          </a:p>
          <a:p>
            <a:pPr algn="just"/>
            <a:r>
              <a:rPr lang="x-none" kern="1200">
                <a:solidFill>
                  <a:schemeClr val="folHlink"/>
                </a:solidFill>
                <a:latin typeface="Arial" charset="0"/>
                <a:ea typeface="Times New Roman" pitchFamily="18" charset="0"/>
                <a:cs typeface="Tahoma" pitchFamily="34" charset="0"/>
              </a:rPr>
              <a:t>Incorporated JVs must submit the B-BBEE status of the entity. Unincorporated JVs must submit a consolidated B-BBEE certificate as if they were a group structure for every separate Bid.</a:t>
            </a:r>
            <a:endParaRPr lang="en-ZA" kern="1200" dirty="0">
              <a:solidFill>
                <a:schemeClr val="folHlink"/>
              </a:solidFill>
              <a:latin typeface="Arial" charset="0"/>
              <a:ea typeface="Times New Roman" pitchFamily="18" charset="0"/>
              <a:cs typeface="Tahoma" pitchFamily="34" charset="0"/>
            </a:endParaRPr>
          </a:p>
          <a:p>
            <a:pPr marL="0" indent="0" algn="just">
              <a:buNone/>
            </a:pPr>
            <a:endParaRPr lang="en-ZA" dirty="0"/>
          </a:p>
        </p:txBody>
      </p:sp>
      <p:sp>
        <p:nvSpPr>
          <p:cNvPr id="3" name="Title 2"/>
          <p:cNvSpPr>
            <a:spLocks noGrp="1"/>
          </p:cNvSpPr>
          <p:nvPr>
            <p:ph type="title"/>
          </p:nvPr>
        </p:nvSpPr>
        <p:spPr>
          <a:xfrm>
            <a:off x="172917" y="221364"/>
            <a:ext cx="8853854" cy="261610"/>
          </a:xfrm>
        </p:spPr>
        <p:txBody>
          <a:bodyPr/>
          <a:lstStyle/>
          <a:p>
            <a:r>
              <a:rPr lang="en-ZA" sz="2000" dirty="0" smtClean="0"/>
              <a:t>Joint Ventures</a:t>
            </a:r>
            <a:endParaRPr lang="en-ZA" sz="2000" dirty="0"/>
          </a:p>
        </p:txBody>
      </p:sp>
      <p:sp>
        <p:nvSpPr>
          <p:cNvPr id="5" name="Slide Number Placeholder 2"/>
          <p:cNvSpPr txBox="1">
            <a:spLocks/>
          </p:cNvSpPr>
          <p:nvPr/>
        </p:nvSpPr>
        <p:spPr>
          <a:xfrm>
            <a:off x="7409793" y="6535852"/>
            <a:ext cx="633528"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28</a:t>
            </a:fld>
            <a:endParaRPr lang="en-ZA" sz="1200" dirty="0">
              <a:solidFill>
                <a:srgbClr val="000000"/>
              </a:solidFill>
            </a:endParaRPr>
          </a:p>
        </p:txBody>
      </p:sp>
    </p:spTree>
    <p:extLst>
      <p:ext uri="{BB962C8B-B14F-4D97-AF65-F5344CB8AC3E}">
        <p14:creationId xmlns:p14="http://schemas.microsoft.com/office/powerpoint/2010/main" val="31780025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2770" name="Picture 2" descr="capa-1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3"/>
          <p:cNvSpPr>
            <a:spLocks noGrp="1" noChangeArrowheads="1"/>
          </p:cNvSpPr>
          <p:nvPr>
            <p:ph type="body" sz="quarter" idx="10"/>
          </p:nvPr>
        </p:nvSpPr>
        <p:spPr>
          <a:xfrm>
            <a:off x="126355" y="2126726"/>
            <a:ext cx="9203934" cy="1785104"/>
          </a:xfrm>
        </p:spPr>
        <p:txBody>
          <a:bodyPr/>
          <a:lstStyle/>
          <a:p>
            <a:pPr algn="ctr">
              <a:buFontTx/>
              <a:buNone/>
              <a:defRPr/>
            </a:pPr>
            <a:r>
              <a:rPr lang="en-US" sz="4400" b="1" dirty="0">
                <a:solidFill>
                  <a:srgbClr val="FBFCFA"/>
                </a:solidFill>
                <a:latin typeface="Arial Narrow" panose="020B0606020202030204" pitchFamily="34" charset="0"/>
              </a:rPr>
              <a:t>FINANCIAL ANALYSIS</a:t>
            </a:r>
          </a:p>
          <a:p>
            <a:pPr lvl="3">
              <a:buFont typeface="Wingdings" pitchFamily="2" charset="2"/>
              <a:buChar char="§"/>
              <a:defRPr/>
            </a:pPr>
            <a:endParaRPr lang="en-ZA" b="1" dirty="0" smtClean="0">
              <a:solidFill>
                <a:schemeClr val="bg1"/>
              </a:solidFill>
            </a:endParaRPr>
          </a:p>
          <a:p>
            <a:pPr lvl="3">
              <a:buFont typeface="Wingdings" pitchFamily="2" charset="2"/>
              <a:buChar char="§"/>
              <a:defRPr/>
            </a:pPr>
            <a:endParaRPr lang="en-US" b="1" dirty="0" smtClean="0">
              <a:solidFill>
                <a:schemeClr val="bg1"/>
              </a:solidFill>
            </a:endParaRPr>
          </a:p>
          <a:p>
            <a:pPr algn="ctr">
              <a:buFontTx/>
              <a:buNone/>
              <a:defRPr/>
            </a:pPr>
            <a:endParaRPr lang="en-US" sz="4000" b="1" dirty="0">
              <a:solidFill>
                <a:srgbClr val="FBFCFA"/>
              </a:solidFill>
            </a:endParaRPr>
          </a:p>
        </p:txBody>
      </p:sp>
    </p:spTree>
    <p:extLst>
      <p:ext uri="{BB962C8B-B14F-4D97-AF65-F5344CB8AC3E}">
        <p14:creationId xmlns:p14="http://schemas.microsoft.com/office/powerpoint/2010/main" val="38640223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624535563"/>
              </p:ext>
            </p:extLst>
          </p:nvPr>
        </p:nvGraphicFramePr>
        <p:xfrm>
          <a:off x="0" y="762000"/>
          <a:ext cx="9144000" cy="5625465"/>
        </p:xfrm>
        <a:graphic>
          <a:graphicData uri="http://schemas.openxmlformats.org/drawingml/2006/table">
            <a:tbl>
              <a:tblPr firstRow="1" bandRow="1">
                <a:tableStyleId>{5C22544A-7EE6-4342-B048-85BDC9FD1C3A}</a:tableStyleId>
              </a:tblPr>
              <a:tblGrid>
                <a:gridCol w="9144000"/>
              </a:tblGrid>
              <a:tr h="422891">
                <a:tc>
                  <a:txBody>
                    <a:bodyPr/>
                    <a:lstStyle/>
                    <a:p>
                      <a:pPr algn="ctr"/>
                      <a:r>
                        <a:rPr lang="en-ZA" sz="2000" dirty="0" smtClean="0"/>
                        <a:t>Procurement</a:t>
                      </a:r>
                      <a:endParaRPr lang="en-ZA" sz="2000" dirty="0"/>
                    </a:p>
                  </a:txBody>
                  <a:tcPr marL="84406" marR="84406">
                    <a:solidFill>
                      <a:schemeClr val="tx2"/>
                    </a:solidFill>
                  </a:tcPr>
                </a:tc>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Sourcing Lead:  – Project Oversight</a:t>
                      </a:r>
                      <a:endParaRPr lang="en-ZA" sz="1600" kern="1200" dirty="0" smtClean="0">
                        <a:solidFill>
                          <a:schemeClr val="tx2"/>
                        </a:solidFill>
                        <a:latin typeface="+mn-lt"/>
                        <a:ea typeface="+mn-ea"/>
                        <a:cs typeface="+mn-cs"/>
                      </a:endParaRPr>
                    </a:p>
                  </a:txBody>
                  <a:tcPr marL="84406" marR="84406"/>
                </a:tc>
              </a:tr>
              <a:tr h="39896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Governance, Compliance &amp; Risk Specialist – Audit</a:t>
                      </a:r>
                      <a:endParaRPr lang="en-ZA" sz="1600" kern="1200" dirty="0">
                        <a:solidFill>
                          <a:schemeClr val="tx2"/>
                        </a:solidFill>
                        <a:latin typeface="+mn-lt"/>
                        <a:ea typeface="+mn-ea"/>
                        <a:cs typeface="+mn-cs"/>
                      </a:endParaRPr>
                    </a:p>
                  </a:txBody>
                  <a:tcPr marL="84406" marR="84406"/>
                </a:tc>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Contract Specialist </a:t>
                      </a:r>
                      <a:endParaRPr lang="en-ZA" sz="1600" kern="1200" dirty="0">
                        <a:solidFill>
                          <a:schemeClr val="tx2"/>
                        </a:solidFill>
                        <a:latin typeface="+mn-lt"/>
                        <a:ea typeface="+mn-ea"/>
                        <a:cs typeface="+mn-cs"/>
                      </a:endParaRPr>
                    </a:p>
                  </a:txBody>
                  <a:tcPr marL="84406" marR="84406"/>
                </a:tc>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Price Evaluator</a:t>
                      </a:r>
                      <a:endParaRPr lang="en-ZA" sz="1600" kern="1200" dirty="0" smtClean="0">
                        <a:solidFill>
                          <a:schemeClr val="tx2"/>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B-BBEE</a:t>
                      </a:r>
                      <a:r>
                        <a:rPr lang="en-ZA" sz="1600" kern="1200" baseline="0" dirty="0" smtClean="0">
                          <a:solidFill>
                            <a:schemeClr val="tx2"/>
                          </a:solidFill>
                          <a:latin typeface="+mn-lt"/>
                          <a:ea typeface="+mn-ea"/>
                          <a:cs typeface="+mn-cs"/>
                        </a:rPr>
                        <a:t> Evaluator</a:t>
                      </a:r>
                      <a:endParaRPr lang="en-ZA" sz="1600" kern="1200" dirty="0" smtClean="0">
                        <a:solidFill>
                          <a:schemeClr val="tx2"/>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Financial Analysis team</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ZA" sz="1600" kern="1200" dirty="0">
                        <a:solidFill>
                          <a:schemeClr val="tx2"/>
                        </a:solidFill>
                        <a:latin typeface="+mn-lt"/>
                        <a:ea typeface="+mn-ea"/>
                        <a:cs typeface="+mn-cs"/>
                      </a:endParaRPr>
                    </a:p>
                  </a:txBody>
                  <a:tcPr marL="84406" marR="84406"/>
                </a:tc>
              </a:tr>
              <a:tr h="387922">
                <a:tc>
                  <a:txBody>
                    <a:bodyPr/>
                    <a:lstStyle/>
                    <a:p>
                      <a:pPr marL="0" algn="ctr" defTabSz="932962" rtl="0" eaLnBrk="1" latinLnBrk="0" hangingPunct="1"/>
                      <a:r>
                        <a:rPr lang="en-ZA" sz="2000" b="1" kern="1200" dirty="0" smtClean="0">
                          <a:solidFill>
                            <a:schemeClr val="bg1"/>
                          </a:solidFill>
                          <a:latin typeface="+mn-lt"/>
                          <a:ea typeface="+mn-ea"/>
                          <a:cs typeface="+mn-cs"/>
                        </a:rPr>
                        <a:t>SARS Business</a:t>
                      </a:r>
                      <a:r>
                        <a:rPr lang="en-ZA" sz="2000" b="1" kern="1200" baseline="0" dirty="0" smtClean="0">
                          <a:solidFill>
                            <a:schemeClr val="bg1"/>
                          </a:solidFill>
                          <a:latin typeface="+mn-lt"/>
                          <a:ea typeface="+mn-ea"/>
                          <a:cs typeface="+mn-cs"/>
                        </a:rPr>
                        <a:t> Unit</a:t>
                      </a:r>
                      <a:endParaRPr lang="en-ZA" sz="2000" b="1" kern="1200" dirty="0">
                        <a:solidFill>
                          <a:schemeClr val="bg1"/>
                        </a:solidFill>
                        <a:latin typeface="+mn-lt"/>
                        <a:ea typeface="+mn-ea"/>
                        <a:cs typeface="+mn-cs"/>
                      </a:endParaRPr>
                    </a:p>
                  </a:txBody>
                  <a:tcPr marL="84406" marR="84406">
                    <a:solidFill>
                      <a:schemeClr val="tx2"/>
                    </a:solidFill>
                  </a:tcPr>
                </a:tc>
              </a:tr>
              <a:tr h="413385">
                <a:tc>
                  <a:txBody>
                    <a:bodyPr/>
                    <a:lstStyle/>
                    <a:p>
                      <a:pPr marL="0" algn="l" defTabSz="932962" rtl="0" eaLnBrk="1" latinLnBrk="0" hangingPunct="1"/>
                      <a:r>
                        <a:rPr lang="en-ZA" sz="1600" kern="1200" baseline="0" dirty="0" smtClean="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tr>
              <a:tr h="419100">
                <a:tc>
                  <a:txBody>
                    <a:bodyPr/>
                    <a:lstStyle/>
                    <a:p>
                      <a:pPr marL="0" algn="l" defTabSz="932962" rtl="0" eaLnBrk="1" latinLnBrk="0" hangingPunct="1"/>
                      <a:r>
                        <a:rPr lang="en-ZA" sz="1600" kern="1200" dirty="0" smtClean="0">
                          <a:solidFill>
                            <a:schemeClr val="tx2"/>
                          </a:solidFill>
                          <a:latin typeface="+mn-lt"/>
                          <a:ea typeface="+mn-ea"/>
                          <a:cs typeface="+mn-cs"/>
                        </a:rPr>
                        <a:t>Technical</a:t>
                      </a:r>
                      <a:r>
                        <a:rPr lang="en-ZA" sz="1600" kern="1200" baseline="0" dirty="0" smtClean="0">
                          <a:solidFill>
                            <a:schemeClr val="tx2"/>
                          </a:solidFill>
                          <a:latin typeface="+mn-lt"/>
                          <a:ea typeface="+mn-ea"/>
                          <a:cs typeface="+mn-cs"/>
                        </a:rPr>
                        <a:t> Evaluators </a:t>
                      </a:r>
                      <a:endParaRPr lang="en-ZA" sz="1600" kern="1200" dirty="0">
                        <a:solidFill>
                          <a:schemeClr val="tx2"/>
                        </a:solidFill>
                        <a:latin typeface="+mn-lt"/>
                        <a:ea typeface="+mn-ea"/>
                        <a:cs typeface="+mn-cs"/>
                      </a:endParaRPr>
                    </a:p>
                  </a:txBody>
                  <a:tcPr marL="84406" marR="84406"/>
                </a:tc>
              </a:tr>
              <a:tr h="3879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375285">
                <a:tc>
                  <a:txBody>
                    <a:bodyPr/>
                    <a:lstStyle/>
                    <a:p>
                      <a:r>
                        <a:rPr lang="en-ZA" sz="1600" baseline="0" dirty="0" smtClean="0">
                          <a:solidFill>
                            <a:schemeClr val="tx2"/>
                          </a:solidFill>
                        </a:rPr>
                        <a:t>Legal Specialist </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r>
              <a:rPr lang="en-ZA" dirty="0" smtClean="0">
                <a:solidFill>
                  <a:schemeClr val="tx1"/>
                </a:solidFill>
              </a:rPr>
              <a:t> </a:t>
            </a:r>
            <a:fld id="{7ABC2798-EB18-44DC-8EE5-F31FF9AF6718}" type="slidenum">
              <a:rPr lang="en-ZA" smtClean="0">
                <a:solidFill>
                  <a:schemeClr val="tx1"/>
                </a:solidFill>
              </a:rPr>
              <a:pPr>
                <a:defRPr/>
              </a:pPr>
              <a:t>3</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171719" y="77748"/>
            <a:ext cx="8972297" cy="691632"/>
          </a:xfrm>
        </p:spPr>
        <p:txBody>
          <a:bodyPr/>
          <a:lstStyle/>
          <a:p>
            <a:r>
              <a:rPr lang="en-ZA" altLang="en-US" sz="4400" dirty="0" smtClean="0">
                <a:latin typeface="Arial Narrow" panose="020B0606020202030204" pitchFamily="34" charset="0"/>
              </a:rPr>
              <a:t>Background</a:t>
            </a:r>
            <a:endParaRPr lang="en-ZA" altLang="en-US" sz="4400" dirty="0">
              <a:latin typeface="Arial Narrow" panose="020B0606020202030204" pitchFamily="34" charset="0"/>
            </a:endParaRPr>
          </a:p>
        </p:txBody>
      </p:sp>
      <p:sp>
        <p:nvSpPr>
          <p:cNvPr id="5124" name="Content Placeholder 5"/>
          <p:cNvSpPr>
            <a:spLocks noGrp="1"/>
          </p:cNvSpPr>
          <p:nvPr>
            <p:ph idx="1"/>
          </p:nvPr>
        </p:nvSpPr>
        <p:spPr>
          <a:xfrm>
            <a:off x="16373" y="764704"/>
            <a:ext cx="9139140" cy="5760640"/>
          </a:xfrm>
        </p:spPr>
        <p:txBody>
          <a:bodyPr/>
          <a:lstStyle/>
          <a:p>
            <a:pPr marL="0" indent="0" eaLnBrk="1" fontAlgn="t" hangingPunct="1">
              <a:lnSpc>
                <a:spcPct val="250000"/>
              </a:lnSpc>
              <a:buNone/>
              <a:defRPr/>
            </a:pPr>
            <a:r>
              <a:rPr lang="en-ZA" sz="2400" b="1" dirty="0" smtClean="0">
                <a:solidFill>
                  <a:schemeClr val="tx2"/>
                </a:solidFill>
                <a:latin typeface="Arial Narrow" panose="020B0606020202030204" pitchFamily="34" charset="0"/>
              </a:rPr>
              <a:t>        Public Finance Management  Act (PFMA)  </a:t>
            </a:r>
          </a:p>
          <a:p>
            <a:pPr lvl="4" eaLnBrk="1" fontAlgn="t" hangingPunct="1">
              <a:lnSpc>
                <a:spcPct val="250000"/>
              </a:lnSpc>
              <a:buClrTx/>
              <a:buFont typeface="Arial" panose="020B0604020202020204" pitchFamily="34" charset="0"/>
              <a:buChar char="•"/>
              <a:defRPr/>
            </a:pPr>
            <a:r>
              <a:rPr lang="en-ZA" sz="2400" dirty="0" smtClean="0">
                <a:solidFill>
                  <a:schemeClr val="tx2"/>
                </a:solidFill>
                <a:latin typeface="Arial Narrow" panose="020B0606020202030204" pitchFamily="34" charset="0"/>
              </a:rPr>
              <a:t>Fair</a:t>
            </a:r>
            <a:endParaRPr lang="en-ZA" sz="2400" dirty="0">
              <a:solidFill>
                <a:schemeClr val="tx2"/>
              </a:solidFill>
              <a:latin typeface="Arial Narrow" panose="020B0606020202030204" pitchFamily="34" charset="0"/>
            </a:endParaRPr>
          </a:p>
          <a:p>
            <a:pPr lvl="4" eaLnBrk="1" fontAlgn="t" hangingPunct="1">
              <a:lnSpc>
                <a:spcPct val="250000"/>
              </a:lnSpc>
              <a:buClrTx/>
              <a:buFont typeface="Arial" panose="020B0604020202020204" pitchFamily="34" charset="0"/>
              <a:buChar char="•"/>
              <a:defRPr/>
            </a:pPr>
            <a:r>
              <a:rPr lang="en-ZA" sz="2400" dirty="0">
                <a:solidFill>
                  <a:schemeClr val="tx2"/>
                </a:solidFill>
                <a:latin typeface="Arial Narrow" panose="020B0606020202030204" pitchFamily="34" charset="0"/>
              </a:rPr>
              <a:t>Equitable</a:t>
            </a:r>
          </a:p>
          <a:p>
            <a:pPr lvl="4" eaLnBrk="1" fontAlgn="t" hangingPunct="1">
              <a:lnSpc>
                <a:spcPct val="250000"/>
              </a:lnSpc>
              <a:buClrTx/>
              <a:buFont typeface="Arial" panose="020B0604020202020204" pitchFamily="34" charset="0"/>
              <a:buChar char="•"/>
              <a:defRPr/>
            </a:pPr>
            <a:r>
              <a:rPr lang="en-ZA" sz="2400" dirty="0">
                <a:solidFill>
                  <a:schemeClr val="tx2"/>
                </a:solidFill>
                <a:latin typeface="Arial Narrow" panose="020B0606020202030204" pitchFamily="34" charset="0"/>
              </a:rPr>
              <a:t>Transparent</a:t>
            </a:r>
          </a:p>
          <a:p>
            <a:pPr lvl="4" eaLnBrk="1" fontAlgn="t" hangingPunct="1">
              <a:lnSpc>
                <a:spcPct val="250000"/>
              </a:lnSpc>
              <a:buClrTx/>
              <a:buFont typeface="Arial" panose="020B0604020202020204" pitchFamily="34" charset="0"/>
              <a:buChar char="•"/>
              <a:defRPr/>
            </a:pPr>
            <a:r>
              <a:rPr lang="en-ZA" sz="2400" dirty="0">
                <a:solidFill>
                  <a:schemeClr val="tx2"/>
                </a:solidFill>
                <a:latin typeface="Arial Narrow" panose="020B0606020202030204" pitchFamily="34" charset="0"/>
              </a:rPr>
              <a:t>Competitive</a:t>
            </a:r>
          </a:p>
          <a:p>
            <a:pPr lvl="4" eaLnBrk="1" fontAlgn="t" hangingPunct="1">
              <a:lnSpc>
                <a:spcPct val="250000"/>
              </a:lnSpc>
              <a:buClrTx/>
              <a:buFont typeface="Arial" panose="020B0604020202020204" pitchFamily="34" charset="0"/>
              <a:buChar char="•"/>
              <a:defRPr/>
            </a:pPr>
            <a:r>
              <a:rPr lang="en-ZA" sz="2400" dirty="0">
                <a:solidFill>
                  <a:schemeClr val="tx2"/>
                </a:solidFill>
                <a:latin typeface="Arial Narrow" panose="020B0606020202030204" pitchFamily="34" charset="0"/>
              </a:rPr>
              <a:t>Cost Effective</a:t>
            </a:r>
          </a:p>
          <a:p>
            <a:pPr marL="0" indent="0" eaLnBrk="1" fontAlgn="t" hangingPunct="1">
              <a:buNone/>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marL="0" indent="0" eaLnBrk="1" fontAlgn="t" hangingPunct="1">
              <a:buNone/>
              <a:defRPr/>
            </a:pPr>
            <a:endParaRPr lang="en-ZA" sz="2400" dirty="0"/>
          </a:p>
          <a:p>
            <a:pPr eaLnBrk="1" fontAlgn="t" hangingPunct="1">
              <a:buFontTx/>
              <a:buNone/>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a:buFont typeface="Wingdings" pitchFamily="2" charset="2"/>
              <a:buChar char="1"/>
              <a:defRPr/>
            </a:pPr>
            <a:endParaRPr lang="en-ZA" sz="2400" dirty="0"/>
          </a:p>
        </p:txBody>
      </p:sp>
      <p:sp>
        <p:nvSpPr>
          <p:cNvPr id="2253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56826" indent="-291089" eaLnBrk="0" hangingPunct="0">
              <a:defRPr sz="2400">
                <a:solidFill>
                  <a:schemeClr val="tx1"/>
                </a:solidFill>
                <a:latin typeface="Arial" charset="0"/>
              </a:defRPr>
            </a:lvl2pPr>
            <a:lvl3pPr marL="1164350" indent="-232873" eaLnBrk="0" hangingPunct="0">
              <a:defRPr sz="2400">
                <a:solidFill>
                  <a:schemeClr val="tx1"/>
                </a:solidFill>
                <a:latin typeface="Arial" charset="0"/>
              </a:defRPr>
            </a:lvl3pPr>
            <a:lvl4pPr marL="1630090" indent="-232873" eaLnBrk="0" hangingPunct="0">
              <a:defRPr sz="2400">
                <a:solidFill>
                  <a:schemeClr val="tx1"/>
                </a:solidFill>
                <a:latin typeface="Arial" charset="0"/>
              </a:defRPr>
            </a:lvl4pPr>
            <a:lvl5pPr marL="2095831" indent="-232873" eaLnBrk="0" hangingPunct="0">
              <a:defRPr sz="2400">
                <a:solidFill>
                  <a:schemeClr val="tx1"/>
                </a:solidFill>
                <a:latin typeface="Arial" charset="0"/>
              </a:defRPr>
            </a:lvl5pPr>
            <a:lvl6pPr marL="2561571" indent="-232873" eaLnBrk="0" fontAlgn="base" hangingPunct="0">
              <a:spcBef>
                <a:spcPct val="0"/>
              </a:spcBef>
              <a:spcAft>
                <a:spcPct val="0"/>
              </a:spcAft>
              <a:defRPr sz="2400">
                <a:solidFill>
                  <a:schemeClr val="tx1"/>
                </a:solidFill>
                <a:latin typeface="Arial" charset="0"/>
              </a:defRPr>
            </a:lvl6pPr>
            <a:lvl7pPr marL="3027310" indent="-232873" eaLnBrk="0" fontAlgn="base" hangingPunct="0">
              <a:spcBef>
                <a:spcPct val="0"/>
              </a:spcBef>
              <a:spcAft>
                <a:spcPct val="0"/>
              </a:spcAft>
              <a:defRPr sz="2400">
                <a:solidFill>
                  <a:schemeClr val="tx1"/>
                </a:solidFill>
                <a:latin typeface="Arial" charset="0"/>
              </a:defRPr>
            </a:lvl7pPr>
            <a:lvl8pPr marL="3493050" indent="-232873" eaLnBrk="0" fontAlgn="base" hangingPunct="0">
              <a:spcBef>
                <a:spcPct val="0"/>
              </a:spcBef>
              <a:spcAft>
                <a:spcPct val="0"/>
              </a:spcAft>
              <a:defRPr sz="2400">
                <a:solidFill>
                  <a:schemeClr val="tx1"/>
                </a:solidFill>
                <a:latin typeface="Arial" charset="0"/>
              </a:defRPr>
            </a:lvl8pPr>
            <a:lvl9pPr marL="3958790" indent="-232873" eaLnBrk="0" fontAlgn="base" hangingPunct="0">
              <a:spcBef>
                <a:spcPct val="0"/>
              </a:spcBef>
              <a:spcAft>
                <a:spcPct val="0"/>
              </a:spcAft>
              <a:defRPr sz="2400">
                <a:solidFill>
                  <a:schemeClr val="tx1"/>
                </a:solidFill>
                <a:latin typeface="Arial" charset="0"/>
              </a:defRPr>
            </a:lvl9pPr>
          </a:lstStyle>
          <a:p>
            <a:pPr eaLnBrk="1" hangingPunct="1">
              <a:defRPr/>
            </a:pPr>
            <a:fld id="{DA16A75F-4808-4A3A-AB06-8DC0D91EE3F1}" type="slidenum">
              <a:rPr lang="en-GB" altLang="en-US" sz="1200">
                <a:solidFill>
                  <a:srgbClr val="FFFFFF"/>
                </a:solidFill>
              </a:rPr>
              <a:pPr eaLnBrk="1" hangingPunct="1">
                <a:defRPr/>
              </a:pPr>
              <a:t>30</a:t>
            </a:fld>
            <a:endParaRPr lang="en-GB" altLang="en-US" sz="1200">
              <a:solidFill>
                <a:srgbClr val="FFFFFF"/>
              </a:solidFill>
            </a:endParaRPr>
          </a:p>
        </p:txBody>
      </p:sp>
    </p:spTree>
    <p:extLst>
      <p:ext uri="{BB962C8B-B14F-4D97-AF65-F5344CB8AC3E}">
        <p14:creationId xmlns:p14="http://schemas.microsoft.com/office/powerpoint/2010/main" val="11299396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171719" y="37254"/>
            <a:ext cx="8972297" cy="691631"/>
          </a:xfrm>
        </p:spPr>
        <p:txBody>
          <a:bodyPr/>
          <a:lstStyle/>
          <a:p>
            <a:r>
              <a:rPr lang="en-ZA" altLang="en-US" sz="4400" dirty="0" smtClean="0">
                <a:latin typeface="Arial Narrow" panose="020B0606020202030204" pitchFamily="34" charset="0"/>
              </a:rPr>
              <a:t>Purpose</a:t>
            </a:r>
            <a:endParaRPr lang="en-ZA" altLang="en-US" sz="4400" dirty="0">
              <a:latin typeface="Arial Narrow" panose="020B0606020202030204" pitchFamily="34" charset="0"/>
            </a:endParaRPr>
          </a:p>
        </p:txBody>
      </p:sp>
      <p:sp>
        <p:nvSpPr>
          <p:cNvPr id="5124" name="Content Placeholder 5"/>
          <p:cNvSpPr>
            <a:spLocks noGrp="1"/>
          </p:cNvSpPr>
          <p:nvPr>
            <p:ph idx="1"/>
          </p:nvPr>
        </p:nvSpPr>
        <p:spPr>
          <a:xfrm>
            <a:off x="171719" y="836712"/>
            <a:ext cx="8972297" cy="4608512"/>
          </a:xfrm>
        </p:spPr>
        <p:txBody>
          <a:bodyPr/>
          <a:lstStyle/>
          <a:p>
            <a:pPr marL="0" indent="0" eaLnBrk="1" fontAlgn="t" hangingPunct="1">
              <a:lnSpc>
                <a:spcPct val="150000"/>
              </a:lnSpc>
              <a:buNone/>
              <a:defRPr/>
            </a:pPr>
            <a:endParaRPr lang="en-ZA" sz="2400" dirty="0" smtClean="0">
              <a:solidFill>
                <a:schemeClr val="tx2"/>
              </a:solidFill>
              <a:latin typeface="Arial Narrow" panose="020B0606020202030204" pitchFamily="34" charset="0"/>
            </a:endParaRPr>
          </a:p>
          <a:p>
            <a:pPr eaLnBrk="1" fontAlgn="t" hangingPunct="1">
              <a:lnSpc>
                <a:spcPct val="150000"/>
              </a:lnSpc>
              <a:buFont typeface="Arial" panose="020B0604020202020204" pitchFamily="34" charset="0"/>
              <a:buChar char="•"/>
              <a:defRPr/>
            </a:pPr>
            <a:r>
              <a:rPr lang="en-ZA" sz="2400" dirty="0" smtClean="0">
                <a:solidFill>
                  <a:schemeClr val="tx2"/>
                </a:solidFill>
                <a:latin typeface="Arial Narrow" panose="020B0606020202030204" pitchFamily="34" charset="0"/>
              </a:rPr>
              <a:t>Part of overall risk management strategy of SARS</a:t>
            </a:r>
          </a:p>
          <a:p>
            <a:pPr eaLnBrk="1" fontAlgn="t" hangingPunct="1">
              <a:lnSpc>
                <a:spcPct val="150000"/>
              </a:lnSpc>
              <a:buFont typeface="Arial" panose="020B0604020202020204" pitchFamily="34" charset="0"/>
              <a:buChar char="•"/>
              <a:defRPr/>
            </a:pPr>
            <a:r>
              <a:rPr lang="en-ZA" sz="2400" dirty="0" smtClean="0">
                <a:solidFill>
                  <a:schemeClr val="tx2"/>
                </a:solidFill>
                <a:latin typeface="Arial Narrow" panose="020B0606020202030204" pitchFamily="34" charset="0"/>
              </a:rPr>
              <a:t>One </a:t>
            </a:r>
            <a:r>
              <a:rPr lang="en-ZA" sz="2400" dirty="0">
                <a:solidFill>
                  <a:schemeClr val="tx2"/>
                </a:solidFill>
                <a:latin typeface="Arial Narrow" panose="020B0606020202030204" pitchFamily="34" charset="0"/>
              </a:rPr>
              <a:t>of multiple governance </a:t>
            </a:r>
            <a:r>
              <a:rPr lang="en-ZA" sz="2400" dirty="0" smtClean="0">
                <a:solidFill>
                  <a:schemeClr val="tx2"/>
                </a:solidFill>
                <a:latin typeface="Arial Narrow" panose="020B0606020202030204" pitchFamily="34" charset="0"/>
              </a:rPr>
              <a:t>steps to assess financial fitness</a:t>
            </a:r>
          </a:p>
          <a:p>
            <a:pPr eaLnBrk="1" fontAlgn="t" hangingPunct="1">
              <a:lnSpc>
                <a:spcPct val="150000"/>
              </a:lnSpc>
              <a:buFont typeface="Arial" panose="020B0604020202020204" pitchFamily="34" charset="0"/>
              <a:buChar char="•"/>
              <a:defRPr/>
            </a:pPr>
            <a:r>
              <a:rPr lang="en-ZA" sz="2400" dirty="0" smtClean="0">
                <a:solidFill>
                  <a:schemeClr val="tx2"/>
                </a:solidFill>
                <a:latin typeface="Arial Narrow" panose="020B0606020202030204" pitchFamily="34" charset="0"/>
              </a:rPr>
              <a:t>Assess financially stability</a:t>
            </a:r>
            <a:endParaRPr lang="en-ZA" sz="2400" dirty="0">
              <a:solidFill>
                <a:schemeClr val="tx2"/>
              </a:solidFill>
              <a:latin typeface="Arial Narrow" panose="020B0606020202030204" pitchFamily="34" charset="0"/>
            </a:endParaRPr>
          </a:p>
          <a:p>
            <a:pPr eaLnBrk="1" fontAlgn="t" hangingPunct="1">
              <a:lnSpc>
                <a:spcPct val="150000"/>
              </a:lnSpc>
              <a:buFont typeface="Arial" panose="020B0604020202020204" pitchFamily="34" charset="0"/>
              <a:buChar char="•"/>
              <a:defRPr/>
            </a:pPr>
            <a:r>
              <a:rPr lang="en-ZA" sz="2400" dirty="0" smtClean="0">
                <a:solidFill>
                  <a:schemeClr val="tx2"/>
                </a:solidFill>
                <a:latin typeface="Arial Narrow" panose="020B0606020202030204" pitchFamily="34" charset="0"/>
              </a:rPr>
              <a:t>Identify financial risks</a:t>
            </a:r>
            <a:endParaRPr lang="en-ZA" sz="2400" dirty="0">
              <a:solidFill>
                <a:schemeClr val="tx2"/>
              </a:solidFill>
              <a:latin typeface="Arial Narrow" panose="020B0606020202030204" pitchFamily="34" charset="0"/>
            </a:endParaRPr>
          </a:p>
          <a:p>
            <a:pPr eaLnBrk="1" fontAlgn="t" hangingPunct="1">
              <a:lnSpc>
                <a:spcPct val="150000"/>
              </a:lnSpc>
              <a:buFont typeface="Arial" panose="020B0604020202020204" pitchFamily="34" charset="0"/>
              <a:buChar char="•"/>
              <a:defRPr/>
            </a:pPr>
            <a:r>
              <a:rPr lang="en-ZA" sz="2400" dirty="0" smtClean="0">
                <a:solidFill>
                  <a:schemeClr val="tx2"/>
                </a:solidFill>
                <a:latin typeface="Arial Narrow" panose="020B0606020202030204" pitchFamily="34" charset="0"/>
              </a:rPr>
              <a:t>Recommend appropriate mitigating strategies</a:t>
            </a:r>
          </a:p>
          <a:p>
            <a:pPr eaLnBrk="1" fontAlgn="t" hangingPunct="1">
              <a:lnSpc>
                <a:spcPct val="150000"/>
              </a:lnSpc>
              <a:buFont typeface="Arial" panose="020B0604020202020204" pitchFamily="34" charset="0"/>
              <a:buChar char="•"/>
              <a:defRPr/>
            </a:pPr>
            <a:endParaRPr lang="en-ZA" sz="2400" dirty="0">
              <a:solidFill>
                <a:schemeClr val="tx2"/>
              </a:solidFill>
              <a:latin typeface="Arial Narrow" panose="020B0606020202030204" pitchFamily="34" charset="0"/>
            </a:endParaRPr>
          </a:p>
          <a:p>
            <a:pPr eaLnBrk="1" fontAlgn="t" hangingPunct="1">
              <a:buFontTx/>
              <a:buNone/>
              <a:defRPr/>
            </a:pPr>
            <a:endParaRPr lang="en-ZA" sz="2400" dirty="0"/>
          </a:p>
          <a:p>
            <a:pPr marL="0" indent="0" eaLnBrk="1" fontAlgn="t" hangingPunct="1">
              <a:buNone/>
              <a:defRPr/>
            </a:pPr>
            <a:endParaRPr lang="en-ZA" sz="2400" dirty="0"/>
          </a:p>
          <a:p>
            <a:pPr eaLnBrk="1" fontAlgn="t" hangingPunct="1">
              <a:buFontTx/>
              <a:buNone/>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a:buFont typeface="Wingdings" pitchFamily="2" charset="2"/>
              <a:buChar char="1"/>
              <a:defRPr/>
            </a:pPr>
            <a:endParaRPr lang="en-ZA" sz="2400" dirty="0"/>
          </a:p>
        </p:txBody>
      </p:sp>
      <p:sp>
        <p:nvSpPr>
          <p:cNvPr id="23554"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56826" indent="-291089" eaLnBrk="0" hangingPunct="0">
              <a:defRPr sz="2400">
                <a:solidFill>
                  <a:schemeClr val="tx1"/>
                </a:solidFill>
                <a:latin typeface="Arial" charset="0"/>
              </a:defRPr>
            </a:lvl2pPr>
            <a:lvl3pPr marL="1164350" indent="-232873" eaLnBrk="0" hangingPunct="0">
              <a:defRPr sz="2400">
                <a:solidFill>
                  <a:schemeClr val="tx1"/>
                </a:solidFill>
                <a:latin typeface="Arial" charset="0"/>
              </a:defRPr>
            </a:lvl3pPr>
            <a:lvl4pPr marL="1630090" indent="-232873" eaLnBrk="0" hangingPunct="0">
              <a:defRPr sz="2400">
                <a:solidFill>
                  <a:schemeClr val="tx1"/>
                </a:solidFill>
                <a:latin typeface="Arial" charset="0"/>
              </a:defRPr>
            </a:lvl4pPr>
            <a:lvl5pPr marL="2095831" indent="-232873" eaLnBrk="0" hangingPunct="0">
              <a:defRPr sz="2400">
                <a:solidFill>
                  <a:schemeClr val="tx1"/>
                </a:solidFill>
                <a:latin typeface="Arial" charset="0"/>
              </a:defRPr>
            </a:lvl5pPr>
            <a:lvl6pPr marL="2561571" indent="-232873" eaLnBrk="0" fontAlgn="base" hangingPunct="0">
              <a:spcBef>
                <a:spcPct val="0"/>
              </a:spcBef>
              <a:spcAft>
                <a:spcPct val="0"/>
              </a:spcAft>
              <a:defRPr sz="2400">
                <a:solidFill>
                  <a:schemeClr val="tx1"/>
                </a:solidFill>
                <a:latin typeface="Arial" charset="0"/>
              </a:defRPr>
            </a:lvl6pPr>
            <a:lvl7pPr marL="3027310" indent="-232873" eaLnBrk="0" fontAlgn="base" hangingPunct="0">
              <a:spcBef>
                <a:spcPct val="0"/>
              </a:spcBef>
              <a:spcAft>
                <a:spcPct val="0"/>
              </a:spcAft>
              <a:defRPr sz="2400">
                <a:solidFill>
                  <a:schemeClr val="tx1"/>
                </a:solidFill>
                <a:latin typeface="Arial" charset="0"/>
              </a:defRPr>
            </a:lvl7pPr>
            <a:lvl8pPr marL="3493050" indent="-232873" eaLnBrk="0" fontAlgn="base" hangingPunct="0">
              <a:spcBef>
                <a:spcPct val="0"/>
              </a:spcBef>
              <a:spcAft>
                <a:spcPct val="0"/>
              </a:spcAft>
              <a:defRPr sz="2400">
                <a:solidFill>
                  <a:schemeClr val="tx1"/>
                </a:solidFill>
                <a:latin typeface="Arial" charset="0"/>
              </a:defRPr>
            </a:lvl8pPr>
            <a:lvl9pPr marL="3958790" indent="-232873" eaLnBrk="0" fontAlgn="base" hangingPunct="0">
              <a:spcBef>
                <a:spcPct val="0"/>
              </a:spcBef>
              <a:spcAft>
                <a:spcPct val="0"/>
              </a:spcAft>
              <a:defRPr sz="2400">
                <a:solidFill>
                  <a:schemeClr val="tx1"/>
                </a:solidFill>
                <a:latin typeface="Arial" charset="0"/>
              </a:defRPr>
            </a:lvl9pPr>
          </a:lstStyle>
          <a:p>
            <a:pPr eaLnBrk="1" hangingPunct="1">
              <a:defRPr/>
            </a:pPr>
            <a:fld id="{498ACAD9-E55F-4C17-8980-271CA6A8B93A}" type="slidenum">
              <a:rPr lang="en-GB" altLang="en-US" sz="1200">
                <a:solidFill>
                  <a:srgbClr val="FFFFFF"/>
                </a:solidFill>
              </a:rPr>
              <a:pPr eaLnBrk="1" hangingPunct="1">
                <a:defRPr/>
              </a:pPr>
              <a:t>31</a:t>
            </a:fld>
            <a:endParaRPr lang="en-GB" altLang="en-US" sz="1200">
              <a:solidFill>
                <a:srgbClr val="FFFFFF"/>
              </a:solidFill>
            </a:endParaRPr>
          </a:p>
        </p:txBody>
      </p:sp>
    </p:spTree>
    <p:extLst>
      <p:ext uri="{BB962C8B-B14F-4D97-AF65-F5344CB8AC3E}">
        <p14:creationId xmlns:p14="http://schemas.microsoft.com/office/powerpoint/2010/main" val="11255361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171719" y="30792"/>
            <a:ext cx="8972297" cy="690011"/>
          </a:xfrm>
        </p:spPr>
        <p:txBody>
          <a:bodyPr/>
          <a:lstStyle/>
          <a:p>
            <a:r>
              <a:rPr lang="en-ZA" altLang="en-US" sz="4400" dirty="0" smtClean="0">
                <a:latin typeface="Arial Narrow" panose="020B0606020202030204" pitchFamily="34" charset="0"/>
              </a:rPr>
              <a:t>Financial  Requirements</a:t>
            </a:r>
            <a:endParaRPr lang="en-ZA" altLang="en-US" sz="4400" dirty="0">
              <a:latin typeface="Arial Narrow" panose="020B0606020202030204" pitchFamily="34" charset="0"/>
            </a:endParaRPr>
          </a:p>
        </p:txBody>
      </p:sp>
      <p:sp>
        <p:nvSpPr>
          <p:cNvPr id="5124" name="Content Placeholder 5"/>
          <p:cNvSpPr>
            <a:spLocks noGrp="1"/>
          </p:cNvSpPr>
          <p:nvPr>
            <p:ph idx="1"/>
          </p:nvPr>
        </p:nvSpPr>
        <p:spPr>
          <a:xfrm>
            <a:off x="107504" y="764704"/>
            <a:ext cx="9036496" cy="6093976"/>
          </a:xfrm>
        </p:spPr>
        <p:txBody>
          <a:bodyPr/>
          <a:lstStyle/>
          <a:p>
            <a:pPr eaLnBrk="1" fontAlgn="t" hangingPunct="1">
              <a:lnSpc>
                <a:spcPct val="150000"/>
              </a:lnSpc>
              <a:buFont typeface="Arial" panose="020B0604020202020204" pitchFamily="34" charset="0"/>
              <a:buChar char="•"/>
              <a:defRPr/>
            </a:pPr>
            <a:r>
              <a:rPr lang="en-ZA" sz="2200" b="1" dirty="0" smtClean="0">
                <a:solidFill>
                  <a:schemeClr val="tx2"/>
                </a:solidFill>
                <a:latin typeface="Arial Narrow" panose="020B0606020202030204" pitchFamily="34" charset="0"/>
              </a:rPr>
              <a:t>Three recent complete sets </a:t>
            </a:r>
            <a:r>
              <a:rPr lang="en-ZA" sz="2200" b="1" dirty="0">
                <a:solidFill>
                  <a:schemeClr val="tx2"/>
                </a:solidFill>
                <a:latin typeface="Arial Narrow" panose="020B0606020202030204" pitchFamily="34" charset="0"/>
              </a:rPr>
              <a:t>of Audited/Reviewed Annual Financial </a:t>
            </a:r>
            <a:r>
              <a:rPr lang="en-ZA" sz="2200" b="1" dirty="0" smtClean="0">
                <a:solidFill>
                  <a:schemeClr val="tx2"/>
                </a:solidFill>
                <a:latin typeface="Arial Narrow" panose="020B0606020202030204" pitchFamily="34" charset="0"/>
              </a:rPr>
              <a:t>Statements comprising of:</a:t>
            </a:r>
            <a:endParaRPr lang="en-ZA" sz="2200" b="1" dirty="0">
              <a:solidFill>
                <a:schemeClr val="tx2"/>
              </a:solidFill>
              <a:latin typeface="Arial Narrow" panose="020B0606020202030204" pitchFamily="34" charset="0"/>
            </a:endParaRPr>
          </a:p>
          <a:p>
            <a:pPr lvl="4" eaLnBrk="1" fontAlgn="t" hangingPunct="1">
              <a:lnSpc>
                <a:spcPct val="150000"/>
              </a:lnSpc>
              <a:buClrTx/>
              <a:buFont typeface="Wingdings" panose="05000000000000000000" pitchFamily="2" charset="2"/>
              <a:buChar char="ü"/>
              <a:defRPr/>
            </a:pPr>
            <a:r>
              <a:rPr lang="en-ZA" sz="2200" dirty="0" smtClean="0">
                <a:solidFill>
                  <a:schemeClr val="tx2"/>
                </a:solidFill>
                <a:latin typeface="Arial Narrow" panose="020B0606020202030204" pitchFamily="34" charset="0"/>
              </a:rPr>
              <a:t>Statement </a:t>
            </a:r>
            <a:r>
              <a:rPr lang="en-ZA" sz="2200" dirty="0">
                <a:solidFill>
                  <a:schemeClr val="tx2"/>
                </a:solidFill>
                <a:latin typeface="Arial Narrow" panose="020B0606020202030204" pitchFamily="34" charset="0"/>
              </a:rPr>
              <a:t>Of Comprehensive Income (</a:t>
            </a:r>
            <a:r>
              <a:rPr lang="en-ZA" sz="2200" i="1" dirty="0">
                <a:solidFill>
                  <a:schemeClr val="tx2"/>
                </a:solidFill>
                <a:latin typeface="Arial Narrow" panose="020B0606020202030204" pitchFamily="34" charset="0"/>
              </a:rPr>
              <a:t>Income Statement</a:t>
            </a:r>
            <a:r>
              <a:rPr lang="en-ZA" sz="2200" dirty="0">
                <a:solidFill>
                  <a:schemeClr val="tx2"/>
                </a:solidFill>
                <a:latin typeface="Arial Narrow" panose="020B0606020202030204" pitchFamily="34" charset="0"/>
              </a:rPr>
              <a:t>)</a:t>
            </a: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Statement of Financial Position (</a:t>
            </a:r>
            <a:r>
              <a:rPr lang="en-ZA" sz="2200" i="1" dirty="0">
                <a:solidFill>
                  <a:schemeClr val="tx2"/>
                </a:solidFill>
                <a:latin typeface="Arial Narrow" panose="020B0606020202030204" pitchFamily="34" charset="0"/>
              </a:rPr>
              <a:t>Balance Sheet</a:t>
            </a:r>
            <a:r>
              <a:rPr lang="en-ZA" sz="2200" dirty="0">
                <a:solidFill>
                  <a:schemeClr val="tx2"/>
                </a:solidFill>
                <a:latin typeface="Arial Narrow" panose="020B0606020202030204" pitchFamily="34" charset="0"/>
              </a:rPr>
              <a:t>)</a:t>
            </a: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Statement of Cash Flows (</a:t>
            </a:r>
            <a:r>
              <a:rPr lang="en-ZA" sz="2200" i="1" dirty="0">
                <a:solidFill>
                  <a:schemeClr val="tx2"/>
                </a:solidFill>
                <a:latin typeface="Arial Narrow" panose="020B0606020202030204" pitchFamily="34" charset="0"/>
              </a:rPr>
              <a:t>Cash Flow Statement)</a:t>
            </a: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Accompanying Unabridged Notes for ALL of the above </a:t>
            </a:r>
            <a:r>
              <a:rPr lang="en-ZA" sz="2200" dirty="0" smtClean="0">
                <a:solidFill>
                  <a:schemeClr val="tx2"/>
                </a:solidFill>
                <a:latin typeface="Arial Narrow" panose="020B0606020202030204" pitchFamily="34" charset="0"/>
              </a:rPr>
              <a:t>documents</a:t>
            </a:r>
          </a:p>
          <a:p>
            <a:pPr lvl="4" eaLnBrk="1" fontAlgn="t" hangingPunct="1">
              <a:lnSpc>
                <a:spcPct val="150000"/>
              </a:lnSpc>
              <a:buClrTx/>
              <a:buFont typeface="Wingdings" panose="05000000000000000000" pitchFamily="2" charset="2"/>
              <a:buChar char="ü"/>
              <a:defRPr/>
            </a:pPr>
            <a:r>
              <a:rPr lang="en-ZA" sz="2200" dirty="0" smtClean="0">
                <a:solidFill>
                  <a:schemeClr val="tx2"/>
                </a:solidFill>
                <a:latin typeface="Arial Narrow" panose="020B0606020202030204" pitchFamily="34" charset="0"/>
              </a:rPr>
              <a:t>Any supplementary information</a:t>
            </a:r>
            <a:endParaRPr lang="en-ZA" sz="2200" dirty="0">
              <a:solidFill>
                <a:schemeClr val="tx2"/>
              </a:solidFill>
              <a:latin typeface="Arial Narrow" panose="020B0606020202030204" pitchFamily="34" charset="0"/>
            </a:endParaRPr>
          </a:p>
          <a:p>
            <a:pPr marL="451233" lvl="4" indent="0" eaLnBrk="1" fontAlgn="t" hangingPunct="1">
              <a:lnSpc>
                <a:spcPct val="150000"/>
              </a:lnSpc>
              <a:buClrTx/>
              <a:buNone/>
              <a:defRPr/>
            </a:pPr>
            <a:endParaRPr lang="en-ZA" sz="2200" dirty="0">
              <a:solidFill>
                <a:schemeClr val="tx2"/>
              </a:solidFill>
              <a:latin typeface="Arial Narrow" panose="020B0606020202030204" pitchFamily="34" charset="0"/>
            </a:endParaRPr>
          </a:p>
          <a:p>
            <a:pPr eaLnBrk="1" fontAlgn="t" hangingPunct="1">
              <a:lnSpc>
                <a:spcPct val="150000"/>
              </a:lnSpc>
              <a:buFont typeface="Arial" panose="020B0604020202020204" pitchFamily="34" charset="0"/>
              <a:buChar char="•"/>
              <a:defRPr/>
            </a:pPr>
            <a:r>
              <a:rPr lang="en-ZA" sz="2200" dirty="0">
                <a:solidFill>
                  <a:schemeClr val="tx2"/>
                </a:solidFill>
                <a:latin typeface="Arial Narrow" panose="020B0606020202030204" pitchFamily="34" charset="0"/>
              </a:rPr>
              <a:t> </a:t>
            </a:r>
            <a:r>
              <a:rPr lang="en-ZA" sz="2200" b="1" dirty="0">
                <a:solidFill>
                  <a:schemeClr val="tx2"/>
                </a:solidFill>
                <a:latin typeface="Arial Narrow" panose="020B0606020202030204" pitchFamily="34" charset="0"/>
              </a:rPr>
              <a:t>Less than </a:t>
            </a:r>
            <a:r>
              <a:rPr lang="en-ZA" sz="2200" b="1" dirty="0" smtClean="0">
                <a:solidFill>
                  <a:schemeClr val="tx2"/>
                </a:solidFill>
                <a:latin typeface="Arial Narrow" panose="020B0606020202030204" pitchFamily="34" charset="0"/>
              </a:rPr>
              <a:t>three years Financial </a:t>
            </a:r>
            <a:r>
              <a:rPr lang="en-ZA" sz="2200" b="1" dirty="0">
                <a:solidFill>
                  <a:schemeClr val="tx2"/>
                </a:solidFill>
                <a:latin typeface="Arial Narrow" panose="020B0606020202030204" pitchFamily="34" charset="0"/>
              </a:rPr>
              <a:t>Periods</a:t>
            </a: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Explanatory </a:t>
            </a:r>
            <a:r>
              <a:rPr lang="en-ZA" sz="2200" dirty="0" smtClean="0">
                <a:solidFill>
                  <a:schemeClr val="tx2"/>
                </a:solidFill>
                <a:latin typeface="Arial Narrow" panose="020B0606020202030204" pitchFamily="34" charset="0"/>
              </a:rPr>
              <a:t>Letter – Providing reasons why the entity has been trading for less than three years.</a:t>
            </a:r>
            <a:endParaRPr lang="en-ZA" sz="2200" dirty="0">
              <a:solidFill>
                <a:schemeClr val="tx2"/>
              </a:solidFill>
              <a:latin typeface="Arial Narrow" panose="020B0606020202030204" pitchFamily="34" charset="0"/>
            </a:endParaRPr>
          </a:p>
          <a:p>
            <a:pPr eaLnBrk="1" fontAlgn="t" hangingPunct="1">
              <a:lnSpc>
                <a:spcPct val="150000"/>
              </a:lnSpc>
              <a:buFontTx/>
              <a:buNone/>
              <a:defRPr/>
            </a:pPr>
            <a:endParaRPr lang="en-ZA" sz="2200" dirty="0">
              <a:solidFill>
                <a:schemeClr val="tx2"/>
              </a:solidFill>
              <a:latin typeface="Arial Narrow" panose="020B0606020202030204" pitchFamily="34" charset="0"/>
            </a:endParaRPr>
          </a:p>
        </p:txBody>
      </p:sp>
      <p:sp>
        <p:nvSpPr>
          <p:cNvPr id="24578"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56826" indent="-291089" eaLnBrk="0" hangingPunct="0">
              <a:defRPr sz="2400">
                <a:solidFill>
                  <a:schemeClr val="tx1"/>
                </a:solidFill>
                <a:latin typeface="Arial" charset="0"/>
              </a:defRPr>
            </a:lvl2pPr>
            <a:lvl3pPr marL="1164350" indent="-232873" eaLnBrk="0" hangingPunct="0">
              <a:defRPr sz="2400">
                <a:solidFill>
                  <a:schemeClr val="tx1"/>
                </a:solidFill>
                <a:latin typeface="Arial" charset="0"/>
              </a:defRPr>
            </a:lvl3pPr>
            <a:lvl4pPr marL="1630090" indent="-232873" eaLnBrk="0" hangingPunct="0">
              <a:defRPr sz="2400">
                <a:solidFill>
                  <a:schemeClr val="tx1"/>
                </a:solidFill>
                <a:latin typeface="Arial" charset="0"/>
              </a:defRPr>
            </a:lvl4pPr>
            <a:lvl5pPr marL="2095831" indent="-232873" eaLnBrk="0" hangingPunct="0">
              <a:defRPr sz="2400">
                <a:solidFill>
                  <a:schemeClr val="tx1"/>
                </a:solidFill>
                <a:latin typeface="Arial" charset="0"/>
              </a:defRPr>
            </a:lvl5pPr>
            <a:lvl6pPr marL="2561571" indent="-232873" eaLnBrk="0" fontAlgn="base" hangingPunct="0">
              <a:spcBef>
                <a:spcPct val="0"/>
              </a:spcBef>
              <a:spcAft>
                <a:spcPct val="0"/>
              </a:spcAft>
              <a:defRPr sz="2400">
                <a:solidFill>
                  <a:schemeClr val="tx1"/>
                </a:solidFill>
                <a:latin typeface="Arial" charset="0"/>
              </a:defRPr>
            </a:lvl6pPr>
            <a:lvl7pPr marL="3027310" indent="-232873" eaLnBrk="0" fontAlgn="base" hangingPunct="0">
              <a:spcBef>
                <a:spcPct val="0"/>
              </a:spcBef>
              <a:spcAft>
                <a:spcPct val="0"/>
              </a:spcAft>
              <a:defRPr sz="2400">
                <a:solidFill>
                  <a:schemeClr val="tx1"/>
                </a:solidFill>
                <a:latin typeface="Arial" charset="0"/>
              </a:defRPr>
            </a:lvl7pPr>
            <a:lvl8pPr marL="3493050" indent="-232873" eaLnBrk="0" fontAlgn="base" hangingPunct="0">
              <a:spcBef>
                <a:spcPct val="0"/>
              </a:spcBef>
              <a:spcAft>
                <a:spcPct val="0"/>
              </a:spcAft>
              <a:defRPr sz="2400">
                <a:solidFill>
                  <a:schemeClr val="tx1"/>
                </a:solidFill>
                <a:latin typeface="Arial" charset="0"/>
              </a:defRPr>
            </a:lvl8pPr>
            <a:lvl9pPr marL="3958790" indent="-232873" eaLnBrk="0" fontAlgn="base" hangingPunct="0">
              <a:spcBef>
                <a:spcPct val="0"/>
              </a:spcBef>
              <a:spcAft>
                <a:spcPct val="0"/>
              </a:spcAft>
              <a:defRPr sz="2400">
                <a:solidFill>
                  <a:schemeClr val="tx1"/>
                </a:solidFill>
                <a:latin typeface="Arial" charset="0"/>
              </a:defRPr>
            </a:lvl9pPr>
          </a:lstStyle>
          <a:p>
            <a:pPr eaLnBrk="1" hangingPunct="1">
              <a:defRPr/>
            </a:pPr>
            <a:fld id="{625843D5-9F25-4715-A17D-B24075DB14ED}" type="slidenum">
              <a:rPr lang="en-GB" altLang="en-US" sz="1200">
                <a:solidFill>
                  <a:srgbClr val="FFFFFF"/>
                </a:solidFill>
              </a:rPr>
              <a:pPr eaLnBrk="1" hangingPunct="1">
                <a:defRPr/>
              </a:pPr>
              <a:t>32</a:t>
            </a:fld>
            <a:endParaRPr lang="en-GB" altLang="en-US" sz="1200">
              <a:solidFill>
                <a:srgbClr val="FFFFFF"/>
              </a:solidFill>
            </a:endParaRPr>
          </a:p>
        </p:txBody>
      </p:sp>
    </p:spTree>
    <p:extLst>
      <p:ext uri="{BB962C8B-B14F-4D97-AF65-F5344CB8AC3E}">
        <p14:creationId xmlns:p14="http://schemas.microsoft.com/office/powerpoint/2010/main" val="12982692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728" y="19425"/>
            <a:ext cx="8972296" cy="677108"/>
          </a:xfrm>
        </p:spPr>
        <p:txBody>
          <a:bodyPr/>
          <a:lstStyle/>
          <a:p>
            <a:r>
              <a:rPr lang="en-ZA" altLang="en-US" sz="4400" dirty="0">
                <a:solidFill>
                  <a:srgbClr val="FFFFFF"/>
                </a:solidFill>
                <a:latin typeface="Arial Narrow" panose="020B0606020202030204" pitchFamily="34" charset="0"/>
              </a:rPr>
              <a:t>Financial  Requirements</a:t>
            </a:r>
            <a:endParaRPr lang="en-ZA" dirty="0"/>
          </a:p>
        </p:txBody>
      </p:sp>
      <p:sp>
        <p:nvSpPr>
          <p:cNvPr id="3" name="Content Placeholder 2"/>
          <p:cNvSpPr>
            <a:spLocks noGrp="1"/>
          </p:cNvSpPr>
          <p:nvPr>
            <p:ph idx="1"/>
          </p:nvPr>
        </p:nvSpPr>
        <p:spPr>
          <a:xfrm>
            <a:off x="157260" y="980728"/>
            <a:ext cx="8972296" cy="5924699"/>
          </a:xfrm>
        </p:spPr>
        <p:txBody>
          <a:bodyPr/>
          <a:lstStyle/>
          <a:p>
            <a:pPr eaLnBrk="1" fontAlgn="t" hangingPunct="1">
              <a:lnSpc>
                <a:spcPct val="150000"/>
              </a:lnSpc>
              <a:buFont typeface="Arial" panose="020B0604020202020204" pitchFamily="34" charset="0"/>
              <a:buChar char="•"/>
              <a:defRPr/>
            </a:pPr>
            <a:r>
              <a:rPr lang="en-ZA" sz="2200" b="1" dirty="0">
                <a:solidFill>
                  <a:schemeClr val="tx2"/>
                </a:solidFill>
                <a:latin typeface="Arial Narrow" panose="020B0606020202030204" pitchFamily="34" charset="0"/>
              </a:rPr>
              <a:t>Joint Arrangements </a:t>
            </a:r>
            <a:r>
              <a:rPr lang="en-ZA" sz="2200" b="1" dirty="0" smtClean="0">
                <a:solidFill>
                  <a:schemeClr val="tx2"/>
                </a:solidFill>
                <a:latin typeface="Arial Narrow" panose="020B0606020202030204" pitchFamily="34" charset="0"/>
              </a:rPr>
              <a:t>(JA)</a:t>
            </a:r>
            <a:endParaRPr lang="en-ZA" sz="2200" b="1" dirty="0">
              <a:solidFill>
                <a:schemeClr val="tx2"/>
              </a:solidFill>
              <a:latin typeface="Arial Narrow" panose="020B0606020202030204" pitchFamily="34" charset="0"/>
            </a:endParaRP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Annual financial statements of the </a:t>
            </a:r>
            <a:r>
              <a:rPr lang="en-ZA" sz="2200" dirty="0" smtClean="0">
                <a:solidFill>
                  <a:schemeClr val="tx2"/>
                </a:solidFill>
                <a:latin typeface="Arial Narrow" panose="020B0606020202030204" pitchFamily="34" charset="0"/>
              </a:rPr>
              <a:t>JA </a:t>
            </a:r>
            <a:r>
              <a:rPr lang="en-ZA" sz="2200" dirty="0">
                <a:solidFill>
                  <a:schemeClr val="tx2"/>
                </a:solidFill>
                <a:latin typeface="Arial Narrow" panose="020B0606020202030204" pitchFamily="34" charset="0"/>
              </a:rPr>
              <a:t>and legal agreement detailing the % of ownership of each entity</a:t>
            </a:r>
            <a:r>
              <a:rPr lang="en-ZA" sz="2200" dirty="0" smtClean="0">
                <a:solidFill>
                  <a:schemeClr val="tx2"/>
                </a:solidFill>
                <a:latin typeface="Arial Narrow" panose="020B0606020202030204" pitchFamily="34" charset="0"/>
              </a:rPr>
              <a:t>.</a:t>
            </a:r>
          </a:p>
          <a:p>
            <a:pPr lvl="4" eaLnBrk="1" fontAlgn="t" hangingPunct="1">
              <a:lnSpc>
                <a:spcPct val="150000"/>
              </a:lnSpc>
              <a:buClrTx/>
              <a:buFont typeface="Wingdings" panose="05000000000000000000" pitchFamily="2" charset="2"/>
              <a:buChar char="ü"/>
              <a:defRPr/>
            </a:pPr>
            <a:r>
              <a:rPr lang="en-ZA" sz="2200" dirty="0" smtClean="0">
                <a:solidFill>
                  <a:schemeClr val="tx2"/>
                </a:solidFill>
                <a:latin typeface="Arial Narrow" panose="020B0606020202030204" pitchFamily="34" charset="0"/>
              </a:rPr>
              <a:t>Unincorporated </a:t>
            </a:r>
            <a:r>
              <a:rPr lang="en-ZA" sz="2200" dirty="0">
                <a:solidFill>
                  <a:schemeClr val="tx2"/>
                </a:solidFill>
                <a:latin typeface="Arial Narrow" panose="020B0606020202030204" pitchFamily="34" charset="0"/>
              </a:rPr>
              <a:t>JAs must submit separate F/S for each party to the JA</a:t>
            </a:r>
            <a:r>
              <a:rPr lang="en-ZA" sz="2200" dirty="0" smtClean="0">
                <a:solidFill>
                  <a:schemeClr val="tx2"/>
                </a:solidFill>
                <a:latin typeface="Arial Narrow" panose="020B0606020202030204" pitchFamily="34" charset="0"/>
              </a:rPr>
              <a:t>.</a:t>
            </a: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Signed JA legal agreement</a:t>
            </a:r>
            <a:r>
              <a:rPr lang="en-ZA" sz="2200" i="1" dirty="0">
                <a:solidFill>
                  <a:schemeClr val="tx2"/>
                </a:solidFill>
                <a:latin typeface="Arial Narrow" panose="020B0606020202030204" pitchFamily="34" charset="0"/>
              </a:rPr>
              <a:t>.</a:t>
            </a:r>
          </a:p>
          <a:p>
            <a:pPr eaLnBrk="1" fontAlgn="t" hangingPunct="1">
              <a:lnSpc>
                <a:spcPct val="150000"/>
              </a:lnSpc>
              <a:buFont typeface="Wingdings" pitchFamily="2" charset="2"/>
              <a:buChar char="1"/>
              <a:defRPr/>
            </a:pPr>
            <a:endParaRPr lang="en-ZA" sz="2200" i="1" dirty="0">
              <a:solidFill>
                <a:schemeClr val="tx2"/>
              </a:solidFill>
              <a:latin typeface="Arial Narrow" panose="020B0606020202030204" pitchFamily="34" charset="0"/>
            </a:endParaRPr>
          </a:p>
          <a:p>
            <a:pPr eaLnBrk="1" fontAlgn="t" hangingPunct="1">
              <a:lnSpc>
                <a:spcPct val="150000"/>
              </a:lnSpc>
              <a:buFont typeface="Arial" panose="020B0604020202020204" pitchFamily="34" charset="0"/>
              <a:buChar char="•"/>
              <a:defRPr/>
            </a:pPr>
            <a:r>
              <a:rPr lang="en-ZA" sz="2200" b="1" dirty="0">
                <a:solidFill>
                  <a:schemeClr val="tx2"/>
                </a:solidFill>
                <a:latin typeface="Arial Narrow" panose="020B0606020202030204" pitchFamily="34" charset="0"/>
              </a:rPr>
              <a:t>Financial statements in Bidding Companies Name</a:t>
            </a:r>
          </a:p>
          <a:p>
            <a:pPr lvl="4" eaLnBrk="1" fontAlgn="t" hangingPunct="1">
              <a:lnSpc>
                <a:spcPct val="150000"/>
              </a:lnSpc>
              <a:buClrTx/>
              <a:buFont typeface="Wingdings" panose="05000000000000000000" pitchFamily="2" charset="2"/>
              <a:buChar char="ü"/>
              <a:defRPr/>
            </a:pPr>
            <a:r>
              <a:rPr lang="en-ZA" sz="2200" dirty="0" smtClean="0">
                <a:solidFill>
                  <a:schemeClr val="tx2"/>
                </a:solidFill>
                <a:latin typeface="Arial Narrow" panose="020B0606020202030204" pitchFamily="34" charset="0"/>
              </a:rPr>
              <a:t>Financial statements must be on the bidder’s name</a:t>
            </a:r>
          </a:p>
          <a:p>
            <a:pPr lvl="4" eaLnBrk="1" fontAlgn="t" hangingPunct="1">
              <a:lnSpc>
                <a:spcPct val="150000"/>
              </a:lnSpc>
              <a:buClrTx/>
              <a:buFont typeface="Wingdings" panose="05000000000000000000" pitchFamily="2" charset="2"/>
              <a:buChar char="ü"/>
              <a:defRPr/>
            </a:pPr>
            <a:r>
              <a:rPr lang="en-ZA" sz="2200" dirty="0" smtClean="0">
                <a:solidFill>
                  <a:schemeClr val="tx2"/>
                </a:solidFill>
                <a:latin typeface="Arial Narrow" panose="020B0606020202030204" pitchFamily="34" charset="0"/>
              </a:rPr>
              <a:t>Subsidiary </a:t>
            </a:r>
            <a:r>
              <a:rPr lang="en-ZA" sz="2200" dirty="0">
                <a:solidFill>
                  <a:schemeClr val="tx2"/>
                </a:solidFill>
                <a:latin typeface="Arial Narrow" panose="020B0606020202030204" pitchFamily="34" charset="0"/>
              </a:rPr>
              <a:t>submitting holding company’s F/S must also furnish a Performance </a:t>
            </a:r>
            <a:r>
              <a:rPr lang="en-ZA" sz="2200" dirty="0" smtClean="0">
                <a:solidFill>
                  <a:schemeClr val="tx2"/>
                </a:solidFill>
                <a:latin typeface="Arial Narrow" panose="020B0606020202030204" pitchFamily="34" charset="0"/>
              </a:rPr>
              <a:t>Guarantee from holding company</a:t>
            </a:r>
            <a:endParaRPr lang="en-ZA" sz="2200" dirty="0">
              <a:solidFill>
                <a:schemeClr val="tx2"/>
              </a:solidFill>
              <a:latin typeface="Arial Narrow" panose="020B0606020202030204" pitchFamily="34" charset="0"/>
            </a:endParaRPr>
          </a:p>
          <a:p>
            <a:pPr>
              <a:lnSpc>
                <a:spcPct val="150000"/>
              </a:lnSpc>
              <a:buFont typeface="Wingdings" pitchFamily="2" charset="2"/>
              <a:buChar char="1"/>
              <a:defRPr/>
            </a:pPr>
            <a:endParaRPr lang="en-ZA" sz="2200" dirty="0"/>
          </a:p>
          <a:p>
            <a:endParaRPr lang="en-ZA" sz="2200" dirty="0"/>
          </a:p>
        </p:txBody>
      </p:sp>
      <p:sp>
        <p:nvSpPr>
          <p:cNvPr id="4" name="Slide Number Placeholder 3"/>
          <p:cNvSpPr>
            <a:spLocks noGrp="1"/>
          </p:cNvSpPr>
          <p:nvPr>
            <p:ph type="sldNum" sz="quarter" idx="10"/>
          </p:nvPr>
        </p:nvSpPr>
        <p:spPr/>
        <p:txBody>
          <a:bodyPr/>
          <a:lstStyle/>
          <a:p>
            <a:pPr>
              <a:defRPr/>
            </a:pPr>
            <a:fld id="{DB556165-4FA3-4CEB-9B95-E432C505F7D3}" type="slidenum">
              <a:rPr lang="en-GB" smtClean="0">
                <a:solidFill>
                  <a:srgbClr val="FFFFFF"/>
                </a:solidFill>
              </a:rPr>
              <a:pPr>
                <a:defRPr/>
              </a:pPr>
              <a:t>33</a:t>
            </a:fld>
            <a:endParaRPr lang="en-GB" dirty="0">
              <a:solidFill>
                <a:srgbClr val="FFFFFF"/>
              </a:solidFill>
            </a:endParaRPr>
          </a:p>
        </p:txBody>
      </p:sp>
    </p:spTree>
    <p:extLst>
      <p:ext uri="{BB962C8B-B14F-4D97-AF65-F5344CB8AC3E}">
        <p14:creationId xmlns:p14="http://schemas.microsoft.com/office/powerpoint/2010/main" val="1007952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34</a:t>
            </a:fld>
            <a:endParaRPr lang="en-ZA" dirty="0">
              <a:solidFill>
                <a:schemeClr val="tx1"/>
              </a:solidFill>
            </a:endParaRPr>
          </a:p>
        </p:txBody>
      </p:sp>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170637"/>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754837"/>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2" y="5572124"/>
            <a:ext cx="7431087" cy="646331"/>
          </a:xfrm>
          <a:prstGeom prst="rect">
            <a:avLst/>
          </a:prstGeom>
          <a:noFill/>
          <a:ln w="9525">
            <a:noFill/>
            <a:miter lim="800000"/>
            <a:headEnd/>
            <a:tailEnd/>
          </a:ln>
        </p:spPr>
        <p:txBody>
          <a:bodyPr>
            <a:spAutoFit/>
          </a:bodyPr>
          <a:lstStyle/>
          <a:p>
            <a:pPr indent="84138"/>
            <a:r>
              <a:rPr lang="en-ZA" sz="1800" dirty="0">
                <a:solidFill>
                  <a:schemeClr val="tx2"/>
                </a:solidFill>
              </a:rPr>
              <a:t>Any enquiries must be referred, in writing via </a:t>
            </a:r>
            <a:r>
              <a:rPr lang="en-ZA" sz="1800" dirty="0" smtClean="0">
                <a:solidFill>
                  <a:schemeClr val="tx2"/>
                </a:solidFill>
              </a:rPr>
              <a:t>email:</a:t>
            </a:r>
          </a:p>
          <a:p>
            <a:r>
              <a:rPr lang="en-ZA" dirty="0" smtClean="0">
                <a:solidFill>
                  <a:schemeClr val="tx2"/>
                </a:solidFill>
                <a:hlinkClick r:id="rId3"/>
              </a:rPr>
              <a:t>tenderoffice@sars.gov.za</a:t>
            </a:r>
            <a:r>
              <a:rPr lang="en-ZA" dirty="0">
                <a:solidFill>
                  <a:schemeClr val="tx2"/>
                </a:solidFill>
              </a:rPr>
              <a:t> </a:t>
            </a:r>
            <a:r>
              <a:rPr lang="en-ZA" dirty="0" smtClean="0">
                <a:solidFill>
                  <a:schemeClr val="tx2"/>
                </a:solidFill>
              </a:rPr>
              <a:t>  </a:t>
            </a:r>
            <a:r>
              <a:rPr lang="en-GB" dirty="0">
                <a:solidFill>
                  <a:schemeClr val="tx2"/>
                </a:solidFill>
              </a:rPr>
              <a:t>24 May  -18 June 2019</a:t>
            </a:r>
            <a:endParaRPr lang="en-ZA"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4"/>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4"/>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USB with content of each file by the </a:t>
            </a:r>
            <a:r>
              <a:rPr lang="en-ZA" b="1" dirty="0" smtClean="0">
                <a:solidFill>
                  <a:schemeClr val="tx2"/>
                </a:solidFill>
              </a:rPr>
              <a:t>25 June 2019 at 11H00</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95072"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Bid Submission                                                                           </a:t>
            </a: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pic>
        <p:nvPicPr>
          <p:cNvPr id="10240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66656" y="2762790"/>
            <a:ext cx="1190625" cy="99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35</a:t>
            </a:fld>
            <a:endParaRPr lang="en-ZA" dirty="0">
              <a:solidFill>
                <a:schemeClr val="tx1"/>
              </a:solidFill>
            </a:endParaRPr>
          </a:p>
        </p:txBody>
      </p:sp>
      <p:pic>
        <p:nvPicPr>
          <p:cNvPr id="7" name="Picture 7" descr="Questions"/>
          <p:cNvPicPr>
            <a:picLocks noChangeAspect="1" noChangeArrowheads="1"/>
          </p:cNvPicPr>
          <p:nvPr/>
        </p:nvPicPr>
        <p:blipFill>
          <a:blip r:embed="rId2"/>
          <a:srcRect/>
          <a:stretch>
            <a:fillRect/>
          </a:stretch>
        </p:blipFill>
        <p:spPr bwMode="auto">
          <a:xfrm>
            <a:off x="3132138" y="1628775"/>
            <a:ext cx="2447925" cy="3956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728" y="122530"/>
            <a:ext cx="8972296" cy="470898"/>
          </a:xfrm>
        </p:spPr>
        <p:txBody>
          <a:bodyPr/>
          <a:lstStyle/>
          <a:p>
            <a:r>
              <a:rPr lang="en-ZA" sz="3600" dirty="0" smtClean="0">
                <a:solidFill>
                  <a:srgbClr val="FFFFFF"/>
                </a:solidFill>
                <a:latin typeface="Arial Narrow" panose="020B0606020202030204" pitchFamily="34" charset="0"/>
              </a:rPr>
              <a:t>QUESTIONS RAISED DURING THE SESSION</a:t>
            </a:r>
            <a:endParaRPr lang="en-ZA" sz="3600" dirty="0"/>
          </a:p>
        </p:txBody>
      </p:sp>
      <p:sp>
        <p:nvSpPr>
          <p:cNvPr id="3" name="Content Placeholder 2"/>
          <p:cNvSpPr>
            <a:spLocks noGrp="1"/>
          </p:cNvSpPr>
          <p:nvPr>
            <p:ph idx="1"/>
          </p:nvPr>
        </p:nvSpPr>
        <p:spPr>
          <a:xfrm>
            <a:off x="157260" y="980728"/>
            <a:ext cx="8972296" cy="4785926"/>
          </a:xfrm>
        </p:spPr>
        <p:txBody>
          <a:bodyPr/>
          <a:lstStyle/>
          <a:p>
            <a:pPr marL="0" indent="0" algn="just">
              <a:lnSpc>
                <a:spcPct val="150000"/>
              </a:lnSpc>
              <a:buNone/>
            </a:pPr>
            <a:r>
              <a:rPr lang="en-ZA" sz="1200" b="1" dirty="0" smtClean="0"/>
              <a:t>Q</a:t>
            </a:r>
            <a:r>
              <a:rPr lang="en-ZA" sz="1200" b="1" dirty="0"/>
              <a:t>:</a:t>
            </a:r>
            <a:r>
              <a:rPr lang="en-ZA" sz="1200" dirty="0"/>
              <a:t> It is noted that there are quantities in the tender specification document for Bait Stations &amp; Flycatchers, should these be deemed as actuals per site to be priced for?</a:t>
            </a:r>
          </a:p>
          <a:p>
            <a:pPr marL="0" indent="0" algn="just">
              <a:lnSpc>
                <a:spcPct val="150000"/>
              </a:lnSpc>
              <a:buNone/>
            </a:pPr>
            <a:r>
              <a:rPr lang="en-ZA" sz="1200" b="1" dirty="0" smtClean="0"/>
              <a:t>A</a:t>
            </a:r>
            <a:r>
              <a:rPr lang="en-ZA" sz="1200" b="1" dirty="0"/>
              <a:t>:</a:t>
            </a:r>
            <a:r>
              <a:rPr lang="en-ZA" sz="1200" dirty="0"/>
              <a:t> </a:t>
            </a:r>
            <a:r>
              <a:rPr lang="en-ZA" sz="1200" dirty="0">
                <a:solidFill>
                  <a:srgbClr val="FF0000"/>
                </a:solidFill>
              </a:rPr>
              <a:t>The quantities provided are purely indicative and should not be deemed as actuals. SARS reserves the right to increase and/or decrease these quantities at any given stage of the process as indicated in the tender documents. A monthly service fee, inclusive of labour or installation costs, per unit is expected to be provided</a:t>
            </a:r>
            <a:r>
              <a:rPr lang="en-ZA" sz="1200" dirty="0" smtClean="0"/>
              <a:t>.</a:t>
            </a:r>
          </a:p>
          <a:p>
            <a:pPr marL="0" indent="0" algn="just">
              <a:lnSpc>
                <a:spcPct val="150000"/>
              </a:lnSpc>
              <a:buNone/>
            </a:pPr>
            <a:endParaRPr lang="en-ZA" sz="1200" dirty="0"/>
          </a:p>
          <a:p>
            <a:pPr marL="0" indent="0" algn="just">
              <a:lnSpc>
                <a:spcPct val="150000"/>
              </a:lnSpc>
              <a:buNone/>
            </a:pPr>
            <a:r>
              <a:rPr lang="en-ZA" sz="1200" b="1" dirty="0" smtClean="0"/>
              <a:t>Q</a:t>
            </a:r>
            <a:r>
              <a:rPr lang="en-ZA" sz="1200" b="1" dirty="0"/>
              <a:t>:</a:t>
            </a:r>
            <a:r>
              <a:rPr lang="en-ZA" sz="1200" dirty="0"/>
              <a:t> Are the sizes </a:t>
            </a:r>
            <a:r>
              <a:rPr lang="en-ZA" sz="1200" dirty="0" smtClean="0"/>
              <a:t>(square meter) </a:t>
            </a:r>
            <a:r>
              <a:rPr lang="en-ZA" sz="1200" dirty="0"/>
              <a:t>for the various sites under “Monthly Services”  to be quoted for against the indicated offices sizes or per unit square meter</a:t>
            </a:r>
            <a:r>
              <a:rPr lang="en-ZA" sz="1200" dirty="0" smtClean="0"/>
              <a:t>?</a:t>
            </a:r>
          </a:p>
          <a:p>
            <a:pPr marL="0" indent="0" algn="just">
              <a:lnSpc>
                <a:spcPct val="150000"/>
              </a:lnSpc>
              <a:buNone/>
            </a:pPr>
            <a:r>
              <a:rPr lang="en-ZA" sz="1200" b="1" dirty="0" smtClean="0"/>
              <a:t>A</a:t>
            </a:r>
            <a:r>
              <a:rPr lang="en-ZA" sz="1200" b="1" dirty="0"/>
              <a:t>:</a:t>
            </a:r>
            <a:r>
              <a:rPr lang="en-ZA" sz="1200" dirty="0"/>
              <a:t> </a:t>
            </a:r>
            <a:r>
              <a:rPr lang="en-ZA" sz="1200" dirty="0">
                <a:solidFill>
                  <a:srgbClr val="FF0000"/>
                </a:solidFill>
              </a:rPr>
              <a:t>Bidders should quote a fixed monthly fee for the indicated offices taking into consideration their respective sizes as indicated</a:t>
            </a:r>
            <a:r>
              <a:rPr lang="en-ZA" sz="1200" dirty="0" smtClean="0">
                <a:solidFill>
                  <a:srgbClr val="FF0000"/>
                </a:solidFill>
              </a:rPr>
              <a:t>.</a:t>
            </a:r>
          </a:p>
          <a:p>
            <a:pPr marL="0" indent="0" algn="just">
              <a:lnSpc>
                <a:spcPct val="150000"/>
              </a:lnSpc>
              <a:buNone/>
            </a:pPr>
            <a:endParaRPr lang="en-ZA" sz="1200" dirty="0">
              <a:solidFill>
                <a:srgbClr val="FF0000"/>
              </a:solidFill>
            </a:endParaRPr>
          </a:p>
          <a:p>
            <a:pPr marL="0" indent="0">
              <a:buNone/>
            </a:pPr>
            <a:r>
              <a:rPr lang="en-ZA" sz="1200" b="1" dirty="0" smtClean="0"/>
              <a:t>Q</a:t>
            </a:r>
            <a:r>
              <a:rPr lang="en-ZA" sz="1200" b="1" dirty="0"/>
              <a:t>: </a:t>
            </a:r>
            <a:r>
              <a:rPr lang="en-ZA" sz="1200" dirty="0" smtClean="0"/>
              <a:t>Can </a:t>
            </a:r>
            <a:r>
              <a:rPr lang="en-ZA" sz="1200" dirty="0"/>
              <a:t>the bidder provide leasing terms of any vehicle</a:t>
            </a:r>
            <a:r>
              <a:rPr lang="en-ZA" sz="1200" dirty="0" smtClean="0"/>
              <a:t>?</a:t>
            </a:r>
            <a:r>
              <a:rPr lang="en-ZA" sz="1200" dirty="0"/>
              <a:t> </a:t>
            </a:r>
          </a:p>
          <a:p>
            <a:pPr marL="0" indent="0">
              <a:buNone/>
            </a:pPr>
            <a:r>
              <a:rPr lang="en-ZA" sz="1200" b="1" dirty="0">
                <a:solidFill>
                  <a:srgbClr val="FF0000"/>
                </a:solidFill>
              </a:rPr>
              <a:t>A:</a:t>
            </a:r>
            <a:r>
              <a:rPr lang="en-ZA" sz="1200" dirty="0">
                <a:solidFill>
                  <a:srgbClr val="FF0000"/>
                </a:solidFill>
              </a:rPr>
              <a:t>Yes, this will serve as confirmation that the bidder is legally entitled to utilize the vehicle.</a:t>
            </a:r>
          </a:p>
          <a:p>
            <a:pPr marL="0" indent="0">
              <a:buNone/>
            </a:pPr>
            <a:endParaRPr lang="en-ZA" sz="1200" dirty="0">
              <a:solidFill>
                <a:srgbClr val="FF0000"/>
              </a:solidFill>
            </a:endParaRPr>
          </a:p>
          <a:p>
            <a:pPr marL="0" indent="0">
              <a:buNone/>
            </a:pPr>
            <a:r>
              <a:rPr lang="en-ZA" sz="1200" b="1" dirty="0" smtClean="0"/>
              <a:t>A</a:t>
            </a:r>
            <a:r>
              <a:rPr lang="en-ZA" sz="1200" dirty="0" smtClean="0"/>
              <a:t>: Do we submit only pricing on hand copy and disc</a:t>
            </a:r>
          </a:p>
          <a:p>
            <a:pPr marL="0" indent="0">
              <a:buNone/>
            </a:pPr>
            <a:r>
              <a:rPr lang="en-ZA" sz="1200" b="1" dirty="0" smtClean="0">
                <a:solidFill>
                  <a:srgbClr val="FF0000"/>
                </a:solidFill>
              </a:rPr>
              <a:t>Q</a:t>
            </a:r>
            <a:r>
              <a:rPr lang="en-ZA" sz="1200" dirty="0" smtClean="0">
                <a:solidFill>
                  <a:srgbClr val="FF0000"/>
                </a:solidFill>
              </a:rPr>
              <a:t>: your complete bid must have an original and a copy </a:t>
            </a:r>
            <a:endParaRPr lang="en-ZA" sz="1200" dirty="0">
              <a:solidFill>
                <a:srgbClr val="FF0000"/>
              </a:solidFill>
            </a:endParaRPr>
          </a:p>
          <a:p>
            <a:pPr marL="0" indent="0">
              <a:buNone/>
            </a:pPr>
            <a:r>
              <a:rPr lang="en-ZA" sz="1200" dirty="0">
                <a:solidFill>
                  <a:srgbClr val="FF0000"/>
                </a:solidFill>
              </a:rPr>
              <a:t> </a:t>
            </a:r>
          </a:p>
          <a:p>
            <a:pPr>
              <a:lnSpc>
                <a:spcPct val="150000"/>
              </a:lnSpc>
              <a:buFont typeface="Wingdings" pitchFamily="2" charset="2"/>
              <a:buChar char="1"/>
              <a:defRPr/>
            </a:pPr>
            <a:endParaRPr lang="en-ZA" sz="2200" dirty="0"/>
          </a:p>
          <a:p>
            <a:endParaRPr lang="en-ZA" sz="2200" dirty="0"/>
          </a:p>
        </p:txBody>
      </p:sp>
      <p:sp>
        <p:nvSpPr>
          <p:cNvPr id="4" name="Slide Number Placeholder 3"/>
          <p:cNvSpPr>
            <a:spLocks noGrp="1"/>
          </p:cNvSpPr>
          <p:nvPr>
            <p:ph type="sldNum" sz="quarter" idx="10"/>
          </p:nvPr>
        </p:nvSpPr>
        <p:spPr/>
        <p:txBody>
          <a:bodyPr/>
          <a:lstStyle/>
          <a:p>
            <a:pPr>
              <a:defRPr/>
            </a:pPr>
            <a:fld id="{DB556165-4FA3-4CEB-9B95-E432C505F7D3}" type="slidenum">
              <a:rPr lang="en-GB" smtClean="0">
                <a:solidFill>
                  <a:srgbClr val="FFFFFF"/>
                </a:solidFill>
              </a:rPr>
              <a:pPr>
                <a:defRPr/>
              </a:pPr>
              <a:t>36</a:t>
            </a:fld>
            <a:endParaRPr lang="en-GB" dirty="0">
              <a:solidFill>
                <a:srgbClr val="FFFFFF"/>
              </a:solidFill>
            </a:endParaRPr>
          </a:p>
        </p:txBody>
      </p:sp>
    </p:spTree>
    <p:extLst>
      <p:ext uri="{BB962C8B-B14F-4D97-AF65-F5344CB8AC3E}">
        <p14:creationId xmlns:p14="http://schemas.microsoft.com/office/powerpoint/2010/main" val="11374330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RFP Timelines</a:t>
            </a:r>
          </a:p>
        </p:txBody>
      </p:sp>
      <p:graphicFrame>
        <p:nvGraphicFramePr>
          <p:cNvPr id="2" name="Table 1"/>
          <p:cNvGraphicFramePr>
            <a:graphicFrameLocks noGrp="1"/>
          </p:cNvGraphicFramePr>
          <p:nvPr>
            <p:extLst>
              <p:ext uri="{D42A27DB-BD31-4B8C-83A1-F6EECF244321}">
                <p14:modId xmlns:p14="http://schemas.microsoft.com/office/powerpoint/2010/main" val="1187855444"/>
              </p:ext>
            </p:extLst>
          </p:nvPr>
        </p:nvGraphicFramePr>
        <p:xfrm>
          <a:off x="0" y="782322"/>
          <a:ext cx="9144000" cy="4907810"/>
        </p:xfrm>
        <a:graphic>
          <a:graphicData uri="http://schemas.openxmlformats.org/drawingml/2006/table">
            <a:tbl>
              <a:tblPr firstRow="1" bandRow="1">
                <a:tableStyleId>{5C22544A-7EE6-4342-B048-85BDC9FD1C3A}</a:tableStyleId>
              </a:tblPr>
              <a:tblGrid>
                <a:gridCol w="5864772"/>
                <a:gridCol w="3279228"/>
              </a:tblGrid>
              <a:tr h="5506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l"/>
                      <a:r>
                        <a:rPr lang="en-ZA" dirty="0" smtClean="0">
                          <a:solidFill>
                            <a:schemeClr val="tx2">
                              <a:lumMod val="75000"/>
                            </a:schemeClr>
                          </a:solidFill>
                        </a:rPr>
                        <a:t>DUE DATE</a:t>
                      </a:r>
                      <a:endParaRPr lang="en-ZA" dirty="0">
                        <a:solidFill>
                          <a:schemeClr val="tx2">
                            <a:lumMod val="75000"/>
                          </a:schemeClr>
                        </a:solidFill>
                      </a:endParaRPr>
                    </a:p>
                  </a:txBody>
                  <a:tcPr/>
                </a:tc>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RFP Advertisement in Government Tender Bulletin</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24 May 2019</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Tender documents on SARS website </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27 May 2019</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rgbClr val="FF0000"/>
                          </a:solidFill>
                          <a:latin typeface="+mn-lt"/>
                          <a:ea typeface="+mn-ea"/>
                          <a:cs typeface="+mn-cs"/>
                        </a:rPr>
                        <a:t>Non-compulsory briefing session</a:t>
                      </a:r>
                      <a:endParaRPr lang="en-ZA" sz="1800" b="1" kern="1200" baseline="0" dirty="0">
                        <a:solidFill>
                          <a:srgbClr val="FF0000"/>
                        </a:solidFill>
                        <a:latin typeface="+mn-lt"/>
                        <a:ea typeface="+mn-ea"/>
                        <a:cs typeface="+mn-cs"/>
                      </a:endParaRPr>
                    </a:p>
                  </a:txBody>
                  <a:tcPr anchor="ctr"/>
                </a:tc>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3 June 2019</a:t>
                      </a:r>
                    </a:p>
                    <a:p>
                      <a:pPr marL="0" algn="l" defTabSz="932962" rtl="0" eaLnBrk="1" latinLnBrk="0" hangingPunct="1"/>
                      <a:r>
                        <a:rPr lang="en-ZA" sz="1800" b="1" kern="1200" baseline="0" dirty="0" smtClean="0">
                          <a:solidFill>
                            <a:schemeClr val="accent2">
                              <a:lumMod val="50000"/>
                            </a:schemeClr>
                          </a:solidFill>
                          <a:latin typeface="+mn-lt"/>
                          <a:ea typeface="+mn-ea"/>
                          <a:cs typeface="+mn-cs"/>
                        </a:rPr>
                        <a:t>at 11H00</a:t>
                      </a:r>
                      <a:endParaRPr lang="en-ZA" sz="1800" b="1" kern="1200" baseline="0" dirty="0">
                        <a:solidFill>
                          <a:schemeClr val="accent2">
                            <a:lumMod val="50000"/>
                          </a:schemeClr>
                        </a:solidFill>
                        <a:latin typeface="+mn-lt"/>
                        <a:ea typeface="+mn-ea"/>
                        <a:cs typeface="+mn-cs"/>
                      </a:endParaRPr>
                    </a:p>
                  </a:txBody>
                  <a:tcPr anchor="ctr"/>
                </a:tc>
              </a:tr>
              <a:tr h="773577">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Questions relating to RFP</a:t>
                      </a:r>
                      <a:endParaRPr lang="en-ZA" sz="1800" b="1" kern="1200" baseline="0" dirty="0">
                        <a:solidFill>
                          <a:schemeClr val="accent2">
                            <a:lumMod val="50000"/>
                          </a:schemeClr>
                        </a:solidFill>
                        <a:latin typeface="+mn-lt"/>
                        <a:ea typeface="+mn-ea"/>
                        <a:cs typeface="+mn-cs"/>
                      </a:endParaRPr>
                    </a:p>
                  </a:txBody>
                  <a:tcPr anchor="ctr"/>
                </a:tc>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24 May – 18 June 2019</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nchor="ctr"/>
                </a:tc>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25 June 2019 at</a:t>
                      </a:r>
                      <a:r>
                        <a:rPr lang="en-ZA" sz="1800" b="1" dirty="0" smtClean="0">
                          <a:solidFill>
                            <a:schemeClr val="accent2">
                              <a:lumMod val="50000"/>
                            </a:schemeClr>
                          </a:solidFill>
                        </a:rPr>
                        <a:t> 11h00</a:t>
                      </a:r>
                      <a:endParaRPr lang="en-ZA" sz="1800" b="1" dirty="0">
                        <a:solidFill>
                          <a:schemeClr val="accent2">
                            <a:lumMod val="50000"/>
                          </a:schemeClr>
                        </a:solidFill>
                      </a:endParaRPr>
                    </a:p>
                  </a:txBody>
                  <a:tcPr anchor="ctr"/>
                </a:tc>
              </a:tr>
              <a:tr h="716721">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nchor="ctr"/>
                </a:tc>
                <a:tc>
                  <a:txBody>
                    <a:bodyPr/>
                    <a:lstStyle/>
                    <a:p>
                      <a:pPr algn="l"/>
                      <a:r>
                        <a:rPr lang="en-ZA" sz="1800" b="1" kern="1200" baseline="0" dirty="0" err="1" smtClean="0">
                          <a:solidFill>
                            <a:schemeClr val="accent2">
                              <a:lumMod val="50000"/>
                            </a:schemeClr>
                          </a:solidFill>
                          <a:latin typeface="+mn-lt"/>
                          <a:ea typeface="+mn-ea"/>
                          <a:cs typeface="+mn-cs"/>
                        </a:rPr>
                        <a:t>Spt</a:t>
                      </a:r>
                      <a:r>
                        <a:rPr lang="en-ZA" sz="1800" b="1" kern="1200" baseline="0" dirty="0" smtClean="0">
                          <a:solidFill>
                            <a:schemeClr val="accent2">
                              <a:lumMod val="50000"/>
                            </a:schemeClr>
                          </a:solidFill>
                          <a:latin typeface="+mn-lt"/>
                          <a:ea typeface="+mn-ea"/>
                          <a:cs typeface="+mn-cs"/>
                        </a:rPr>
                        <a:t>/Oct 2019</a:t>
                      </a:r>
                      <a:endParaRPr lang="en-ZA" sz="1800" b="1" kern="1200" baseline="0" dirty="0">
                        <a:solidFill>
                          <a:schemeClr val="accent2">
                            <a:lumMod val="50000"/>
                          </a:schemeClr>
                        </a:solidFill>
                        <a:latin typeface="+mn-lt"/>
                        <a:ea typeface="+mn-ea"/>
                        <a:cs typeface="+mn-cs"/>
                      </a:endParaRPr>
                    </a:p>
                  </a:txBody>
                  <a:tcPr anchor="ct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4</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smtClean="0">
                <a:effectLst>
                  <a:outerShdw blurRad="38100" dist="38100" dir="2700000" algn="tl">
                    <a:srgbClr val="000000">
                      <a:alpha val="43137"/>
                    </a:srgbClr>
                  </a:outerShdw>
                </a:effectLst>
              </a:rPr>
              <a:t>TECHNICAL  </a:t>
            </a:r>
          </a:p>
          <a:p>
            <a:pPr marL="0" indent="0" algn="ctr">
              <a:buNone/>
            </a:pPr>
            <a:endParaRPr lang="en-ZA" sz="2000" b="1" dirty="0" smtClean="0"/>
          </a:p>
          <a:p>
            <a:pPr marL="0" indent="0" algn="ctr">
              <a:buNone/>
            </a:pPr>
            <a:r>
              <a:rPr lang="en-ZA" sz="2000" b="1" dirty="0" smtClean="0"/>
              <a:t> </a:t>
            </a:r>
            <a:endParaRPr lang="en-ZA" sz="2000" b="1" dirty="0"/>
          </a:p>
        </p:txBody>
      </p:sp>
    </p:spTree>
    <p:extLst>
      <p:ext uri="{BB962C8B-B14F-4D97-AF65-F5344CB8AC3E}">
        <p14:creationId xmlns:p14="http://schemas.microsoft.com/office/powerpoint/2010/main" val="38236505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21628" y="61479"/>
            <a:ext cx="8793773" cy="575542"/>
          </a:xfrm>
        </p:spPr>
        <p:txBody>
          <a:bodyPr/>
          <a:lstStyle/>
          <a:p>
            <a:r>
              <a:rPr lang="en-ZA" altLang="en-US" smtClean="0"/>
              <a:t>Clusters</a:t>
            </a:r>
          </a:p>
        </p:txBody>
      </p:sp>
      <p:graphicFrame>
        <p:nvGraphicFramePr>
          <p:cNvPr id="2" name="Content Placeholder 1"/>
          <p:cNvGraphicFramePr>
            <a:graphicFrameLocks noGrp="1"/>
          </p:cNvGraphicFramePr>
          <p:nvPr>
            <p:ph idx="1"/>
          </p:nvPr>
        </p:nvGraphicFramePr>
        <p:xfrm>
          <a:off x="397120" y="1033463"/>
          <a:ext cx="8213480" cy="4887914"/>
        </p:xfrm>
        <a:graphic>
          <a:graphicData uri="http://schemas.openxmlformats.org/drawingml/2006/table">
            <a:tbl>
              <a:tblPr firstRow="1" firstCol="1" bandRow="1"/>
              <a:tblGrid>
                <a:gridCol w="2659538"/>
                <a:gridCol w="3351189"/>
                <a:gridCol w="2202753"/>
              </a:tblGrid>
              <a:tr h="1009710">
                <a:tc>
                  <a:txBody>
                    <a:bodyPr/>
                    <a:lstStyle/>
                    <a:p>
                      <a:pPr algn="r">
                        <a:lnSpc>
                          <a:spcPct val="150000"/>
                        </a:lnSpc>
                        <a:spcAft>
                          <a:spcPts val="1200"/>
                        </a:spcAft>
                      </a:pPr>
                      <a:r>
                        <a:rPr lang="en-ZA" sz="1100" b="1" dirty="0">
                          <a:effectLst/>
                          <a:latin typeface="Arial"/>
                          <a:ea typeface="Times New Roman"/>
                        </a:rPr>
                        <a:t>Clusters</a:t>
                      </a:r>
                      <a:endParaRPr lang="en-ZA" sz="1200" dirty="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Regions</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 Preferable clusters  Yes or No</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9710">
                <a:tc>
                  <a:txBody>
                    <a:bodyPr/>
                    <a:lstStyle/>
                    <a:p>
                      <a:pPr algn="r">
                        <a:lnSpc>
                          <a:spcPct val="150000"/>
                        </a:lnSpc>
                        <a:spcAft>
                          <a:spcPts val="1200"/>
                        </a:spcAft>
                      </a:pPr>
                      <a:r>
                        <a:rPr lang="en-ZA" sz="1100" b="1">
                          <a:effectLst/>
                          <a:latin typeface="Arial"/>
                          <a:ea typeface="Times New Roman"/>
                        </a:rPr>
                        <a:t>Cluster A</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Gauteng North /Head Office/Mpumalanga</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 </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9074">
                <a:tc>
                  <a:txBody>
                    <a:bodyPr/>
                    <a:lstStyle/>
                    <a:p>
                      <a:pPr algn="r">
                        <a:lnSpc>
                          <a:spcPct val="150000"/>
                        </a:lnSpc>
                        <a:spcAft>
                          <a:spcPts val="1200"/>
                        </a:spcAft>
                      </a:pPr>
                      <a:r>
                        <a:rPr lang="en-ZA" sz="1100" b="1">
                          <a:effectLst/>
                          <a:latin typeface="Arial"/>
                          <a:ea typeface="Times New Roman"/>
                        </a:rPr>
                        <a:t>Cluster B</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Gauteng Central &amp; Limpopo</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 </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855">
                <a:tc>
                  <a:txBody>
                    <a:bodyPr/>
                    <a:lstStyle/>
                    <a:p>
                      <a:pPr algn="r">
                        <a:lnSpc>
                          <a:spcPct val="150000"/>
                        </a:lnSpc>
                        <a:spcAft>
                          <a:spcPts val="1200"/>
                        </a:spcAft>
                      </a:pPr>
                      <a:r>
                        <a:rPr lang="en-ZA" sz="1100" b="1">
                          <a:effectLst/>
                          <a:latin typeface="Arial"/>
                          <a:ea typeface="Times New Roman"/>
                        </a:rPr>
                        <a:t>Cluster C</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Gauteng South &amp; North West</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 </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855">
                <a:tc>
                  <a:txBody>
                    <a:bodyPr/>
                    <a:lstStyle/>
                    <a:p>
                      <a:pPr algn="r">
                        <a:lnSpc>
                          <a:spcPct val="150000"/>
                        </a:lnSpc>
                        <a:spcAft>
                          <a:spcPts val="1200"/>
                        </a:spcAft>
                      </a:pPr>
                      <a:r>
                        <a:rPr lang="en-ZA" sz="1100" b="1">
                          <a:effectLst/>
                          <a:latin typeface="Arial"/>
                          <a:ea typeface="Times New Roman"/>
                        </a:rPr>
                        <a:t>Cluster D</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KwaZulu- Natal &amp; Eastern Cape</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 </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855">
                <a:tc>
                  <a:txBody>
                    <a:bodyPr/>
                    <a:lstStyle/>
                    <a:p>
                      <a:pPr algn="r">
                        <a:lnSpc>
                          <a:spcPct val="150000"/>
                        </a:lnSpc>
                        <a:spcAft>
                          <a:spcPts val="1200"/>
                        </a:spcAft>
                      </a:pPr>
                      <a:r>
                        <a:rPr lang="en-ZA" sz="1100" b="1">
                          <a:effectLst/>
                          <a:latin typeface="Arial"/>
                          <a:ea typeface="Times New Roman"/>
                        </a:rPr>
                        <a:t>Cluster E</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Western Cape</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 </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855">
                <a:tc>
                  <a:txBody>
                    <a:bodyPr/>
                    <a:lstStyle/>
                    <a:p>
                      <a:pPr algn="r">
                        <a:lnSpc>
                          <a:spcPct val="150000"/>
                        </a:lnSpc>
                        <a:spcAft>
                          <a:spcPts val="1200"/>
                        </a:spcAft>
                      </a:pPr>
                      <a:r>
                        <a:rPr lang="en-ZA" sz="1100" b="1">
                          <a:effectLst/>
                          <a:latin typeface="Arial"/>
                          <a:ea typeface="Times New Roman"/>
                        </a:rPr>
                        <a:t>Cluster F</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a:effectLst/>
                          <a:latin typeface="Arial"/>
                          <a:ea typeface="Times New Roman"/>
                        </a:rPr>
                        <a:t>Northern Cape &amp; Free State</a:t>
                      </a:r>
                      <a:endParaRPr lang="en-ZA" sz="120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1200"/>
                        </a:spcAft>
                      </a:pPr>
                      <a:r>
                        <a:rPr lang="en-ZA" sz="1100" b="1" dirty="0">
                          <a:effectLst/>
                          <a:latin typeface="Arial"/>
                          <a:ea typeface="Times New Roman"/>
                        </a:rPr>
                        <a:t> </a:t>
                      </a:r>
                      <a:endParaRPr lang="en-ZA" sz="1200" dirty="0">
                        <a:effectLst/>
                        <a:latin typeface="Times New Roman"/>
                        <a:ea typeface="Times New Roman"/>
                      </a:endParaRPr>
                    </a:p>
                  </a:txBody>
                  <a:tcPr marL="63310" marR="633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229" name="Slide Number Placeholder 3"/>
          <p:cNvSpPr>
            <a:spLocks noGrp="1"/>
          </p:cNvSpPr>
          <p:nvPr>
            <p:ph type="sldNum" sz="quarter" idx="10"/>
          </p:nvPr>
        </p:nvSpPr>
        <p:spPr>
          <a:xfrm>
            <a:off x="8830441" y="-3175"/>
            <a:ext cx="8495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buSzPct val="120000"/>
              <a:buChar char="•"/>
              <a:defRPr sz="2400">
                <a:solidFill>
                  <a:schemeClr val="tx1"/>
                </a:solidFill>
                <a:latin typeface="Arial" charset="0"/>
              </a:defRPr>
            </a:lvl1pPr>
            <a:lvl2pPr marL="742950" indent="-285750" algn="l" eaLnBrk="0" hangingPunct="0">
              <a:buClr>
                <a:schemeClr val="tx2"/>
              </a:buClr>
              <a:buSzPct val="120000"/>
              <a:buChar char="•"/>
              <a:defRPr sz="2200">
                <a:solidFill>
                  <a:schemeClr val="tx1"/>
                </a:solidFill>
                <a:latin typeface="Arial" charset="0"/>
              </a:defRPr>
            </a:lvl2pPr>
            <a:lvl3pPr marL="1143000" indent="-228600" algn="l" eaLnBrk="0" hangingPunct="0">
              <a:buClr>
                <a:schemeClr val="tx2"/>
              </a:buClr>
              <a:buFont typeface="Times New Roman" pitchFamily="18" charset="0"/>
              <a:buChar char="–"/>
              <a:defRPr sz="2000">
                <a:solidFill>
                  <a:schemeClr val="tx1"/>
                </a:solidFill>
                <a:latin typeface="Arial" charset="0"/>
              </a:defRPr>
            </a:lvl3pPr>
            <a:lvl4pPr marL="1600200" indent="-228600" algn="l" eaLnBrk="0" hangingPunct="0">
              <a:buClr>
                <a:schemeClr val="tx2"/>
              </a:buClr>
              <a:buSzPct val="89000"/>
              <a:buChar char="•"/>
              <a:defRPr sz="2000">
                <a:solidFill>
                  <a:schemeClr val="tx1"/>
                </a:solidFill>
                <a:latin typeface="Arial" charset="0"/>
              </a:defRPr>
            </a:lvl4pPr>
            <a:lvl5pPr marL="2057400" indent="-228600" algn="l" eaLnBrk="0" hangingPunct="0">
              <a:buClr>
                <a:schemeClr val="tx2"/>
              </a:buClr>
              <a:buSzPct val="75000"/>
              <a:buFont typeface="Times New Roman" pitchFamily="18" charset="0"/>
              <a:buChar char="–"/>
              <a:defRPr sz="2000">
                <a:solidFill>
                  <a:schemeClr val="tx1"/>
                </a:solidFill>
                <a:latin typeface="Arial" charset="0"/>
              </a:defRPr>
            </a:lvl5pPr>
            <a:lvl6pPr marL="25146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6pPr>
            <a:lvl7pPr marL="29718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7pPr>
            <a:lvl8pPr marL="34290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8pPr>
            <a:lvl9pPr marL="38862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9pPr>
          </a:lstStyle>
          <a:p>
            <a:pPr algn="r" eaLnBrk="1" hangingPunct="1">
              <a:buSzTx/>
              <a:buFontTx/>
              <a:buNone/>
            </a:pPr>
            <a:fld id="{8E635566-946D-44BD-8AF9-66B9EC0318DD}" type="slidenum">
              <a:rPr lang="en-GB" altLang="en-US" sz="1200" smtClean="0">
                <a:solidFill>
                  <a:schemeClr val="bg1"/>
                </a:solidFill>
              </a:rPr>
              <a:pPr algn="r" eaLnBrk="1" hangingPunct="1">
                <a:buSzTx/>
                <a:buFontTx/>
                <a:buNone/>
              </a:pPr>
              <a:t>6</a:t>
            </a:fld>
            <a:endParaRPr lang="en-GB" altLang="en-US" sz="1200" smtClean="0">
              <a:solidFill>
                <a:schemeClr val="bg1"/>
              </a:solidFill>
            </a:endParaRPr>
          </a:p>
        </p:txBody>
      </p:sp>
    </p:spTree>
    <p:extLst>
      <p:ext uri="{BB962C8B-B14F-4D97-AF65-F5344CB8AC3E}">
        <p14:creationId xmlns:p14="http://schemas.microsoft.com/office/powerpoint/2010/main" val="2109880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21628" y="61479"/>
            <a:ext cx="8793773" cy="575542"/>
          </a:xfrm>
        </p:spPr>
        <p:txBody>
          <a:bodyPr/>
          <a:lstStyle/>
          <a:p>
            <a:r>
              <a:rPr lang="en-ZA" altLang="en-US" smtClean="0"/>
              <a:t>Services that SARS requires</a:t>
            </a:r>
          </a:p>
        </p:txBody>
      </p:sp>
      <p:sp>
        <p:nvSpPr>
          <p:cNvPr id="9219" name="Slide Number Placeholder 3"/>
          <p:cNvSpPr>
            <a:spLocks noGrp="1"/>
          </p:cNvSpPr>
          <p:nvPr>
            <p:ph type="sldNum" sz="quarter" idx="10"/>
          </p:nvPr>
        </p:nvSpPr>
        <p:spPr>
          <a:xfrm>
            <a:off x="8830441" y="-3175"/>
            <a:ext cx="8495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buSzPct val="120000"/>
              <a:buChar char="•"/>
              <a:defRPr sz="2400">
                <a:solidFill>
                  <a:schemeClr val="tx1"/>
                </a:solidFill>
                <a:latin typeface="Arial" charset="0"/>
              </a:defRPr>
            </a:lvl1pPr>
            <a:lvl2pPr marL="742950" indent="-285750" algn="l" eaLnBrk="0" hangingPunct="0">
              <a:buClr>
                <a:schemeClr val="tx2"/>
              </a:buClr>
              <a:buSzPct val="120000"/>
              <a:buChar char="•"/>
              <a:defRPr sz="2200">
                <a:solidFill>
                  <a:schemeClr val="tx1"/>
                </a:solidFill>
                <a:latin typeface="Arial" charset="0"/>
              </a:defRPr>
            </a:lvl2pPr>
            <a:lvl3pPr marL="1143000" indent="-228600" algn="l" eaLnBrk="0" hangingPunct="0">
              <a:buClr>
                <a:schemeClr val="tx2"/>
              </a:buClr>
              <a:buFont typeface="Times New Roman" pitchFamily="18" charset="0"/>
              <a:buChar char="–"/>
              <a:defRPr sz="2000">
                <a:solidFill>
                  <a:schemeClr val="tx1"/>
                </a:solidFill>
                <a:latin typeface="Arial" charset="0"/>
              </a:defRPr>
            </a:lvl3pPr>
            <a:lvl4pPr marL="1600200" indent="-228600" algn="l" eaLnBrk="0" hangingPunct="0">
              <a:buClr>
                <a:schemeClr val="tx2"/>
              </a:buClr>
              <a:buSzPct val="89000"/>
              <a:buChar char="•"/>
              <a:defRPr sz="2000">
                <a:solidFill>
                  <a:schemeClr val="tx1"/>
                </a:solidFill>
                <a:latin typeface="Arial" charset="0"/>
              </a:defRPr>
            </a:lvl4pPr>
            <a:lvl5pPr marL="2057400" indent="-228600" algn="l" eaLnBrk="0" hangingPunct="0">
              <a:buClr>
                <a:schemeClr val="tx2"/>
              </a:buClr>
              <a:buSzPct val="75000"/>
              <a:buFont typeface="Times New Roman" pitchFamily="18" charset="0"/>
              <a:buChar char="–"/>
              <a:defRPr sz="2000">
                <a:solidFill>
                  <a:schemeClr val="tx1"/>
                </a:solidFill>
                <a:latin typeface="Arial" charset="0"/>
              </a:defRPr>
            </a:lvl5pPr>
            <a:lvl6pPr marL="25146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6pPr>
            <a:lvl7pPr marL="29718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7pPr>
            <a:lvl8pPr marL="34290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8pPr>
            <a:lvl9pPr marL="38862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9pPr>
          </a:lstStyle>
          <a:p>
            <a:pPr algn="r" eaLnBrk="1" hangingPunct="1">
              <a:buSzTx/>
              <a:buFontTx/>
              <a:buNone/>
            </a:pPr>
            <a:fld id="{B3CFCA1C-17EA-4406-8C71-C6AD11FA0BF3}" type="slidenum">
              <a:rPr lang="en-GB" altLang="en-US" sz="1200" smtClean="0">
                <a:solidFill>
                  <a:schemeClr val="bg1"/>
                </a:solidFill>
              </a:rPr>
              <a:pPr algn="r" eaLnBrk="1" hangingPunct="1">
                <a:buSzTx/>
                <a:buFontTx/>
                <a:buNone/>
              </a:pPr>
              <a:t>7</a:t>
            </a:fld>
            <a:endParaRPr lang="en-GB" altLang="en-US" sz="1200" smtClean="0">
              <a:solidFill>
                <a:schemeClr val="bg1"/>
              </a:solidFill>
            </a:endParaRPr>
          </a:p>
        </p:txBody>
      </p:sp>
      <p:pic>
        <p:nvPicPr>
          <p:cNvPr id="9220"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974" y="841376"/>
            <a:ext cx="8392257" cy="6264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hlink"/>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pic>
    </p:spTree>
    <p:extLst>
      <p:ext uri="{BB962C8B-B14F-4D97-AF65-F5344CB8AC3E}">
        <p14:creationId xmlns:p14="http://schemas.microsoft.com/office/powerpoint/2010/main" val="2799569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21628" y="61479"/>
            <a:ext cx="8793773" cy="575542"/>
          </a:xfrm>
        </p:spPr>
        <p:txBody>
          <a:bodyPr/>
          <a:lstStyle/>
          <a:p>
            <a:r>
              <a:rPr lang="en-ZA" altLang="en-US" smtClean="0"/>
              <a:t>Mandatory Criteria</a:t>
            </a:r>
          </a:p>
        </p:txBody>
      </p:sp>
      <p:sp>
        <p:nvSpPr>
          <p:cNvPr id="10243" name="Slide Number Placeholder 3"/>
          <p:cNvSpPr>
            <a:spLocks noGrp="1"/>
          </p:cNvSpPr>
          <p:nvPr>
            <p:ph type="sldNum" sz="quarter" idx="10"/>
          </p:nvPr>
        </p:nvSpPr>
        <p:spPr>
          <a:xfrm>
            <a:off x="8830441" y="-3175"/>
            <a:ext cx="8495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8CAEAEAB-48F7-4507-A65D-4321756688EA}" type="slidenum">
              <a:rPr lang="en-GB" altLang="en-US" sz="1200" smtClean="0">
                <a:solidFill>
                  <a:schemeClr val="bg1"/>
                </a:solidFill>
              </a:rPr>
              <a:pPr eaLnBrk="1" hangingPunct="1"/>
              <a:t>8</a:t>
            </a:fld>
            <a:endParaRPr lang="en-GB" altLang="en-US" sz="1200" smtClean="0">
              <a:solidFill>
                <a:schemeClr val="bg1"/>
              </a:solidFill>
            </a:endParaRPr>
          </a:p>
        </p:txBody>
      </p:sp>
      <p:graphicFrame>
        <p:nvGraphicFramePr>
          <p:cNvPr id="10244" name="Object 4"/>
          <p:cNvGraphicFramePr>
            <a:graphicFrameLocks noChangeAspect="1"/>
          </p:cNvGraphicFramePr>
          <p:nvPr/>
        </p:nvGraphicFramePr>
        <p:xfrm>
          <a:off x="246185" y="935039"/>
          <a:ext cx="8669215" cy="5445125"/>
        </p:xfrm>
        <a:graphic>
          <a:graphicData uri="http://schemas.openxmlformats.org/presentationml/2006/ole">
            <mc:AlternateContent xmlns:mc="http://schemas.openxmlformats.org/markup-compatibility/2006">
              <mc:Choice xmlns:v="urn:schemas-microsoft-com:vml" Requires="v">
                <p:oleObj spid="_x0000_s108555" name="Document" r:id="rId3" imgW="5870342" imgH="3698036" progId="Word.Document.12">
                  <p:embed/>
                </p:oleObj>
              </mc:Choice>
              <mc:Fallback>
                <p:oleObj name="Document" r:id="rId3" imgW="5870342" imgH="3698036" progId="Word.Document.1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185" y="935039"/>
                        <a:ext cx="8669215" cy="544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133334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21628" y="61479"/>
            <a:ext cx="8793773" cy="575542"/>
          </a:xfrm>
        </p:spPr>
        <p:txBody>
          <a:bodyPr/>
          <a:lstStyle/>
          <a:p>
            <a:r>
              <a:rPr lang="en-ZA" altLang="en-US" smtClean="0"/>
              <a:t>Evaluation Criteria</a:t>
            </a:r>
          </a:p>
        </p:txBody>
      </p:sp>
      <p:sp>
        <p:nvSpPr>
          <p:cNvPr id="11267" name="Content Placeholder 2"/>
          <p:cNvSpPr>
            <a:spLocks noGrp="1"/>
          </p:cNvSpPr>
          <p:nvPr>
            <p:ph idx="1"/>
          </p:nvPr>
        </p:nvSpPr>
        <p:spPr>
          <a:xfrm>
            <a:off x="126023" y="1298576"/>
            <a:ext cx="8792308" cy="1846659"/>
          </a:xfrm>
        </p:spPr>
        <p:txBody>
          <a:bodyPr/>
          <a:lstStyle/>
          <a:p>
            <a:pPr marL="457200" lvl="1" indent="0" algn="just">
              <a:lnSpc>
                <a:spcPct val="150000"/>
              </a:lnSpc>
              <a:spcBef>
                <a:spcPts val="1200"/>
              </a:spcBef>
              <a:spcAft>
                <a:spcPts val="1200"/>
              </a:spcAft>
              <a:buFontTx/>
              <a:buNone/>
            </a:pPr>
            <a:r>
              <a:rPr lang="en-ZA" altLang="en-US" sz="2400" b="1" smtClean="0">
                <a:latin typeface="Arial Narrow" pitchFamily="34" charset="0"/>
                <a:ea typeface="Times New Roman" pitchFamily="18" charset="0"/>
                <a:cs typeface="Arial" charset="0"/>
              </a:rPr>
              <a:t>EVALUATION CRITERIA:</a:t>
            </a:r>
            <a:endParaRPr lang="en-ZA" altLang="en-US" sz="3600" smtClean="0">
              <a:latin typeface="Times New Roman" pitchFamily="18" charset="0"/>
              <a:ea typeface="Times New Roman" pitchFamily="18" charset="0"/>
              <a:cs typeface="Arial" charset="0"/>
            </a:endParaRPr>
          </a:p>
          <a:p>
            <a:pPr algn="just">
              <a:lnSpc>
                <a:spcPct val="150000"/>
              </a:lnSpc>
              <a:spcAft>
                <a:spcPts val="1200"/>
              </a:spcAft>
            </a:pPr>
            <a:r>
              <a:rPr lang="en-GB" altLang="en-US" smtClean="0">
                <a:latin typeface="Arial Narrow" pitchFamily="34" charset="0"/>
                <a:ea typeface="Times New Roman" pitchFamily="18" charset="0"/>
                <a:cs typeface="Arial" charset="0"/>
              </a:rPr>
              <a:t>The following table defines the weighting allocated to each major category that will be used for the evaluation of the bid responses.  Each major category is defined further in the sections below:</a:t>
            </a:r>
            <a:endParaRPr lang="en-ZA" altLang="en-US" sz="3600" smtClean="0">
              <a:latin typeface="Times New Roman" pitchFamily="18" charset="0"/>
              <a:cs typeface="Times New Roman" pitchFamily="18" charset="0"/>
            </a:endParaRPr>
          </a:p>
          <a:p>
            <a:endParaRPr lang="en-ZA" altLang="en-US" smtClean="0"/>
          </a:p>
        </p:txBody>
      </p:sp>
      <p:sp>
        <p:nvSpPr>
          <p:cNvPr id="11268" name="Slide Number Placeholder 3"/>
          <p:cNvSpPr>
            <a:spLocks noGrp="1"/>
          </p:cNvSpPr>
          <p:nvPr>
            <p:ph type="sldNum" sz="quarter" idx="10"/>
          </p:nvPr>
        </p:nvSpPr>
        <p:spPr>
          <a:xfrm>
            <a:off x="8830441" y="-3175"/>
            <a:ext cx="8495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5E42BE45-26B5-4493-9C6C-F4F73A466011}" type="slidenum">
              <a:rPr lang="en-GB" altLang="en-US" sz="1200" smtClean="0">
                <a:solidFill>
                  <a:schemeClr val="bg1"/>
                </a:solidFill>
              </a:rPr>
              <a:pPr eaLnBrk="1" hangingPunct="1"/>
              <a:t>9</a:t>
            </a:fld>
            <a:endParaRPr lang="en-GB" altLang="en-US" sz="1200" smtClean="0">
              <a:solidFill>
                <a:schemeClr val="bg1"/>
              </a:solidFill>
            </a:endParaRPr>
          </a:p>
        </p:txBody>
      </p:sp>
    </p:spTree>
    <p:extLst>
      <p:ext uri="{BB962C8B-B14F-4D97-AF65-F5344CB8AC3E}">
        <p14:creationId xmlns:p14="http://schemas.microsoft.com/office/powerpoint/2010/main" val="1623784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0.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7.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soldiated performance scorecards 18 09 2007 v0 3">
  <a:themeElements>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1_Consoldiated performance scorecards 18 09 2007 v0 3">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nsoldiated performance scorecards 18 09 2007 v0 3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Consoldiated performance scorecards 18 09 2007 v0 3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Consoldiated performance scorecards 18 09 2007 v0 3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Consoldiated performance scorecards 18 09 2007 v0 3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1_Consoldiated performance scorecards 18 09 2007 v0 3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F084604-662F-4271-A331-F95A5440E66C}">
  <ds:schemaRefs>
    <ds:schemaRef ds:uri="http://www.w3.org/XML/1998/namespace"/>
    <ds:schemaRef ds:uri="http://schemas.microsoft.com/office/infopath/2007/PartnerControls"/>
    <ds:schemaRef ds:uri="http://schemas.microsoft.com/office/2006/metadata/properties"/>
    <ds:schemaRef ds:uri="http://purl.org/dc/dcmitype/"/>
    <ds:schemaRef ds:uri="http://purl.org/dc/elements/1.1/"/>
    <ds:schemaRef ds:uri="http://schemas.microsoft.com/office/2006/documentManagement/types"/>
    <ds:schemaRef ds:uri="http://purl.org/dc/terms/"/>
    <ds:schemaRef ds:uri="http://schemas.openxmlformats.org/package/2006/metadata/core-properties"/>
  </ds:schemaRefs>
</ds:datastoreItem>
</file>

<file path=customXml/itemProps3.xml><?xml version="1.0" encoding="utf-8"?>
<ds:datastoreItem xmlns:ds="http://schemas.openxmlformats.org/officeDocument/2006/customXml" ds:itemID="{445AF35A-DDDE-4BBE-BDC4-6E9BF60451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60794</TotalTime>
  <Words>1447</Words>
  <Application>Microsoft Office PowerPoint</Application>
  <PresentationFormat>On-screen Show (4:3)</PresentationFormat>
  <Paragraphs>361</Paragraphs>
  <Slides>36</Slides>
  <Notes>17</Notes>
  <HiddenSlides>0</HiddenSlides>
  <MMClips>0</MMClips>
  <ScaleCrop>false</ScaleCrop>
  <HeadingPairs>
    <vt:vector size="6" baseType="variant">
      <vt:variant>
        <vt:lpstr>Theme</vt:lpstr>
      </vt:variant>
      <vt:variant>
        <vt:i4>4</vt:i4>
      </vt:variant>
      <vt:variant>
        <vt:lpstr>Embedded OLE Servers</vt:lpstr>
      </vt:variant>
      <vt:variant>
        <vt:i4>3</vt:i4>
      </vt:variant>
      <vt:variant>
        <vt:lpstr>Slide Titles</vt:lpstr>
      </vt:variant>
      <vt:variant>
        <vt:i4>36</vt:i4>
      </vt:variant>
    </vt:vector>
  </HeadingPairs>
  <TitlesOfParts>
    <vt:vector size="43" baseType="lpstr">
      <vt:lpstr>Template</vt:lpstr>
      <vt:lpstr>1_Consoldiated performance scorecards 18 09 2007 v0 3</vt:lpstr>
      <vt:lpstr>4_Template</vt:lpstr>
      <vt:lpstr>5_Template</vt:lpstr>
      <vt:lpstr>TCLayout.ActiveDocument.1</vt:lpstr>
      <vt:lpstr>Document</vt:lpstr>
      <vt:lpstr>Worksheet</vt:lpstr>
      <vt:lpstr>PowerPoint Presentation</vt:lpstr>
      <vt:lpstr>PowerPoint Presentation</vt:lpstr>
      <vt:lpstr>PowerPoint Presentation</vt:lpstr>
      <vt:lpstr>PowerPoint Presentation</vt:lpstr>
      <vt:lpstr>PowerPoint Presentation</vt:lpstr>
      <vt:lpstr>Clusters</vt:lpstr>
      <vt:lpstr>Services that SARS requires</vt:lpstr>
      <vt:lpstr>Mandatory Criteria</vt:lpstr>
      <vt:lpstr>Evaluation Criteria</vt:lpstr>
      <vt:lpstr>Evaluation Criteria</vt:lpstr>
      <vt:lpstr>Evaluation Criteria</vt:lpstr>
      <vt:lpstr>Evaluation Criteria</vt:lpstr>
      <vt:lpstr>Evaluation Criteria</vt:lpstr>
      <vt:lpstr>PowerPoint Presentation</vt:lpstr>
      <vt:lpstr>National Treasury Preferential Procurement Regulation </vt:lpstr>
      <vt:lpstr>Price Evaluation</vt:lpstr>
      <vt:lpstr>Price Requirements</vt:lpstr>
      <vt:lpstr>Notes to Price Submission</vt:lpstr>
      <vt:lpstr>Notes to Price Submission</vt:lpstr>
      <vt:lpstr>PowerPoint Presentation</vt:lpstr>
      <vt:lpstr>BEE = 20 Points</vt:lpstr>
      <vt:lpstr>Mandatory and Points Awarded for BBBEE Contribution</vt:lpstr>
      <vt:lpstr>BEE  Certificate -Amended Codes </vt:lpstr>
      <vt:lpstr>Use and acceptance of Affidavits </vt:lpstr>
      <vt:lpstr>PowerPoint Presentation</vt:lpstr>
      <vt:lpstr>PowerPoint Presentation</vt:lpstr>
      <vt:lpstr>Sub-contracting</vt:lpstr>
      <vt:lpstr>Joint Ventures</vt:lpstr>
      <vt:lpstr>PowerPoint Presentation</vt:lpstr>
      <vt:lpstr>Background</vt:lpstr>
      <vt:lpstr>Purpose</vt:lpstr>
      <vt:lpstr>Financial  Requirements</vt:lpstr>
      <vt:lpstr>Financial  Requirements</vt:lpstr>
      <vt:lpstr>PowerPoint Presentation</vt:lpstr>
      <vt:lpstr>PowerPoint Presentation</vt:lpstr>
      <vt:lpstr>QUESTIONS RAISED DURING THE SESSION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Seboya Leburu</cp:lastModifiedBy>
  <cp:revision>1179</cp:revision>
  <cp:lastPrinted>2019-02-14T06:23:24Z</cp:lastPrinted>
  <dcterms:created xsi:type="dcterms:W3CDTF">2010-07-28T18:35:53Z</dcterms:created>
  <dcterms:modified xsi:type="dcterms:W3CDTF">2019-06-05T13:05:59Z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