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45" r:id="rId5"/>
    <p:sldMasterId id="2147483794" r:id="rId6"/>
  </p:sldMasterIdLst>
  <p:notesMasterIdLst>
    <p:notesMasterId r:id="rId48"/>
  </p:notesMasterIdLst>
  <p:handoutMasterIdLst>
    <p:handoutMasterId r:id="rId49"/>
  </p:handoutMasterIdLst>
  <p:sldIdLst>
    <p:sldId id="256" r:id="rId7"/>
    <p:sldId id="355" r:id="rId8"/>
    <p:sldId id="324" r:id="rId9"/>
    <p:sldId id="399" r:id="rId10"/>
    <p:sldId id="353" r:id="rId11"/>
    <p:sldId id="444" r:id="rId12"/>
    <p:sldId id="463" r:id="rId13"/>
    <p:sldId id="462" r:id="rId14"/>
    <p:sldId id="461" r:id="rId15"/>
    <p:sldId id="464" r:id="rId16"/>
    <p:sldId id="471" r:id="rId17"/>
    <p:sldId id="473" r:id="rId18"/>
    <p:sldId id="472" r:id="rId19"/>
    <p:sldId id="460" r:id="rId20"/>
    <p:sldId id="465" r:id="rId21"/>
    <p:sldId id="343" r:id="rId22"/>
    <p:sldId id="438" r:id="rId23"/>
    <p:sldId id="467" r:id="rId24"/>
    <p:sldId id="358" r:id="rId25"/>
    <p:sldId id="445" r:id="rId26"/>
    <p:sldId id="446" r:id="rId27"/>
    <p:sldId id="447" r:id="rId28"/>
    <p:sldId id="449" r:id="rId29"/>
    <p:sldId id="448" r:id="rId30"/>
    <p:sldId id="466" r:id="rId31"/>
    <p:sldId id="451" r:id="rId32"/>
    <p:sldId id="454" r:id="rId33"/>
    <p:sldId id="455" r:id="rId34"/>
    <p:sldId id="469" r:id="rId35"/>
    <p:sldId id="457" r:id="rId36"/>
    <p:sldId id="458" r:id="rId37"/>
    <p:sldId id="468" r:id="rId38"/>
    <p:sldId id="470" r:id="rId39"/>
    <p:sldId id="427" r:id="rId40"/>
    <p:sldId id="429" r:id="rId41"/>
    <p:sldId id="428" r:id="rId42"/>
    <p:sldId id="349" r:id="rId43"/>
    <p:sldId id="459" r:id="rId44"/>
    <p:sldId id="350" r:id="rId45"/>
    <p:sldId id="335" r:id="rId46"/>
    <p:sldId id="345" r:id="rId47"/>
  </p:sldIdLst>
  <p:sldSz cx="9144000" cy="6858000" type="screen4x3"/>
  <p:notesSz cx="6797675" cy="987425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1">
          <p15:clr>
            <a:srgbClr val="A4A3A4"/>
          </p15:clr>
        </p15:guide>
        <p15:guide id="2"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alashé Lundall" initials="LL" lastIdx="5" clrIdx="0"/>
  <p:cmAuthor id="1" name="Nicola Symington" initials="NS" lastIdx="1" clrIdx="1"/>
  <p:cmAuthor id="2" name="Lorraine Tema" initials="LT"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483E"/>
    <a:srgbClr val="ED2BD6"/>
    <a:srgbClr val="996633"/>
    <a:srgbClr val="009242"/>
    <a:srgbClr val="D7736B"/>
    <a:srgbClr val="F89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522" autoAdjust="0"/>
  </p:normalViewPr>
  <p:slideViewPr>
    <p:cSldViewPr snapToGrid="0">
      <p:cViewPr varScale="1">
        <p:scale>
          <a:sx n="83" d="100"/>
          <a:sy n="83" d="100"/>
        </p:scale>
        <p:origin x="83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718"/>
    </p:cViewPr>
  </p:sorterViewPr>
  <p:notesViewPr>
    <p:cSldViewPr snapToGrid="0">
      <p:cViewPr varScale="1">
        <p:scale>
          <a:sx n="77" d="100"/>
          <a:sy n="77" d="100"/>
        </p:scale>
        <p:origin x="-2190" y="-90"/>
      </p:cViewPr>
      <p:guideLst>
        <p:guide orient="horz" pos="3111"/>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commentAuthors" Target="commentAuthor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notesMaster" Target="notesMasters/notesMaster1.xml"/><Relationship Id="rId8" Type="http://schemas.openxmlformats.org/officeDocument/2006/relationships/slide" Target="slides/slide2.xml"/><Relationship Id="rId51"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handoutMaster" Target="handoutMasters/handoutMaster1.xml"/></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e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4.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49484" y="9378489"/>
            <a:ext cx="2946575" cy="494187"/>
          </a:xfrm>
          <a:prstGeom prst="rect">
            <a:avLst/>
          </a:prstGeom>
        </p:spPr>
        <p:txBody>
          <a:bodyPr vert="horz" lIns="91012" tIns="45506" rIns="91012" bIns="45506" rtlCol="0" anchor="b"/>
          <a:lstStyle>
            <a:lvl1pPr algn="r" fontAlgn="auto">
              <a:spcBef>
                <a:spcPts val="0"/>
              </a:spcBef>
              <a:spcAft>
                <a:spcPts val="0"/>
              </a:spcAft>
              <a:defRPr sz="1200">
                <a:latin typeface="+mn-lt"/>
              </a:defRPr>
            </a:lvl1pPr>
          </a:lstStyle>
          <a:p>
            <a:pPr>
              <a:defRPr/>
            </a:pPr>
            <a:fld id="{924F0001-9A20-4D4D-8806-FE43A3CE0D53}" type="slidenum">
              <a:rPr lang="en-ZA"/>
              <a:pPr>
                <a:defRPr/>
              </a:pPr>
              <a:t>‹#›</a:t>
            </a:fld>
            <a:endParaRPr lang="en-ZA" dirty="0"/>
          </a:p>
        </p:txBody>
      </p:sp>
      <p:sp>
        <p:nvSpPr>
          <p:cNvPr id="6" name="Footer Placeholder 5"/>
          <p:cNvSpPr>
            <a:spLocks noGrp="1"/>
          </p:cNvSpPr>
          <p:nvPr>
            <p:ph type="ftr" sz="quarter" idx="2"/>
          </p:nvPr>
        </p:nvSpPr>
        <p:spPr>
          <a:xfrm>
            <a:off x="3" y="9378954"/>
            <a:ext cx="2946400" cy="493712"/>
          </a:xfrm>
          <a:prstGeom prst="rect">
            <a:avLst/>
          </a:prstGeom>
        </p:spPr>
        <p:txBody>
          <a:bodyPr vert="horz" lIns="91820" tIns="45910" rIns="91820" bIns="45910" rtlCol="0" anchor="b"/>
          <a:lstStyle>
            <a:lvl1pPr algn="l">
              <a:defRPr sz="1200"/>
            </a:lvl1pPr>
          </a:lstStyle>
          <a:p>
            <a:endParaRPr lang="en-ZA" dirty="0"/>
          </a:p>
        </p:txBody>
      </p:sp>
    </p:spTree>
    <p:extLst>
      <p:ext uri="{BB962C8B-B14F-4D97-AF65-F5344CB8AC3E}">
        <p14:creationId xmlns:p14="http://schemas.microsoft.com/office/powerpoint/2010/main" val="3882899467"/>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46576" cy="494187"/>
          </a:xfrm>
          <a:prstGeom prst="rect">
            <a:avLst/>
          </a:prstGeom>
        </p:spPr>
        <p:txBody>
          <a:bodyPr vert="horz" lIns="91012" tIns="45506" rIns="91012" bIns="45506" rtlCol="0"/>
          <a:lstStyle>
            <a:lvl1pPr algn="l" fontAlgn="auto">
              <a:spcBef>
                <a:spcPts val="0"/>
              </a:spcBef>
              <a:spcAft>
                <a:spcPts val="0"/>
              </a:spcAft>
              <a:defRPr sz="1200">
                <a:latin typeface="+mn-lt"/>
              </a:defRPr>
            </a:lvl1pPr>
          </a:lstStyle>
          <a:p>
            <a:pPr>
              <a:defRPr/>
            </a:pPr>
            <a:endParaRPr lang="en-ZA" dirty="0"/>
          </a:p>
        </p:txBody>
      </p:sp>
      <p:sp>
        <p:nvSpPr>
          <p:cNvPr id="3" name="Date Placeholder 2"/>
          <p:cNvSpPr>
            <a:spLocks noGrp="1"/>
          </p:cNvSpPr>
          <p:nvPr>
            <p:ph type="dt" idx="1"/>
          </p:nvPr>
        </p:nvSpPr>
        <p:spPr>
          <a:xfrm>
            <a:off x="3849484" y="3"/>
            <a:ext cx="2946575" cy="494187"/>
          </a:xfrm>
          <a:prstGeom prst="rect">
            <a:avLst/>
          </a:prstGeom>
        </p:spPr>
        <p:txBody>
          <a:bodyPr vert="horz" lIns="91012" tIns="45506" rIns="91012" bIns="45506" rtlCol="0"/>
          <a:lstStyle>
            <a:lvl1pPr algn="r" fontAlgn="auto">
              <a:spcBef>
                <a:spcPts val="0"/>
              </a:spcBef>
              <a:spcAft>
                <a:spcPts val="0"/>
              </a:spcAft>
              <a:defRPr sz="1200">
                <a:latin typeface="+mn-lt"/>
              </a:defRPr>
            </a:lvl1pPr>
          </a:lstStyle>
          <a:p>
            <a:pPr>
              <a:defRPr/>
            </a:pPr>
            <a:r>
              <a:rPr lang="en-US" dirty="0"/>
              <a:t>08/07/2010</a:t>
            </a:r>
            <a:endParaRPr lang="en-ZA" dirty="0"/>
          </a:p>
        </p:txBody>
      </p:sp>
      <p:sp>
        <p:nvSpPr>
          <p:cNvPr id="4" name="Slide Image Placeholder 3"/>
          <p:cNvSpPr>
            <a:spLocks noGrp="1" noRot="1" noChangeAspect="1"/>
          </p:cNvSpPr>
          <p:nvPr>
            <p:ph type="sldImg" idx="2"/>
          </p:nvPr>
        </p:nvSpPr>
        <p:spPr>
          <a:xfrm>
            <a:off x="933450" y="741363"/>
            <a:ext cx="4933950" cy="3700462"/>
          </a:xfrm>
          <a:prstGeom prst="rect">
            <a:avLst/>
          </a:prstGeom>
          <a:noFill/>
          <a:ln w="12700">
            <a:solidFill>
              <a:prstClr val="black"/>
            </a:solidFill>
          </a:ln>
        </p:spPr>
        <p:txBody>
          <a:bodyPr vert="horz" lIns="91012" tIns="45506" rIns="91012" bIns="45506" rtlCol="0" anchor="ctr"/>
          <a:lstStyle/>
          <a:p>
            <a:pPr lvl="0"/>
            <a:endParaRPr lang="en-ZA" noProof="0" dirty="0"/>
          </a:p>
        </p:txBody>
      </p:sp>
      <p:sp>
        <p:nvSpPr>
          <p:cNvPr id="5" name="Notes Placeholder 4"/>
          <p:cNvSpPr>
            <a:spLocks noGrp="1"/>
          </p:cNvSpPr>
          <p:nvPr>
            <p:ph type="body" sz="quarter" idx="3"/>
          </p:nvPr>
        </p:nvSpPr>
        <p:spPr>
          <a:xfrm>
            <a:off x="679608" y="4690826"/>
            <a:ext cx="5438463" cy="4442938"/>
          </a:xfrm>
          <a:prstGeom prst="rect">
            <a:avLst/>
          </a:prstGeom>
        </p:spPr>
        <p:txBody>
          <a:bodyPr vert="horz" lIns="91012" tIns="45506" rIns="91012" bIns="4550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a:p>
        </p:txBody>
      </p:sp>
      <p:sp>
        <p:nvSpPr>
          <p:cNvPr id="6" name="Footer Placeholder 5"/>
          <p:cNvSpPr>
            <a:spLocks noGrp="1"/>
          </p:cNvSpPr>
          <p:nvPr>
            <p:ph type="ftr" sz="quarter" idx="4"/>
          </p:nvPr>
        </p:nvSpPr>
        <p:spPr>
          <a:xfrm>
            <a:off x="1" y="9378489"/>
            <a:ext cx="2946576" cy="494187"/>
          </a:xfrm>
          <a:prstGeom prst="rect">
            <a:avLst/>
          </a:prstGeom>
        </p:spPr>
        <p:txBody>
          <a:bodyPr vert="horz" lIns="91012" tIns="45506" rIns="91012" bIns="45506" rtlCol="0" anchor="b"/>
          <a:lstStyle>
            <a:lvl1pPr algn="l" fontAlgn="auto">
              <a:spcBef>
                <a:spcPts val="0"/>
              </a:spcBef>
              <a:spcAft>
                <a:spcPts val="0"/>
              </a:spcAft>
              <a:defRPr sz="1200">
                <a:latin typeface="+mn-lt"/>
              </a:defRPr>
            </a:lvl1pPr>
          </a:lstStyle>
          <a:p>
            <a:pPr>
              <a:defRPr/>
            </a:pPr>
            <a:endParaRPr lang="en-ZA" dirty="0"/>
          </a:p>
        </p:txBody>
      </p:sp>
      <p:sp>
        <p:nvSpPr>
          <p:cNvPr id="7" name="Slide Number Placeholder 6"/>
          <p:cNvSpPr>
            <a:spLocks noGrp="1"/>
          </p:cNvSpPr>
          <p:nvPr>
            <p:ph type="sldNum" sz="quarter" idx="5"/>
          </p:nvPr>
        </p:nvSpPr>
        <p:spPr>
          <a:xfrm>
            <a:off x="3849484" y="9378489"/>
            <a:ext cx="2946575" cy="494187"/>
          </a:xfrm>
          <a:prstGeom prst="rect">
            <a:avLst/>
          </a:prstGeom>
        </p:spPr>
        <p:txBody>
          <a:bodyPr vert="horz" lIns="91012" tIns="45506" rIns="91012" bIns="45506" rtlCol="0" anchor="b"/>
          <a:lstStyle>
            <a:lvl1pPr algn="r" fontAlgn="auto">
              <a:spcBef>
                <a:spcPts val="0"/>
              </a:spcBef>
              <a:spcAft>
                <a:spcPts val="0"/>
              </a:spcAft>
              <a:defRPr sz="1200">
                <a:latin typeface="+mn-lt"/>
              </a:defRPr>
            </a:lvl1pPr>
          </a:lstStyle>
          <a:p>
            <a:pPr>
              <a:defRPr/>
            </a:pPr>
            <a:fld id="{F9E74D0E-94CF-46E7-9A66-C54E7F85D869}" type="slidenum">
              <a:rPr lang="en-ZA"/>
              <a:pPr>
                <a:defRPr/>
              </a:pPr>
              <a:t>‹#›</a:t>
            </a:fld>
            <a:endParaRPr lang="en-ZA" dirty="0"/>
          </a:p>
        </p:txBody>
      </p:sp>
    </p:spTree>
    <p:extLst>
      <p:ext uri="{BB962C8B-B14F-4D97-AF65-F5344CB8AC3E}">
        <p14:creationId xmlns:p14="http://schemas.microsoft.com/office/powerpoint/2010/main" val="2388366024"/>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1E92060-C4AC-49BE-BF8A-C2435EA113BF}" type="slidenum">
              <a:rPr lang="en-ZA" smtClean="0"/>
              <a:pPr fontAlgn="base">
                <a:spcBef>
                  <a:spcPct val="0"/>
                </a:spcBef>
                <a:spcAft>
                  <a:spcPct val="0"/>
                </a:spcAft>
                <a:defRPr/>
              </a:pPr>
              <a:t>1</a:t>
            </a:fld>
            <a:endParaRPr lang="en-ZA" dirty="0" smtClean="0"/>
          </a:p>
        </p:txBody>
      </p:sp>
      <p:sp>
        <p:nvSpPr>
          <p:cNvPr id="16388"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r>
              <a:rPr lang="en-US" dirty="0" smtClean="0"/>
              <a:t>08/07/2010</a:t>
            </a:r>
            <a:endParaRPr lang="en-ZA" dirty="0" smtClean="0"/>
          </a:p>
        </p:txBody>
      </p:sp>
      <p:sp>
        <p:nvSpPr>
          <p:cNvPr id="16389" name="Header Placeholder 5"/>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ZA"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Header Placeholder 3"/>
          <p:cNvSpPr>
            <a:spLocks noGrp="1"/>
          </p:cNvSpPr>
          <p:nvPr>
            <p:ph type="hdr" sz="quarter" idx="10"/>
          </p:nvPr>
        </p:nvSpPr>
        <p:spPr/>
        <p:txBody>
          <a:bodyPr/>
          <a:lstStyle/>
          <a:p>
            <a:pPr>
              <a:defRPr/>
            </a:pPr>
            <a:endParaRPr lang="en-ZA" dirty="0">
              <a:solidFill>
                <a:prstClr val="black"/>
              </a:solidFill>
            </a:endParaRPr>
          </a:p>
        </p:txBody>
      </p:sp>
      <p:sp>
        <p:nvSpPr>
          <p:cNvPr id="5" name="Date Placeholder 4"/>
          <p:cNvSpPr>
            <a:spLocks noGrp="1"/>
          </p:cNvSpPr>
          <p:nvPr>
            <p:ph type="dt" idx="11"/>
          </p:nvPr>
        </p:nvSpPr>
        <p:spPr/>
        <p:txBody>
          <a:bodyPr/>
          <a:lstStyle/>
          <a:p>
            <a:pPr>
              <a:defRPr/>
            </a:pPr>
            <a:r>
              <a:rPr lang="en-US" dirty="0" smtClean="0">
                <a:solidFill>
                  <a:prstClr val="black"/>
                </a:solidFill>
              </a:rPr>
              <a:t>08/07/2010</a:t>
            </a:r>
            <a:endParaRPr lang="en-ZA" dirty="0">
              <a:solidFill>
                <a:prstClr val="black"/>
              </a:solidFill>
            </a:endParaRPr>
          </a:p>
        </p:txBody>
      </p:sp>
      <p:sp>
        <p:nvSpPr>
          <p:cNvPr id="6" name="Slide Number Placeholder 5"/>
          <p:cNvSpPr>
            <a:spLocks noGrp="1"/>
          </p:cNvSpPr>
          <p:nvPr>
            <p:ph type="sldNum" sz="quarter" idx="12"/>
          </p:nvPr>
        </p:nvSpPr>
        <p:spPr/>
        <p:txBody>
          <a:bodyPr/>
          <a:lstStyle/>
          <a:p>
            <a:pPr>
              <a:defRPr/>
            </a:pPr>
            <a:fld id="{F9E74D0E-94CF-46E7-9A66-C54E7F85D869}" type="slidenum">
              <a:rPr lang="en-ZA" smtClean="0">
                <a:solidFill>
                  <a:prstClr val="black"/>
                </a:solidFill>
              </a:rPr>
              <a:pPr>
                <a:defRPr/>
              </a:pPr>
              <a:t>21</a:t>
            </a:fld>
            <a:endParaRPr lang="en-ZA" dirty="0">
              <a:solidFill>
                <a:prstClr val="black"/>
              </a:solidFill>
            </a:endParaRPr>
          </a:p>
        </p:txBody>
      </p:sp>
    </p:spTree>
    <p:extLst>
      <p:ext uri="{BB962C8B-B14F-4D97-AF65-F5344CB8AC3E}">
        <p14:creationId xmlns:p14="http://schemas.microsoft.com/office/powerpoint/2010/main" val="34541553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1E92060-C4AC-49BE-BF8A-C2435EA113BF}" type="slidenum">
              <a:rPr lang="en-ZA" smtClean="0">
                <a:solidFill>
                  <a:prstClr val="black"/>
                </a:solidFill>
              </a:rPr>
              <a:pPr>
                <a:defRPr/>
              </a:pPr>
              <a:t>22</a:t>
            </a:fld>
            <a:endParaRPr lang="en-ZA" dirty="0" smtClean="0">
              <a:solidFill>
                <a:prstClr val="black"/>
              </a:solidFill>
            </a:endParaRPr>
          </a:p>
        </p:txBody>
      </p:sp>
      <p:sp>
        <p:nvSpPr>
          <p:cNvPr id="16388"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a:defRPr/>
            </a:pPr>
            <a:r>
              <a:rPr lang="en-US" dirty="0" smtClean="0">
                <a:solidFill>
                  <a:prstClr val="black"/>
                </a:solidFill>
              </a:rPr>
              <a:t>08/07/2010</a:t>
            </a:r>
            <a:endParaRPr lang="en-ZA" dirty="0" smtClean="0">
              <a:solidFill>
                <a:prstClr val="black"/>
              </a:solidFill>
            </a:endParaRPr>
          </a:p>
        </p:txBody>
      </p:sp>
      <p:sp>
        <p:nvSpPr>
          <p:cNvPr id="16389" name="Header Placeholder 5"/>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endParaRPr lang="en-ZA" dirty="0" smtClean="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Header Placeholder 3"/>
          <p:cNvSpPr>
            <a:spLocks noGrp="1"/>
          </p:cNvSpPr>
          <p:nvPr>
            <p:ph type="hdr" sz="quarter" idx="10"/>
          </p:nvPr>
        </p:nvSpPr>
        <p:spPr/>
        <p:txBody>
          <a:bodyPr/>
          <a:lstStyle/>
          <a:p>
            <a:pPr>
              <a:defRPr/>
            </a:pPr>
            <a:endParaRPr lang="en-ZA" dirty="0"/>
          </a:p>
        </p:txBody>
      </p:sp>
      <p:sp>
        <p:nvSpPr>
          <p:cNvPr id="5" name="Date Placeholder 4"/>
          <p:cNvSpPr>
            <a:spLocks noGrp="1"/>
          </p:cNvSpPr>
          <p:nvPr>
            <p:ph type="dt" idx="11"/>
          </p:nvPr>
        </p:nvSpPr>
        <p:spPr/>
        <p:txBody>
          <a:bodyPr/>
          <a:lstStyle/>
          <a:p>
            <a:pPr>
              <a:defRPr/>
            </a:pPr>
            <a:r>
              <a:rPr lang="en-US" smtClean="0"/>
              <a:t>08/07/2010</a:t>
            </a:r>
            <a:endParaRPr lang="en-ZA" dirty="0"/>
          </a:p>
        </p:txBody>
      </p:sp>
      <p:sp>
        <p:nvSpPr>
          <p:cNvPr id="6" name="Slide Number Placeholder 5"/>
          <p:cNvSpPr>
            <a:spLocks noGrp="1"/>
          </p:cNvSpPr>
          <p:nvPr>
            <p:ph type="sldNum" sz="quarter" idx="12"/>
          </p:nvPr>
        </p:nvSpPr>
        <p:spPr/>
        <p:txBody>
          <a:bodyPr/>
          <a:lstStyle/>
          <a:p>
            <a:pPr>
              <a:defRPr/>
            </a:pPr>
            <a:fld id="{F9E74D0E-94CF-46E7-9A66-C54E7F85D869}" type="slidenum">
              <a:rPr lang="en-ZA" smtClean="0"/>
              <a:pPr>
                <a:defRPr/>
              </a:pPr>
              <a:t>23</a:t>
            </a:fld>
            <a:endParaRPr lang="en-ZA" dirty="0"/>
          </a:p>
        </p:txBody>
      </p:sp>
    </p:spTree>
    <p:extLst>
      <p:ext uri="{BB962C8B-B14F-4D97-AF65-F5344CB8AC3E}">
        <p14:creationId xmlns:p14="http://schemas.microsoft.com/office/powerpoint/2010/main" val="2163690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1E92060-C4AC-49BE-BF8A-C2435EA113BF}" type="slidenum">
              <a:rPr lang="en-ZA" smtClean="0">
                <a:solidFill>
                  <a:prstClr val="black"/>
                </a:solidFill>
              </a:rPr>
              <a:pPr>
                <a:defRPr/>
              </a:pPr>
              <a:t>30</a:t>
            </a:fld>
            <a:endParaRPr lang="en-ZA" dirty="0" smtClean="0">
              <a:solidFill>
                <a:prstClr val="black"/>
              </a:solidFill>
            </a:endParaRPr>
          </a:p>
        </p:txBody>
      </p:sp>
      <p:sp>
        <p:nvSpPr>
          <p:cNvPr id="16388"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a:defRPr/>
            </a:pPr>
            <a:r>
              <a:rPr lang="en-US" dirty="0" smtClean="0">
                <a:solidFill>
                  <a:prstClr val="black"/>
                </a:solidFill>
              </a:rPr>
              <a:t>08/07/2010</a:t>
            </a:r>
            <a:endParaRPr lang="en-ZA" dirty="0" smtClean="0">
              <a:solidFill>
                <a:prstClr val="black"/>
              </a:solidFill>
            </a:endParaRPr>
          </a:p>
        </p:txBody>
      </p:sp>
      <p:sp>
        <p:nvSpPr>
          <p:cNvPr id="16389" name="Header Placeholder 5"/>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endParaRPr lang="en-ZA" dirty="0" smtClean="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ZA" dirty="0" smtClean="0"/>
          </a:p>
        </p:txBody>
      </p:sp>
      <p:sp>
        <p:nvSpPr>
          <p:cNvPr id="4" name="Header Placeholder 3"/>
          <p:cNvSpPr>
            <a:spLocks noGrp="1"/>
          </p:cNvSpPr>
          <p:nvPr>
            <p:ph type="hdr" sz="quarter"/>
          </p:nvPr>
        </p:nvSpPr>
        <p:spPr/>
        <p:txBody>
          <a:bodyPr/>
          <a:lstStyle/>
          <a:p>
            <a:pPr>
              <a:defRPr/>
            </a:pPr>
            <a:endParaRPr lang="en-ZA" dirty="0"/>
          </a:p>
        </p:txBody>
      </p:sp>
      <p:sp>
        <p:nvSpPr>
          <p:cNvPr id="5" name="Date Placeholder 4"/>
          <p:cNvSpPr>
            <a:spLocks noGrp="1"/>
          </p:cNvSpPr>
          <p:nvPr>
            <p:ph type="dt" sz="quarter" idx="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5"/>
          </p:nvPr>
        </p:nvSpPr>
        <p:spPr/>
        <p:txBody>
          <a:bodyPr/>
          <a:lstStyle/>
          <a:p>
            <a:pPr>
              <a:defRPr/>
            </a:pPr>
            <a:fld id="{94F6F4F1-02EE-404F-BA4A-629ABCB12ACE}" type="slidenum">
              <a:rPr lang="en-ZA" smtClean="0"/>
              <a:pPr>
                <a:defRPr/>
              </a:pPr>
              <a:t>34</a:t>
            </a:fld>
            <a:endParaRPr lang="en-ZA"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ZA" dirty="0" smtClean="0"/>
          </a:p>
        </p:txBody>
      </p:sp>
      <p:sp>
        <p:nvSpPr>
          <p:cNvPr id="4" name="Header Placeholder 3"/>
          <p:cNvSpPr>
            <a:spLocks noGrp="1"/>
          </p:cNvSpPr>
          <p:nvPr>
            <p:ph type="hdr" sz="quarter"/>
          </p:nvPr>
        </p:nvSpPr>
        <p:spPr/>
        <p:txBody>
          <a:bodyPr/>
          <a:lstStyle/>
          <a:p>
            <a:pPr>
              <a:defRPr/>
            </a:pPr>
            <a:endParaRPr lang="en-ZA" dirty="0"/>
          </a:p>
        </p:txBody>
      </p:sp>
      <p:sp>
        <p:nvSpPr>
          <p:cNvPr id="5" name="Date Placeholder 4"/>
          <p:cNvSpPr>
            <a:spLocks noGrp="1"/>
          </p:cNvSpPr>
          <p:nvPr>
            <p:ph type="dt" sz="quarter" idx="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5"/>
          </p:nvPr>
        </p:nvSpPr>
        <p:spPr/>
        <p:txBody>
          <a:bodyPr/>
          <a:lstStyle/>
          <a:p>
            <a:pPr>
              <a:defRPr/>
            </a:pPr>
            <a:fld id="{94F6F4F1-02EE-404F-BA4A-629ABCB12ACE}" type="slidenum">
              <a:rPr lang="en-ZA" smtClean="0"/>
              <a:pPr>
                <a:defRPr/>
              </a:pPr>
              <a:t>36</a:t>
            </a:fld>
            <a:endParaRPr lang="en-ZA"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ZA" dirty="0" smtClean="0"/>
          </a:p>
        </p:txBody>
      </p:sp>
      <p:sp>
        <p:nvSpPr>
          <p:cNvPr id="4" name="Header Placeholder 3"/>
          <p:cNvSpPr>
            <a:spLocks noGrp="1"/>
          </p:cNvSpPr>
          <p:nvPr>
            <p:ph type="hdr" sz="quarter"/>
          </p:nvPr>
        </p:nvSpPr>
        <p:spPr/>
        <p:txBody>
          <a:bodyPr/>
          <a:lstStyle/>
          <a:p>
            <a:pPr>
              <a:defRPr/>
            </a:pPr>
            <a:endParaRPr lang="en-ZA" dirty="0"/>
          </a:p>
        </p:txBody>
      </p:sp>
      <p:sp>
        <p:nvSpPr>
          <p:cNvPr id="5" name="Date Placeholder 4"/>
          <p:cNvSpPr>
            <a:spLocks noGrp="1"/>
          </p:cNvSpPr>
          <p:nvPr>
            <p:ph type="dt" sz="quarter" idx="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5"/>
          </p:nvPr>
        </p:nvSpPr>
        <p:spPr/>
        <p:txBody>
          <a:bodyPr/>
          <a:lstStyle/>
          <a:p>
            <a:pPr>
              <a:defRPr/>
            </a:pPr>
            <a:fld id="{94F6F4F1-02EE-404F-BA4A-629ABCB12ACE}" type="slidenum">
              <a:rPr lang="en-ZA" smtClean="0"/>
              <a:pPr>
                <a:defRPr/>
              </a:pPr>
              <a:t>37</a:t>
            </a:fld>
            <a:endParaRPr lang="en-ZA"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ZA" dirty="0" smtClean="0"/>
          </a:p>
        </p:txBody>
      </p:sp>
      <p:sp>
        <p:nvSpPr>
          <p:cNvPr id="4" name="Header Placeholder 3"/>
          <p:cNvSpPr>
            <a:spLocks noGrp="1"/>
          </p:cNvSpPr>
          <p:nvPr>
            <p:ph type="hdr" sz="quarter"/>
          </p:nvPr>
        </p:nvSpPr>
        <p:spPr/>
        <p:txBody>
          <a:bodyPr/>
          <a:lstStyle/>
          <a:p>
            <a:pPr>
              <a:defRPr/>
            </a:pPr>
            <a:endParaRPr lang="en-ZA" dirty="0"/>
          </a:p>
        </p:txBody>
      </p:sp>
      <p:sp>
        <p:nvSpPr>
          <p:cNvPr id="5" name="Date Placeholder 4"/>
          <p:cNvSpPr>
            <a:spLocks noGrp="1"/>
          </p:cNvSpPr>
          <p:nvPr>
            <p:ph type="dt" sz="quarter" idx="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5"/>
          </p:nvPr>
        </p:nvSpPr>
        <p:spPr/>
        <p:txBody>
          <a:bodyPr/>
          <a:lstStyle/>
          <a:p>
            <a:pPr>
              <a:defRPr/>
            </a:pPr>
            <a:fld id="{94F6F4F1-02EE-404F-BA4A-629ABCB12ACE}" type="slidenum">
              <a:rPr lang="en-ZA" smtClean="0"/>
              <a:pPr>
                <a:defRPr/>
              </a:pPr>
              <a:t>38</a:t>
            </a:fld>
            <a:endParaRPr lang="en-ZA"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ZA" dirty="0" smtClean="0"/>
          </a:p>
        </p:txBody>
      </p:sp>
      <p:sp>
        <p:nvSpPr>
          <p:cNvPr id="4" name="Header Placeholder 3"/>
          <p:cNvSpPr>
            <a:spLocks noGrp="1"/>
          </p:cNvSpPr>
          <p:nvPr>
            <p:ph type="hdr" sz="quarter"/>
          </p:nvPr>
        </p:nvSpPr>
        <p:spPr/>
        <p:txBody>
          <a:bodyPr/>
          <a:lstStyle/>
          <a:p>
            <a:pPr>
              <a:defRPr/>
            </a:pPr>
            <a:endParaRPr lang="en-ZA" dirty="0"/>
          </a:p>
        </p:txBody>
      </p:sp>
      <p:sp>
        <p:nvSpPr>
          <p:cNvPr id="5" name="Date Placeholder 4"/>
          <p:cNvSpPr>
            <a:spLocks noGrp="1"/>
          </p:cNvSpPr>
          <p:nvPr>
            <p:ph type="dt" sz="quarter" idx="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5"/>
          </p:nvPr>
        </p:nvSpPr>
        <p:spPr/>
        <p:txBody>
          <a:bodyPr/>
          <a:lstStyle/>
          <a:p>
            <a:pPr>
              <a:defRPr/>
            </a:pPr>
            <a:fld id="{94F6F4F1-02EE-404F-BA4A-629ABCB12ACE}" type="slidenum">
              <a:rPr lang="en-ZA" smtClean="0"/>
              <a:pPr>
                <a:defRPr/>
              </a:pPr>
              <a:t>39</a:t>
            </a:fld>
            <a:endParaRPr lang="en-Z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Header Placeholder 3"/>
          <p:cNvSpPr>
            <a:spLocks noGrp="1"/>
          </p:cNvSpPr>
          <p:nvPr>
            <p:ph type="hdr" sz="quarter" idx="10"/>
          </p:nvPr>
        </p:nvSpPr>
        <p:spPr/>
        <p:txBody>
          <a:bodyPr/>
          <a:lstStyle/>
          <a:p>
            <a:pPr>
              <a:defRPr/>
            </a:pPr>
            <a:endParaRPr lang="en-ZA" dirty="0"/>
          </a:p>
        </p:txBody>
      </p:sp>
      <p:sp>
        <p:nvSpPr>
          <p:cNvPr id="5" name="Date Placeholder 4"/>
          <p:cNvSpPr>
            <a:spLocks noGrp="1"/>
          </p:cNvSpPr>
          <p:nvPr>
            <p:ph type="dt" idx="1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12"/>
          </p:nvPr>
        </p:nvSpPr>
        <p:spPr/>
        <p:txBody>
          <a:bodyPr/>
          <a:lstStyle/>
          <a:p>
            <a:pPr>
              <a:defRPr/>
            </a:pPr>
            <a:fld id="{F9E74D0E-94CF-46E7-9A66-C54E7F85D869}" type="slidenum">
              <a:rPr lang="en-ZA" smtClean="0"/>
              <a:pPr>
                <a:defRPr/>
              </a:pPr>
              <a:t>2</a:t>
            </a:fld>
            <a:endParaRPr lang="en-Z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Header Placeholder 3"/>
          <p:cNvSpPr>
            <a:spLocks noGrp="1"/>
          </p:cNvSpPr>
          <p:nvPr>
            <p:ph type="hdr" sz="quarter" idx="10"/>
          </p:nvPr>
        </p:nvSpPr>
        <p:spPr/>
        <p:txBody>
          <a:bodyPr/>
          <a:lstStyle/>
          <a:p>
            <a:pPr>
              <a:defRPr/>
            </a:pPr>
            <a:endParaRPr lang="en-ZA" dirty="0"/>
          </a:p>
        </p:txBody>
      </p:sp>
      <p:sp>
        <p:nvSpPr>
          <p:cNvPr id="5" name="Date Placeholder 4"/>
          <p:cNvSpPr>
            <a:spLocks noGrp="1"/>
          </p:cNvSpPr>
          <p:nvPr>
            <p:ph type="dt" idx="1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12"/>
          </p:nvPr>
        </p:nvSpPr>
        <p:spPr/>
        <p:txBody>
          <a:bodyPr/>
          <a:lstStyle/>
          <a:p>
            <a:pPr>
              <a:defRPr/>
            </a:pPr>
            <a:fld id="{F9E74D0E-94CF-46E7-9A66-C54E7F85D869}" type="slidenum">
              <a:rPr lang="en-ZA" smtClean="0"/>
              <a:pPr>
                <a:defRPr/>
              </a:pPr>
              <a:t>4</a:t>
            </a:fld>
            <a:endParaRPr lang="en-Z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Header Placeholder 3"/>
          <p:cNvSpPr>
            <a:spLocks noGrp="1"/>
          </p:cNvSpPr>
          <p:nvPr>
            <p:ph type="hdr" sz="quarter" idx="10"/>
          </p:nvPr>
        </p:nvSpPr>
        <p:spPr/>
        <p:txBody>
          <a:bodyPr/>
          <a:lstStyle/>
          <a:p>
            <a:pPr>
              <a:defRPr/>
            </a:pPr>
            <a:endParaRPr lang="en-ZA" dirty="0"/>
          </a:p>
        </p:txBody>
      </p:sp>
      <p:sp>
        <p:nvSpPr>
          <p:cNvPr id="5" name="Date Placeholder 4"/>
          <p:cNvSpPr>
            <a:spLocks noGrp="1"/>
          </p:cNvSpPr>
          <p:nvPr>
            <p:ph type="dt" idx="1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12"/>
          </p:nvPr>
        </p:nvSpPr>
        <p:spPr/>
        <p:txBody>
          <a:bodyPr/>
          <a:lstStyle/>
          <a:p>
            <a:pPr>
              <a:defRPr/>
            </a:pPr>
            <a:fld id="{F9E74D0E-94CF-46E7-9A66-C54E7F85D869}" type="slidenum">
              <a:rPr lang="en-ZA" smtClean="0"/>
              <a:pPr>
                <a:defRPr/>
              </a:pPr>
              <a:t>6</a:t>
            </a:fld>
            <a:endParaRPr lang="en-Z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ZA" dirty="0"/>
          </a:p>
        </p:txBody>
      </p:sp>
      <p:sp>
        <p:nvSpPr>
          <p:cNvPr id="4" name="Header Placeholder 3"/>
          <p:cNvSpPr>
            <a:spLocks noGrp="1"/>
          </p:cNvSpPr>
          <p:nvPr>
            <p:ph type="hdr" sz="quarter" idx="10"/>
          </p:nvPr>
        </p:nvSpPr>
        <p:spPr/>
        <p:txBody>
          <a:bodyPr/>
          <a:lstStyle/>
          <a:p>
            <a:pPr>
              <a:defRPr/>
            </a:pPr>
            <a:endParaRPr lang="en-ZA" dirty="0"/>
          </a:p>
        </p:txBody>
      </p:sp>
      <p:sp>
        <p:nvSpPr>
          <p:cNvPr id="5" name="Date Placeholder 4"/>
          <p:cNvSpPr>
            <a:spLocks noGrp="1"/>
          </p:cNvSpPr>
          <p:nvPr>
            <p:ph type="dt" idx="1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12"/>
          </p:nvPr>
        </p:nvSpPr>
        <p:spPr/>
        <p:txBody>
          <a:bodyPr/>
          <a:lstStyle/>
          <a:p>
            <a:pPr>
              <a:defRPr/>
            </a:pPr>
            <a:fld id="{F9E74D0E-94CF-46E7-9A66-C54E7F85D869}" type="slidenum">
              <a:rPr lang="en-ZA" smtClean="0"/>
              <a:pPr>
                <a:defRPr/>
              </a:pPr>
              <a:t>16</a:t>
            </a:fld>
            <a:endParaRPr lang="en-Z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ZA" dirty="0" smtClean="0"/>
          </a:p>
        </p:txBody>
      </p:sp>
      <p:sp>
        <p:nvSpPr>
          <p:cNvPr id="4" name="Header Placeholder 3"/>
          <p:cNvSpPr>
            <a:spLocks noGrp="1"/>
          </p:cNvSpPr>
          <p:nvPr>
            <p:ph type="hdr" sz="quarter"/>
          </p:nvPr>
        </p:nvSpPr>
        <p:spPr/>
        <p:txBody>
          <a:bodyPr/>
          <a:lstStyle/>
          <a:p>
            <a:pPr>
              <a:defRPr/>
            </a:pPr>
            <a:endParaRPr lang="en-ZA" dirty="0"/>
          </a:p>
        </p:txBody>
      </p:sp>
      <p:sp>
        <p:nvSpPr>
          <p:cNvPr id="5" name="Date Placeholder 4"/>
          <p:cNvSpPr>
            <a:spLocks noGrp="1"/>
          </p:cNvSpPr>
          <p:nvPr>
            <p:ph type="dt" sz="quarter" idx="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5"/>
          </p:nvPr>
        </p:nvSpPr>
        <p:spPr/>
        <p:txBody>
          <a:bodyPr/>
          <a:lstStyle/>
          <a:p>
            <a:pPr>
              <a:defRPr/>
            </a:pPr>
            <a:fld id="{94F6F4F1-02EE-404F-BA4A-629ABCB12ACE}" type="slidenum">
              <a:rPr lang="en-ZA" smtClean="0"/>
              <a:pPr>
                <a:defRPr/>
              </a:pPr>
              <a:t>17</a:t>
            </a:fld>
            <a:endParaRPr lang="en-Z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ZA" dirty="0" smtClean="0"/>
          </a:p>
        </p:txBody>
      </p:sp>
      <p:sp>
        <p:nvSpPr>
          <p:cNvPr id="4" name="Header Placeholder 3"/>
          <p:cNvSpPr>
            <a:spLocks noGrp="1"/>
          </p:cNvSpPr>
          <p:nvPr>
            <p:ph type="hdr" sz="quarter"/>
          </p:nvPr>
        </p:nvSpPr>
        <p:spPr/>
        <p:txBody>
          <a:bodyPr/>
          <a:lstStyle/>
          <a:p>
            <a:pPr>
              <a:defRPr/>
            </a:pPr>
            <a:endParaRPr lang="en-ZA" dirty="0"/>
          </a:p>
        </p:txBody>
      </p:sp>
      <p:sp>
        <p:nvSpPr>
          <p:cNvPr id="5" name="Date Placeholder 4"/>
          <p:cNvSpPr>
            <a:spLocks noGrp="1"/>
          </p:cNvSpPr>
          <p:nvPr>
            <p:ph type="dt" sz="quarter" idx="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5"/>
          </p:nvPr>
        </p:nvSpPr>
        <p:spPr/>
        <p:txBody>
          <a:bodyPr/>
          <a:lstStyle/>
          <a:p>
            <a:pPr>
              <a:defRPr/>
            </a:pPr>
            <a:fld id="{94F6F4F1-02EE-404F-BA4A-629ABCB12ACE}" type="slidenum">
              <a:rPr lang="en-ZA" smtClean="0"/>
              <a:pPr>
                <a:defRPr/>
              </a:pPr>
              <a:t>18</a:t>
            </a:fld>
            <a:endParaRPr lang="en-Z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ZA" dirty="0" smtClean="0"/>
          </a:p>
        </p:txBody>
      </p:sp>
      <p:sp>
        <p:nvSpPr>
          <p:cNvPr id="4" name="Header Placeholder 3"/>
          <p:cNvSpPr>
            <a:spLocks noGrp="1"/>
          </p:cNvSpPr>
          <p:nvPr>
            <p:ph type="hdr" sz="quarter"/>
          </p:nvPr>
        </p:nvSpPr>
        <p:spPr/>
        <p:txBody>
          <a:bodyPr/>
          <a:lstStyle/>
          <a:p>
            <a:pPr>
              <a:defRPr/>
            </a:pPr>
            <a:endParaRPr lang="en-ZA" dirty="0"/>
          </a:p>
        </p:txBody>
      </p:sp>
      <p:sp>
        <p:nvSpPr>
          <p:cNvPr id="5" name="Date Placeholder 4"/>
          <p:cNvSpPr>
            <a:spLocks noGrp="1"/>
          </p:cNvSpPr>
          <p:nvPr>
            <p:ph type="dt" sz="quarter" idx="1"/>
          </p:nvPr>
        </p:nvSpPr>
        <p:spPr/>
        <p:txBody>
          <a:bodyPr/>
          <a:lstStyle/>
          <a:p>
            <a:pPr>
              <a:defRPr/>
            </a:pPr>
            <a:r>
              <a:rPr lang="en-US" dirty="0" smtClean="0"/>
              <a:t>08/07/2010</a:t>
            </a:r>
            <a:endParaRPr lang="en-ZA" dirty="0"/>
          </a:p>
        </p:txBody>
      </p:sp>
      <p:sp>
        <p:nvSpPr>
          <p:cNvPr id="6" name="Slide Number Placeholder 5"/>
          <p:cNvSpPr>
            <a:spLocks noGrp="1"/>
          </p:cNvSpPr>
          <p:nvPr>
            <p:ph type="sldNum" sz="quarter" idx="5"/>
          </p:nvPr>
        </p:nvSpPr>
        <p:spPr/>
        <p:txBody>
          <a:bodyPr/>
          <a:lstStyle/>
          <a:p>
            <a:pPr>
              <a:defRPr/>
            </a:pPr>
            <a:fld id="{94F6F4F1-02EE-404F-BA4A-629ABCB12ACE}" type="slidenum">
              <a:rPr lang="en-ZA" smtClean="0"/>
              <a:pPr>
                <a:defRPr/>
              </a:pPr>
              <a:t>19</a:t>
            </a:fld>
            <a:endParaRPr lang="en-Z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1E92060-C4AC-49BE-BF8A-C2435EA113BF}" type="slidenum">
              <a:rPr lang="en-ZA" smtClean="0">
                <a:solidFill>
                  <a:prstClr val="black"/>
                </a:solidFill>
              </a:rPr>
              <a:pPr>
                <a:defRPr/>
              </a:pPr>
              <a:t>20</a:t>
            </a:fld>
            <a:endParaRPr lang="en-ZA" dirty="0" smtClean="0">
              <a:solidFill>
                <a:prstClr val="black"/>
              </a:solidFill>
            </a:endParaRPr>
          </a:p>
        </p:txBody>
      </p:sp>
      <p:sp>
        <p:nvSpPr>
          <p:cNvPr id="16388" name="Date Placeholder 4"/>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a:defRPr/>
            </a:pPr>
            <a:r>
              <a:rPr lang="en-US" dirty="0" smtClean="0">
                <a:solidFill>
                  <a:prstClr val="black"/>
                </a:solidFill>
              </a:rPr>
              <a:t>08/07/2010</a:t>
            </a:r>
            <a:endParaRPr lang="en-ZA" dirty="0" smtClean="0">
              <a:solidFill>
                <a:prstClr val="black"/>
              </a:solidFill>
            </a:endParaRPr>
          </a:p>
        </p:txBody>
      </p:sp>
      <p:sp>
        <p:nvSpPr>
          <p:cNvPr id="16389" name="Header Placeholder 5"/>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endParaRPr lang="en-ZA" dirty="0"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9.xml"/><Relationship Id="rId1" Type="http://schemas.openxmlformats.org/officeDocument/2006/relationships/vmlDrawing" Target="../drawings/vmlDrawing5.vml"/><Relationship Id="rId5" Type="http://schemas.openxmlformats.org/officeDocument/2006/relationships/oleObject" Target="../embeddings/oleObject5.bin"/><Relationship Id="rId4" Type="http://schemas.openxmlformats.org/officeDocument/2006/relationships/image" Target="../media/image2.jpe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64" descr="capa-1 copy"/>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graphicFrame>
        <p:nvGraphicFramePr>
          <p:cNvPr id="5" name="Rectangle 1059" hidden="1"/>
          <p:cNvGraphicFramePr>
            <a:graphicFrameLocks/>
          </p:cNvGraphicFramePr>
          <p:nvPr/>
        </p:nvGraphicFramePr>
        <p:xfrm>
          <a:off x="0" y="0"/>
          <a:ext cx="161925" cy="161925"/>
        </p:xfrm>
        <a:graphic>
          <a:graphicData uri="http://schemas.openxmlformats.org/presentationml/2006/ole">
            <mc:AlternateContent xmlns:mc="http://schemas.openxmlformats.org/markup-compatibility/2006">
              <mc:Choice xmlns:v="urn:schemas-microsoft-com:vml" Requires="v">
                <p:oleObj spid="_x0000_s41588" r:id="rId5" imgW="0" imgH="0" progId="">
                  <p:embed/>
                </p:oleObj>
              </mc:Choice>
              <mc:Fallback>
                <p:oleObj r:id="rId5" imgW="0" imgH="0" progId="">
                  <p:embed/>
                  <p:pic>
                    <p:nvPicPr>
                      <p:cNvPr id="0" name="Rectangle 1059"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19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McK Title Elements"/>
          <p:cNvGrpSpPr>
            <a:grpSpLocks/>
          </p:cNvGrpSpPr>
          <p:nvPr/>
        </p:nvGrpSpPr>
        <p:grpSpPr bwMode="auto">
          <a:xfrm>
            <a:off x="2693988" y="2182813"/>
            <a:ext cx="5129212" cy="4602162"/>
            <a:chOff x="1663" y="1348"/>
            <a:chExt cx="3167" cy="2841"/>
          </a:xfrm>
        </p:grpSpPr>
        <p:sp>
          <p:nvSpPr>
            <p:cNvPr id="7" name="McK Confidential" hidden="1"/>
            <p:cNvSpPr txBox="1">
              <a:spLocks noChangeArrowheads="1"/>
            </p:cNvSpPr>
            <p:nvPr/>
          </p:nvSpPr>
          <p:spPr bwMode="gray">
            <a:xfrm>
              <a:off x="1663" y="1348"/>
              <a:ext cx="936" cy="134"/>
            </a:xfrm>
            <a:prstGeom prst="rect">
              <a:avLst/>
            </a:prstGeom>
            <a:noFill/>
            <a:ln w="9525">
              <a:noFill/>
              <a:miter lim="800000"/>
              <a:headEnd/>
              <a:tailEnd/>
            </a:ln>
            <a:effectLst/>
          </p:spPr>
          <p:txBody>
            <a:bodyPr lIns="0" tIns="0" rIns="0" bIns="0">
              <a:spAutoFit/>
            </a:bodyPr>
            <a:lstStyle/>
            <a:p>
              <a:pPr fontAlgn="auto">
                <a:spcBef>
                  <a:spcPts val="0"/>
                </a:spcBef>
                <a:spcAft>
                  <a:spcPts val="0"/>
                </a:spcAft>
                <a:defRPr/>
              </a:pPr>
              <a:r>
                <a:rPr lang="en-GB" sz="1400" dirty="0">
                  <a:latin typeface="+mn-lt"/>
                </a:rPr>
                <a:t>CONFIDENTIAL</a:t>
              </a:r>
            </a:p>
          </p:txBody>
        </p:sp>
        <p:sp>
          <p:nvSpPr>
            <p:cNvPr id="8" name="McK Document" hidden="1"/>
            <p:cNvSpPr txBox="1">
              <a:spLocks noChangeArrowheads="1"/>
            </p:cNvSpPr>
            <p:nvPr/>
          </p:nvSpPr>
          <p:spPr bwMode="gray">
            <a:xfrm>
              <a:off x="1663" y="3049"/>
              <a:ext cx="3167" cy="126"/>
            </a:xfrm>
            <a:prstGeom prst="rect">
              <a:avLst/>
            </a:prstGeom>
            <a:noFill/>
            <a:ln w="9525">
              <a:noFill/>
              <a:miter lim="800000"/>
              <a:headEnd/>
              <a:tailEnd/>
            </a:ln>
            <a:effectLst/>
          </p:spPr>
          <p:txBody>
            <a:bodyPr lIns="0" tIns="0" rIns="0" bIns="0" anchor="b">
              <a:spAutoFit/>
            </a:bodyPr>
            <a:lstStyle/>
            <a:p>
              <a:pPr fontAlgn="auto">
                <a:spcBef>
                  <a:spcPts val="0"/>
                </a:spcBef>
                <a:spcAft>
                  <a:spcPts val="0"/>
                </a:spcAft>
                <a:defRPr/>
              </a:pPr>
              <a:r>
                <a:rPr lang="en-GB" sz="1400" dirty="0">
                  <a:latin typeface="+mn-lt"/>
                </a:rPr>
                <a:t>Document</a:t>
              </a:r>
            </a:p>
          </p:txBody>
        </p:sp>
        <p:sp>
          <p:nvSpPr>
            <p:cNvPr id="9" name="McK Date" hidden="1"/>
            <p:cNvSpPr txBox="1">
              <a:spLocks noChangeArrowheads="1"/>
            </p:cNvSpPr>
            <p:nvPr/>
          </p:nvSpPr>
          <p:spPr bwMode="gray">
            <a:xfrm>
              <a:off x="1663" y="3216"/>
              <a:ext cx="3167" cy="134"/>
            </a:xfrm>
            <a:prstGeom prst="rect">
              <a:avLst/>
            </a:prstGeom>
            <a:noFill/>
            <a:ln w="9525">
              <a:noFill/>
              <a:miter lim="800000"/>
              <a:headEnd/>
              <a:tailEnd/>
            </a:ln>
            <a:effectLst/>
          </p:spPr>
          <p:txBody>
            <a:bodyPr lIns="0" tIns="0" rIns="0" bIns="0">
              <a:spAutoFit/>
            </a:bodyPr>
            <a:lstStyle/>
            <a:p>
              <a:pPr fontAlgn="auto">
                <a:spcBef>
                  <a:spcPts val="0"/>
                </a:spcBef>
                <a:spcAft>
                  <a:spcPts val="0"/>
                </a:spcAft>
                <a:defRPr/>
              </a:pPr>
              <a:r>
                <a:rPr lang="en-GB" sz="1400" dirty="0">
                  <a:latin typeface="+mn-lt"/>
                </a:rPr>
                <a:t>Date</a:t>
              </a:r>
            </a:p>
          </p:txBody>
        </p:sp>
        <p:sp>
          <p:nvSpPr>
            <p:cNvPr id="10" name="McK Disclaimer" hidden="1"/>
            <p:cNvSpPr>
              <a:spLocks noChangeArrowheads="1"/>
            </p:cNvSpPr>
            <p:nvPr>
              <p:custDataLst>
                <p:tags r:id="rId2"/>
              </p:custDataLst>
            </p:nvPr>
          </p:nvSpPr>
          <p:spPr bwMode="gray">
            <a:xfrm>
              <a:off x="1663" y="3759"/>
              <a:ext cx="2303" cy="430"/>
            </a:xfrm>
            <a:prstGeom prst="rect">
              <a:avLst/>
            </a:prstGeom>
            <a:noFill/>
            <a:ln w="9525">
              <a:noFill/>
              <a:miter lim="800000"/>
              <a:headEnd/>
              <a:tailEnd/>
            </a:ln>
            <a:effectLst/>
          </p:spPr>
          <p:txBody>
            <a:bodyPr lIns="0" tIns="0" rIns="0" bIns="0" anchor="b">
              <a:spAutoFit/>
            </a:bodyPr>
            <a:lstStyle/>
            <a:p>
              <a:pPr defTabSz="821202" eaLnBrk="0" fontAlgn="auto" hangingPunct="0">
                <a:spcBef>
                  <a:spcPts val="0"/>
                </a:spcBef>
                <a:spcAft>
                  <a:spcPts val="0"/>
                </a:spcAft>
                <a:defRPr/>
              </a:pPr>
              <a:r>
                <a:rPr lang="en-GB" sz="900" dirty="0">
                  <a:latin typeface="+mn-lt"/>
                </a:rPr>
                <a:t>This report is solely for the use of client personnel.  No part of it may be circulated, quoted, or reproduced for distribution outside the client organisation without prior written approval from McKinsey &amp; Company. This material was used by McKinsey &amp; Company during an oral presentation; it is not a complete record of the discussion.</a:t>
              </a:r>
            </a:p>
          </p:txBody>
        </p:sp>
      </p:grpSp>
      <p:sp>
        <p:nvSpPr>
          <p:cNvPr id="11" name="Working Draft Text" hidden="1"/>
          <p:cNvSpPr>
            <a:spLocks noChangeArrowheads="1"/>
          </p:cNvSpPr>
          <p:nvPr/>
        </p:nvSpPr>
        <p:spPr bwMode="gray">
          <a:xfrm>
            <a:off x="414338" y="504825"/>
            <a:ext cx="3109912" cy="217488"/>
          </a:xfrm>
          <a:prstGeom prst="rect">
            <a:avLst/>
          </a:prstGeom>
          <a:noFill/>
          <a:ln w="9525">
            <a:noFill/>
            <a:miter lim="800000"/>
            <a:headEnd/>
            <a:tailEnd/>
          </a:ln>
          <a:effectLst/>
        </p:spPr>
        <p:txBody>
          <a:bodyPr lIns="0" tIns="0" rIns="0" bIns="0">
            <a:spAutoFit/>
          </a:bodyPr>
          <a:lstStyle/>
          <a:p>
            <a:pPr defTabSz="913526" fontAlgn="auto">
              <a:spcBef>
                <a:spcPts val="0"/>
              </a:spcBef>
              <a:spcAft>
                <a:spcPts val="0"/>
              </a:spcAft>
              <a:defRPr/>
            </a:pPr>
            <a:r>
              <a:rPr lang="en-US" sz="1400" dirty="0">
                <a:solidFill>
                  <a:schemeClr val="bg1"/>
                </a:solidFill>
                <a:latin typeface="+mn-lt"/>
              </a:rPr>
              <a:t>Working Draft    </a:t>
            </a:r>
          </a:p>
        </p:txBody>
      </p:sp>
      <p:sp>
        <p:nvSpPr>
          <p:cNvPr id="12" name="Working Draft" hidden="1"/>
          <p:cNvSpPr txBox="1">
            <a:spLocks noChangeArrowheads="1"/>
          </p:cNvSpPr>
          <p:nvPr/>
        </p:nvSpPr>
        <p:spPr bwMode="gray">
          <a:xfrm>
            <a:off x="414338" y="749300"/>
            <a:ext cx="4337050" cy="187325"/>
          </a:xfrm>
          <a:prstGeom prst="rect">
            <a:avLst/>
          </a:prstGeom>
          <a:noFill/>
          <a:ln w="9525">
            <a:noFill/>
            <a:miter lim="800000"/>
            <a:headEnd/>
            <a:tailEnd/>
          </a:ln>
          <a:effectLst/>
        </p:spPr>
        <p:txBody>
          <a:bodyPr wrap="none" lIns="0" tIns="0" rIns="0" bIns="0">
            <a:spAutoFit/>
          </a:bodyPr>
          <a:lstStyle/>
          <a:p>
            <a:pPr fontAlgn="auto">
              <a:spcBef>
                <a:spcPts val="0"/>
              </a:spcBef>
              <a:spcAft>
                <a:spcPts val="0"/>
              </a:spcAft>
              <a:defRPr/>
            </a:pPr>
            <a:r>
              <a:rPr lang="en-ZA" sz="1200" dirty="0">
                <a:solidFill>
                  <a:schemeClr val="bg1"/>
                </a:solidFill>
                <a:latin typeface="+mn-lt"/>
              </a:rPr>
              <a:t>Last Modified 2008/08/03 23:52:45 South Africa Standard Time</a:t>
            </a:r>
            <a:endParaRPr lang="en-US" sz="1200" dirty="0">
              <a:solidFill>
                <a:schemeClr val="bg1"/>
              </a:solidFill>
              <a:latin typeface="+mn-lt"/>
            </a:endParaRPr>
          </a:p>
        </p:txBody>
      </p:sp>
      <p:sp>
        <p:nvSpPr>
          <p:cNvPr id="13" name="Printed" hidden="1"/>
          <p:cNvSpPr txBox="1">
            <a:spLocks noChangeArrowheads="1"/>
          </p:cNvSpPr>
          <p:nvPr/>
        </p:nvSpPr>
        <p:spPr bwMode="gray">
          <a:xfrm>
            <a:off x="414338" y="971550"/>
            <a:ext cx="3905250" cy="187325"/>
          </a:xfrm>
          <a:prstGeom prst="rect">
            <a:avLst/>
          </a:prstGeom>
          <a:noFill/>
          <a:ln w="9525">
            <a:noFill/>
            <a:miter lim="800000"/>
            <a:headEnd/>
            <a:tailEnd/>
          </a:ln>
          <a:effectLst/>
        </p:spPr>
        <p:txBody>
          <a:bodyPr wrap="none" lIns="0" tIns="0" rIns="0" bIns="0">
            <a:spAutoFit/>
          </a:bodyPr>
          <a:lstStyle/>
          <a:p>
            <a:pPr fontAlgn="auto">
              <a:spcBef>
                <a:spcPts val="0"/>
              </a:spcBef>
              <a:spcAft>
                <a:spcPts val="0"/>
              </a:spcAft>
              <a:defRPr/>
            </a:pPr>
            <a:r>
              <a:rPr lang="en-ZA" sz="1200" dirty="0">
                <a:solidFill>
                  <a:schemeClr val="bg1"/>
                </a:solidFill>
                <a:latin typeface="+mn-lt"/>
              </a:rPr>
              <a:t>Printed 2008/07/21 10:16:55 South Africa Standard Time</a:t>
            </a:r>
            <a:endParaRPr lang="en-US" sz="1200" dirty="0">
              <a:solidFill>
                <a:schemeClr val="bg1"/>
              </a:solidFill>
              <a:latin typeface="+mn-lt"/>
            </a:endParaRPr>
          </a:p>
        </p:txBody>
      </p:sp>
      <p:sp>
        <p:nvSpPr>
          <p:cNvPr id="13314" name="Rectangle 1026"/>
          <p:cNvSpPr>
            <a:spLocks noGrp="1" noChangeArrowheads="1"/>
          </p:cNvSpPr>
          <p:nvPr>
            <p:ph type="ctrTitle"/>
          </p:nvPr>
        </p:nvSpPr>
        <p:spPr>
          <a:xfrm>
            <a:off x="2693795" y="2756806"/>
            <a:ext cx="5130034" cy="304512"/>
          </a:xfrm>
        </p:spPr>
        <p:txBody>
          <a:bodyPr anchor="t"/>
          <a:lstStyle>
            <a:lvl1pPr>
              <a:defRPr sz="2300" b="0"/>
            </a:lvl1pPr>
          </a:lstStyle>
          <a:p>
            <a:r>
              <a:rPr lang="en-US" smtClean="0"/>
              <a:t>Click to edit Master title style</a:t>
            </a:r>
            <a:endParaRPr lang="en-GB"/>
          </a:p>
        </p:txBody>
      </p:sp>
      <p:sp>
        <p:nvSpPr>
          <p:cNvPr id="13315" name="Rectangle 1027"/>
          <p:cNvSpPr>
            <a:spLocks noGrp="1" noChangeArrowheads="1"/>
          </p:cNvSpPr>
          <p:nvPr>
            <p:ph type="subTitle" idx="1"/>
          </p:nvPr>
        </p:nvSpPr>
        <p:spPr>
          <a:xfrm>
            <a:off x="2693795" y="3961896"/>
            <a:ext cx="5130034" cy="217046"/>
          </a:xfrm>
        </p:spPr>
        <p:txBody>
          <a:bodyPr/>
          <a:lstStyle>
            <a:lvl1pPr>
              <a:defRPr sz="1400">
                <a:solidFill>
                  <a:schemeClr val="bg1"/>
                </a:solidFill>
              </a:defRPr>
            </a:lvl1pPr>
          </a:lstStyle>
          <a:p>
            <a:r>
              <a:rPr lang="en-US" smtClean="0"/>
              <a:t>Click to edit Master subtitle style</a:t>
            </a:r>
            <a:endParaRPr lang="en-GB"/>
          </a:p>
        </p:txBody>
      </p:sp>
      <p:sp>
        <p:nvSpPr>
          <p:cNvPr id="14" name="doc id"/>
          <p:cNvSpPr>
            <a:spLocks noGrp="1" noChangeArrowheads="1"/>
          </p:cNvSpPr>
          <p:nvPr>
            <p:ph type="ftr" sz="quarter" idx="10"/>
          </p:nvPr>
        </p:nvSpPr>
        <p:spPr>
          <a:xfrm>
            <a:off x="7775575" y="36513"/>
            <a:ext cx="1139825" cy="93662"/>
          </a:xfrm>
        </p:spPr>
        <p:txBody>
          <a:bodyPr/>
          <a:lstStyle>
            <a:lvl1pPr>
              <a:buSzPct val="120000"/>
              <a:defRPr sz="600"/>
            </a:lvl1pPr>
          </a:lstStyle>
          <a:p>
            <a:pPr>
              <a:defRPr/>
            </a:pPr>
            <a:endParaRPr lang="en-Z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a:xfrm>
            <a:off x="6456630" y="1299036"/>
            <a:ext cx="2462213" cy="12472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oc id"/>
          <p:cNvSpPr>
            <a:spLocks noGrp="1" noChangeArrowheads="1"/>
          </p:cNvSpPr>
          <p:nvPr>
            <p:ph type="ftr" sz="quarter" idx="10"/>
          </p:nvPr>
        </p:nvSpPr>
        <p:spPr>
          <a:ln/>
        </p:spPr>
        <p:txBody>
          <a:bodyPr/>
          <a:lstStyle>
            <a:lvl1pPr>
              <a:defRPr/>
            </a:lvl1pPr>
          </a:lstStyle>
          <a:p>
            <a:pPr>
              <a:defRPr/>
            </a:pPr>
            <a:endParaRPr lang="en-ZA" dirty="0"/>
          </a:p>
        </p:txBody>
      </p:sp>
      <p:sp>
        <p:nvSpPr>
          <p:cNvPr id="5" name="pg num"/>
          <p:cNvSpPr>
            <a:spLocks noGrp="1" noChangeArrowheads="1"/>
          </p:cNvSpPr>
          <p:nvPr>
            <p:ph type="sldNum" sz="quarter" idx="11"/>
          </p:nvPr>
        </p:nvSpPr>
        <p:spPr>
          <a:ln/>
        </p:spPr>
        <p:txBody>
          <a:bodyPr/>
          <a:lstStyle>
            <a:lvl1pPr>
              <a:defRPr/>
            </a:lvl1pPr>
          </a:lstStyle>
          <a:p>
            <a:pPr>
              <a:defRPr/>
            </a:pPr>
            <a:fld id="{D9E27632-AE1F-4BCB-B572-C7174DC2D099}" type="slidenum">
              <a:rPr lang="en-ZA"/>
              <a:pPr>
                <a:defRPr/>
              </a:pPr>
              <a:t>‹#›</a:t>
            </a:fld>
            <a:endParaRPr lang="en-Z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0719" y="230004"/>
            <a:ext cx="2198123" cy="231623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5087887" y="230004"/>
            <a:ext cx="1477328" cy="23162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oc id"/>
          <p:cNvSpPr>
            <a:spLocks noGrp="1" noChangeArrowheads="1"/>
          </p:cNvSpPr>
          <p:nvPr>
            <p:ph type="ftr" sz="quarter" idx="10"/>
          </p:nvPr>
        </p:nvSpPr>
        <p:spPr>
          <a:ln/>
        </p:spPr>
        <p:txBody>
          <a:bodyPr/>
          <a:lstStyle>
            <a:lvl1pPr>
              <a:defRPr/>
            </a:lvl1pPr>
          </a:lstStyle>
          <a:p>
            <a:pPr>
              <a:defRPr/>
            </a:pPr>
            <a:endParaRPr lang="en-ZA" dirty="0"/>
          </a:p>
        </p:txBody>
      </p:sp>
      <p:sp>
        <p:nvSpPr>
          <p:cNvPr id="5" name="pg num"/>
          <p:cNvSpPr>
            <a:spLocks noGrp="1" noChangeArrowheads="1"/>
          </p:cNvSpPr>
          <p:nvPr>
            <p:ph type="sldNum" sz="quarter" idx="11"/>
          </p:nvPr>
        </p:nvSpPr>
        <p:spPr>
          <a:ln/>
        </p:spPr>
        <p:txBody>
          <a:bodyPr/>
          <a:lstStyle>
            <a:lvl1pPr>
              <a:defRPr/>
            </a:lvl1pPr>
          </a:lstStyle>
          <a:p>
            <a:pPr>
              <a:defRPr/>
            </a:pPr>
            <a:fld id="{EF07BA11-81D8-4B49-AC80-8952A11A1DAF}" type="slidenum">
              <a:rPr lang="en-ZA"/>
              <a:pPr>
                <a:defRPr/>
              </a:pPr>
              <a:t>‹#›</a:t>
            </a:fld>
            <a:endParaRPr lang="en-ZA"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80772"/>
            <a:ext cx="7772400" cy="369332"/>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369332"/>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ZA"/>
          </a:p>
        </p:txBody>
      </p:sp>
    </p:spTree>
    <p:extLst>
      <p:ext uri="{BB962C8B-B14F-4D97-AF65-F5344CB8AC3E}">
        <p14:creationId xmlns:p14="http://schemas.microsoft.com/office/powerpoint/2010/main" val="4137487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35495738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231106"/>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435" y="4099123"/>
            <a:ext cx="7772400" cy="30777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89123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126023" y="1298575"/>
            <a:ext cx="4325815"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592516" y="1298575"/>
            <a:ext cx="4325815"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36082015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61472"/>
            <a:ext cx="8229600" cy="369332"/>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436211"/>
            <a:ext cx="4040066" cy="7386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66" cy="18158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270" y="1436211"/>
            <a:ext cx="4041531" cy="73866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270" y="2174875"/>
            <a:ext cx="4041531" cy="18158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30553951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Tree>
    <p:extLst>
      <p:ext uri="{BB962C8B-B14F-4D97-AF65-F5344CB8AC3E}">
        <p14:creationId xmlns:p14="http://schemas.microsoft.com/office/powerpoint/2010/main" val="19596227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03430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19547"/>
            <a:ext cx="3008435" cy="615553"/>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538" y="273051"/>
            <a:ext cx="5111262" cy="24006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1"/>
            <a:ext cx="3008435" cy="21544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60113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oc id"/>
          <p:cNvSpPr>
            <a:spLocks noGrp="1" noChangeArrowheads="1"/>
          </p:cNvSpPr>
          <p:nvPr>
            <p:ph type="ftr" sz="quarter" idx="10"/>
          </p:nvPr>
        </p:nvSpPr>
        <p:spPr>
          <a:ln/>
        </p:spPr>
        <p:txBody>
          <a:bodyPr/>
          <a:lstStyle>
            <a:lvl1pPr>
              <a:defRPr/>
            </a:lvl1pPr>
          </a:lstStyle>
          <a:p>
            <a:pPr>
              <a:defRPr/>
            </a:pPr>
            <a:endParaRPr lang="en-ZA" dirty="0"/>
          </a:p>
        </p:txBody>
      </p:sp>
      <p:sp>
        <p:nvSpPr>
          <p:cNvPr id="5" name="pg num"/>
          <p:cNvSpPr>
            <a:spLocks noGrp="1" noChangeArrowheads="1"/>
          </p:cNvSpPr>
          <p:nvPr>
            <p:ph type="sldNum" sz="quarter" idx="11"/>
          </p:nvPr>
        </p:nvSpPr>
        <p:spPr>
          <a:ln/>
        </p:spPr>
        <p:txBody>
          <a:bodyPr/>
          <a:lstStyle>
            <a:lvl1pPr>
              <a:defRPr/>
            </a:lvl1pPr>
          </a:lstStyle>
          <a:p>
            <a:pPr>
              <a:defRPr/>
            </a:pPr>
            <a:fld id="{7ABC2798-EB18-44DC-8EE5-F31FF9AF6718}" type="slidenum">
              <a:rPr lang="en-ZA"/>
              <a:pPr>
                <a:defRPr/>
              </a:pPr>
              <a:t>‹#›</a:t>
            </a:fld>
            <a:endParaRPr lang="en-ZA"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5059561"/>
            <a:ext cx="5486400" cy="307777"/>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166" y="612775"/>
            <a:ext cx="5486400" cy="49244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ZA" noProof="0" dirty="0" smtClean="0"/>
          </a:p>
        </p:txBody>
      </p:sp>
      <p:sp>
        <p:nvSpPr>
          <p:cNvPr id="4" name="Text Placeholder 3"/>
          <p:cNvSpPr>
            <a:spLocks noGrp="1"/>
          </p:cNvSpPr>
          <p:nvPr>
            <p:ph type="body" sz="half" idx="2"/>
          </p:nvPr>
        </p:nvSpPr>
        <p:spPr>
          <a:xfrm>
            <a:off x="1792166" y="5367338"/>
            <a:ext cx="5486400" cy="21544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142772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a:xfrm>
            <a:off x="4855680" y="1298575"/>
            <a:ext cx="4062651" cy="16312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33442272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49960" y="166689"/>
            <a:ext cx="738664" cy="274637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9029" y="166689"/>
            <a:ext cx="2000548" cy="27463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Tree>
    <p:extLst>
      <p:ext uri="{BB962C8B-B14F-4D97-AF65-F5344CB8AC3E}">
        <p14:creationId xmlns:p14="http://schemas.microsoft.com/office/powerpoint/2010/main" val="33102083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64" descr="capa-1 copy"/>
          <p:cNvPicPr>
            <a:picLocks noChangeAspect="1" noChangeArrowheads="1"/>
          </p:cNvPicPr>
          <p:nvPr/>
        </p:nvPicPr>
        <p:blipFill>
          <a:blip r:embed="rId4"/>
          <a:srcRect/>
          <a:stretch>
            <a:fillRect/>
          </a:stretch>
        </p:blipFill>
        <p:spPr bwMode="auto">
          <a:xfrm>
            <a:off x="0" y="0"/>
            <a:ext cx="9144000" cy="6858000"/>
          </a:xfrm>
          <a:prstGeom prst="rect">
            <a:avLst/>
          </a:prstGeom>
          <a:noFill/>
          <a:ln w="9525">
            <a:noFill/>
            <a:miter lim="800000"/>
            <a:headEnd/>
            <a:tailEnd/>
          </a:ln>
        </p:spPr>
      </p:pic>
      <p:graphicFrame>
        <p:nvGraphicFramePr>
          <p:cNvPr id="5" name="Rectangle 1059" hidden="1"/>
          <p:cNvGraphicFramePr>
            <a:graphicFrameLocks/>
          </p:cNvGraphicFramePr>
          <p:nvPr/>
        </p:nvGraphicFramePr>
        <p:xfrm>
          <a:off x="0" y="0"/>
          <a:ext cx="161925" cy="161925"/>
        </p:xfrm>
        <a:graphic>
          <a:graphicData uri="http://schemas.openxmlformats.org/presentationml/2006/ole">
            <mc:AlternateContent xmlns:mc="http://schemas.openxmlformats.org/markup-compatibility/2006">
              <mc:Choice xmlns:v="urn:schemas-microsoft-com:vml" Requires="v">
                <p:oleObj spid="_x0000_s85183" r:id="rId5" imgW="0" imgH="0" progId="">
                  <p:embed/>
                </p:oleObj>
              </mc:Choice>
              <mc:Fallback>
                <p:oleObj r:id="rId5"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19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6" name="McK Title Elements"/>
          <p:cNvGrpSpPr>
            <a:grpSpLocks/>
          </p:cNvGrpSpPr>
          <p:nvPr/>
        </p:nvGrpSpPr>
        <p:grpSpPr bwMode="auto">
          <a:xfrm>
            <a:off x="2693988" y="2182813"/>
            <a:ext cx="5129212" cy="4602162"/>
            <a:chOff x="1663" y="1348"/>
            <a:chExt cx="3167" cy="2841"/>
          </a:xfrm>
        </p:grpSpPr>
        <p:sp>
          <p:nvSpPr>
            <p:cNvPr id="7" name="McK Confidential" hidden="1"/>
            <p:cNvSpPr txBox="1">
              <a:spLocks noChangeArrowheads="1"/>
            </p:cNvSpPr>
            <p:nvPr/>
          </p:nvSpPr>
          <p:spPr bwMode="gray">
            <a:xfrm>
              <a:off x="1663" y="1348"/>
              <a:ext cx="936" cy="134"/>
            </a:xfrm>
            <a:prstGeom prst="rect">
              <a:avLst/>
            </a:prstGeom>
            <a:noFill/>
            <a:ln w="9525">
              <a:noFill/>
              <a:miter lim="800000"/>
              <a:headEnd/>
              <a:tailEnd/>
            </a:ln>
            <a:effectLst/>
          </p:spPr>
          <p:txBody>
            <a:bodyPr lIns="0" tIns="0" rIns="0" bIns="0">
              <a:spAutoFit/>
            </a:bodyPr>
            <a:lstStyle/>
            <a:p>
              <a:pPr fontAlgn="auto">
                <a:spcBef>
                  <a:spcPts val="0"/>
                </a:spcBef>
                <a:spcAft>
                  <a:spcPts val="0"/>
                </a:spcAft>
                <a:defRPr/>
              </a:pPr>
              <a:r>
                <a:rPr lang="en-GB" sz="1400" dirty="0">
                  <a:solidFill>
                    <a:srgbClr val="000000"/>
                  </a:solidFill>
                  <a:latin typeface="Arial"/>
                </a:rPr>
                <a:t>CONFIDENTIAL</a:t>
              </a:r>
            </a:p>
          </p:txBody>
        </p:sp>
        <p:sp>
          <p:nvSpPr>
            <p:cNvPr id="8" name="McK Document" hidden="1"/>
            <p:cNvSpPr txBox="1">
              <a:spLocks noChangeArrowheads="1"/>
            </p:cNvSpPr>
            <p:nvPr/>
          </p:nvSpPr>
          <p:spPr bwMode="gray">
            <a:xfrm>
              <a:off x="1663" y="3049"/>
              <a:ext cx="3167" cy="126"/>
            </a:xfrm>
            <a:prstGeom prst="rect">
              <a:avLst/>
            </a:prstGeom>
            <a:noFill/>
            <a:ln w="9525">
              <a:noFill/>
              <a:miter lim="800000"/>
              <a:headEnd/>
              <a:tailEnd/>
            </a:ln>
            <a:effectLst/>
          </p:spPr>
          <p:txBody>
            <a:bodyPr lIns="0" tIns="0" rIns="0" bIns="0" anchor="b">
              <a:spAutoFit/>
            </a:bodyPr>
            <a:lstStyle/>
            <a:p>
              <a:pPr fontAlgn="auto">
                <a:spcBef>
                  <a:spcPts val="0"/>
                </a:spcBef>
                <a:spcAft>
                  <a:spcPts val="0"/>
                </a:spcAft>
                <a:defRPr/>
              </a:pPr>
              <a:r>
                <a:rPr lang="en-GB" sz="1400" dirty="0">
                  <a:solidFill>
                    <a:srgbClr val="000000"/>
                  </a:solidFill>
                  <a:latin typeface="Arial"/>
                </a:rPr>
                <a:t>Document</a:t>
              </a:r>
            </a:p>
          </p:txBody>
        </p:sp>
        <p:sp>
          <p:nvSpPr>
            <p:cNvPr id="9" name="McK Date" hidden="1"/>
            <p:cNvSpPr txBox="1">
              <a:spLocks noChangeArrowheads="1"/>
            </p:cNvSpPr>
            <p:nvPr/>
          </p:nvSpPr>
          <p:spPr bwMode="gray">
            <a:xfrm>
              <a:off x="1663" y="3216"/>
              <a:ext cx="3167" cy="134"/>
            </a:xfrm>
            <a:prstGeom prst="rect">
              <a:avLst/>
            </a:prstGeom>
            <a:noFill/>
            <a:ln w="9525">
              <a:noFill/>
              <a:miter lim="800000"/>
              <a:headEnd/>
              <a:tailEnd/>
            </a:ln>
            <a:effectLst/>
          </p:spPr>
          <p:txBody>
            <a:bodyPr lIns="0" tIns="0" rIns="0" bIns="0">
              <a:spAutoFit/>
            </a:bodyPr>
            <a:lstStyle/>
            <a:p>
              <a:pPr fontAlgn="auto">
                <a:spcBef>
                  <a:spcPts val="0"/>
                </a:spcBef>
                <a:spcAft>
                  <a:spcPts val="0"/>
                </a:spcAft>
                <a:defRPr/>
              </a:pPr>
              <a:r>
                <a:rPr lang="en-GB" sz="1400" dirty="0">
                  <a:solidFill>
                    <a:srgbClr val="000000"/>
                  </a:solidFill>
                  <a:latin typeface="Arial"/>
                </a:rPr>
                <a:t>Date</a:t>
              </a:r>
            </a:p>
          </p:txBody>
        </p:sp>
        <p:sp>
          <p:nvSpPr>
            <p:cNvPr id="10" name="McK Disclaimer" hidden="1"/>
            <p:cNvSpPr>
              <a:spLocks noChangeArrowheads="1"/>
            </p:cNvSpPr>
            <p:nvPr>
              <p:custDataLst>
                <p:tags r:id="rId2"/>
              </p:custDataLst>
            </p:nvPr>
          </p:nvSpPr>
          <p:spPr bwMode="gray">
            <a:xfrm>
              <a:off x="1663" y="3759"/>
              <a:ext cx="2303" cy="430"/>
            </a:xfrm>
            <a:prstGeom prst="rect">
              <a:avLst/>
            </a:prstGeom>
            <a:noFill/>
            <a:ln w="9525">
              <a:noFill/>
              <a:miter lim="800000"/>
              <a:headEnd/>
              <a:tailEnd/>
            </a:ln>
            <a:effectLst/>
          </p:spPr>
          <p:txBody>
            <a:bodyPr lIns="0" tIns="0" rIns="0" bIns="0" anchor="b">
              <a:spAutoFit/>
            </a:bodyPr>
            <a:lstStyle/>
            <a:p>
              <a:pPr defTabSz="821202" eaLnBrk="0" fontAlgn="auto" hangingPunct="0">
                <a:spcBef>
                  <a:spcPts val="0"/>
                </a:spcBef>
                <a:spcAft>
                  <a:spcPts val="0"/>
                </a:spcAft>
                <a:defRPr/>
              </a:pPr>
              <a:r>
                <a:rPr lang="en-GB" sz="900" dirty="0">
                  <a:solidFill>
                    <a:srgbClr val="000000"/>
                  </a:solidFill>
                  <a:latin typeface="Arial"/>
                </a:rPr>
                <a:t>This report is solely for the use of client personnel.  No part of it may be circulated, quoted, or reproduced for distribution outside the client organisation without prior written approval from McKinsey &amp; Company. This material was used by McKinsey &amp; Company during an oral presentation; it is not a complete record of the discussion.</a:t>
              </a:r>
            </a:p>
          </p:txBody>
        </p:sp>
      </p:grpSp>
      <p:sp>
        <p:nvSpPr>
          <p:cNvPr id="11" name="Working Draft Text" hidden="1"/>
          <p:cNvSpPr>
            <a:spLocks noChangeArrowheads="1"/>
          </p:cNvSpPr>
          <p:nvPr/>
        </p:nvSpPr>
        <p:spPr bwMode="gray">
          <a:xfrm>
            <a:off x="414338" y="504825"/>
            <a:ext cx="3109912" cy="217488"/>
          </a:xfrm>
          <a:prstGeom prst="rect">
            <a:avLst/>
          </a:prstGeom>
          <a:noFill/>
          <a:ln w="9525">
            <a:noFill/>
            <a:miter lim="800000"/>
            <a:headEnd/>
            <a:tailEnd/>
          </a:ln>
          <a:effectLst/>
        </p:spPr>
        <p:txBody>
          <a:bodyPr lIns="0" tIns="0" rIns="0" bIns="0">
            <a:spAutoFit/>
          </a:bodyPr>
          <a:lstStyle/>
          <a:p>
            <a:pPr defTabSz="913526" fontAlgn="auto">
              <a:spcBef>
                <a:spcPts val="0"/>
              </a:spcBef>
              <a:spcAft>
                <a:spcPts val="0"/>
              </a:spcAft>
              <a:defRPr/>
            </a:pPr>
            <a:r>
              <a:rPr lang="en-US" sz="1400" dirty="0">
                <a:solidFill>
                  <a:srgbClr val="FFFFFF"/>
                </a:solidFill>
                <a:latin typeface="Arial"/>
              </a:rPr>
              <a:t>Working Draft    </a:t>
            </a:r>
          </a:p>
        </p:txBody>
      </p:sp>
      <p:sp>
        <p:nvSpPr>
          <p:cNvPr id="12" name="Working Draft" hidden="1"/>
          <p:cNvSpPr txBox="1">
            <a:spLocks noChangeArrowheads="1"/>
          </p:cNvSpPr>
          <p:nvPr/>
        </p:nvSpPr>
        <p:spPr bwMode="gray">
          <a:xfrm>
            <a:off x="414338" y="749300"/>
            <a:ext cx="4337050" cy="187325"/>
          </a:xfrm>
          <a:prstGeom prst="rect">
            <a:avLst/>
          </a:prstGeom>
          <a:noFill/>
          <a:ln w="9525">
            <a:noFill/>
            <a:miter lim="800000"/>
            <a:headEnd/>
            <a:tailEnd/>
          </a:ln>
          <a:effectLst/>
        </p:spPr>
        <p:txBody>
          <a:bodyPr wrap="none" lIns="0" tIns="0" rIns="0" bIns="0">
            <a:spAutoFit/>
          </a:bodyPr>
          <a:lstStyle/>
          <a:p>
            <a:pPr fontAlgn="auto">
              <a:spcBef>
                <a:spcPts val="0"/>
              </a:spcBef>
              <a:spcAft>
                <a:spcPts val="0"/>
              </a:spcAft>
              <a:defRPr/>
            </a:pPr>
            <a:r>
              <a:rPr lang="en-ZA" sz="1200" dirty="0">
                <a:solidFill>
                  <a:srgbClr val="FFFFFF"/>
                </a:solidFill>
                <a:latin typeface="Arial"/>
              </a:rPr>
              <a:t>Last Modified 2008/08/03 23:52:45 South Africa Standard Time</a:t>
            </a:r>
            <a:endParaRPr lang="en-US" sz="1200" dirty="0">
              <a:solidFill>
                <a:srgbClr val="FFFFFF"/>
              </a:solidFill>
              <a:latin typeface="Arial"/>
            </a:endParaRPr>
          </a:p>
        </p:txBody>
      </p:sp>
      <p:sp>
        <p:nvSpPr>
          <p:cNvPr id="13" name="Printed" hidden="1"/>
          <p:cNvSpPr txBox="1">
            <a:spLocks noChangeArrowheads="1"/>
          </p:cNvSpPr>
          <p:nvPr/>
        </p:nvSpPr>
        <p:spPr bwMode="gray">
          <a:xfrm>
            <a:off x="414338" y="971550"/>
            <a:ext cx="3905250" cy="187325"/>
          </a:xfrm>
          <a:prstGeom prst="rect">
            <a:avLst/>
          </a:prstGeom>
          <a:noFill/>
          <a:ln w="9525">
            <a:noFill/>
            <a:miter lim="800000"/>
            <a:headEnd/>
            <a:tailEnd/>
          </a:ln>
          <a:effectLst/>
        </p:spPr>
        <p:txBody>
          <a:bodyPr wrap="none" lIns="0" tIns="0" rIns="0" bIns="0">
            <a:spAutoFit/>
          </a:bodyPr>
          <a:lstStyle/>
          <a:p>
            <a:pPr fontAlgn="auto">
              <a:spcBef>
                <a:spcPts val="0"/>
              </a:spcBef>
              <a:spcAft>
                <a:spcPts val="0"/>
              </a:spcAft>
              <a:defRPr/>
            </a:pPr>
            <a:r>
              <a:rPr lang="en-ZA" sz="1200" dirty="0">
                <a:solidFill>
                  <a:srgbClr val="FFFFFF"/>
                </a:solidFill>
                <a:latin typeface="Arial"/>
              </a:rPr>
              <a:t>Printed 2008/07/21 10:16:55 South Africa Standard Time</a:t>
            </a:r>
            <a:endParaRPr lang="en-US" sz="1200" dirty="0">
              <a:solidFill>
                <a:srgbClr val="FFFFFF"/>
              </a:solidFill>
              <a:latin typeface="Arial"/>
            </a:endParaRPr>
          </a:p>
        </p:txBody>
      </p:sp>
      <p:sp>
        <p:nvSpPr>
          <p:cNvPr id="13314" name="Rectangle 1026"/>
          <p:cNvSpPr>
            <a:spLocks noGrp="1" noChangeArrowheads="1"/>
          </p:cNvSpPr>
          <p:nvPr>
            <p:ph type="ctrTitle"/>
          </p:nvPr>
        </p:nvSpPr>
        <p:spPr>
          <a:xfrm>
            <a:off x="2693795" y="2756806"/>
            <a:ext cx="5130034" cy="304512"/>
          </a:xfrm>
        </p:spPr>
        <p:txBody>
          <a:bodyPr anchor="t"/>
          <a:lstStyle>
            <a:lvl1pPr>
              <a:defRPr sz="2300" b="0"/>
            </a:lvl1pPr>
          </a:lstStyle>
          <a:p>
            <a:r>
              <a:rPr lang="en-US" smtClean="0"/>
              <a:t>Click to edit Master title style</a:t>
            </a:r>
            <a:endParaRPr lang="en-GB"/>
          </a:p>
        </p:txBody>
      </p:sp>
      <p:sp>
        <p:nvSpPr>
          <p:cNvPr id="13315" name="Rectangle 1027"/>
          <p:cNvSpPr>
            <a:spLocks noGrp="1" noChangeArrowheads="1"/>
          </p:cNvSpPr>
          <p:nvPr>
            <p:ph type="subTitle" idx="1"/>
          </p:nvPr>
        </p:nvSpPr>
        <p:spPr>
          <a:xfrm>
            <a:off x="2693795" y="3961896"/>
            <a:ext cx="5130034" cy="217046"/>
          </a:xfrm>
        </p:spPr>
        <p:txBody>
          <a:bodyPr/>
          <a:lstStyle>
            <a:lvl1pPr>
              <a:defRPr sz="1400">
                <a:solidFill>
                  <a:schemeClr val="bg1"/>
                </a:solidFill>
              </a:defRPr>
            </a:lvl1pPr>
          </a:lstStyle>
          <a:p>
            <a:r>
              <a:rPr lang="en-US" smtClean="0"/>
              <a:t>Click to edit Master subtitle style</a:t>
            </a:r>
            <a:endParaRPr lang="en-GB"/>
          </a:p>
        </p:txBody>
      </p:sp>
      <p:sp>
        <p:nvSpPr>
          <p:cNvPr id="14" name="doc id"/>
          <p:cNvSpPr>
            <a:spLocks noGrp="1" noChangeArrowheads="1"/>
          </p:cNvSpPr>
          <p:nvPr>
            <p:ph type="ftr" sz="quarter" idx="10"/>
          </p:nvPr>
        </p:nvSpPr>
        <p:spPr>
          <a:xfrm>
            <a:off x="7775575" y="36513"/>
            <a:ext cx="1139825" cy="93662"/>
          </a:xfrm>
        </p:spPr>
        <p:txBody>
          <a:bodyPr/>
          <a:lstStyle>
            <a:lvl1pPr>
              <a:buSzPct val="120000"/>
              <a:defRPr sz="600"/>
            </a:lvl1pPr>
          </a:lstStyle>
          <a:p>
            <a:pPr>
              <a:defRPr/>
            </a:pPr>
            <a:endParaRPr lang="en-ZA" dirty="0">
              <a:solidFill>
                <a:srgbClr val="6AAED8"/>
              </a:solidFill>
            </a:endParaRPr>
          </a:p>
        </p:txBody>
      </p:sp>
    </p:spTree>
    <p:extLst>
      <p:ext uri="{BB962C8B-B14F-4D97-AF65-F5344CB8AC3E}">
        <p14:creationId xmlns:p14="http://schemas.microsoft.com/office/powerpoint/2010/main" val="20271462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oc id"/>
          <p:cNvSpPr>
            <a:spLocks noGrp="1" noChangeArrowheads="1"/>
          </p:cNvSpPr>
          <p:nvPr>
            <p:ph type="ftr" sz="quarter" idx="10"/>
          </p:nvPr>
        </p:nvSpPr>
        <p:spPr>
          <a:ln/>
        </p:spPr>
        <p:txBody>
          <a:bodyPr/>
          <a:lstStyle>
            <a:lvl1pPr>
              <a:defRPr/>
            </a:lvl1pPr>
          </a:lstStyle>
          <a:p>
            <a:pPr>
              <a:defRPr/>
            </a:pPr>
            <a:endParaRPr lang="en-ZA" dirty="0">
              <a:solidFill>
                <a:srgbClr val="6AAED8"/>
              </a:solidFill>
            </a:endParaRPr>
          </a:p>
        </p:txBody>
      </p:sp>
      <p:sp>
        <p:nvSpPr>
          <p:cNvPr id="5" name="pg num"/>
          <p:cNvSpPr>
            <a:spLocks noGrp="1" noChangeArrowheads="1"/>
          </p:cNvSpPr>
          <p:nvPr>
            <p:ph type="sldNum" sz="quarter" idx="11"/>
          </p:nvPr>
        </p:nvSpPr>
        <p:spPr>
          <a:ln/>
        </p:spPr>
        <p:txBody>
          <a:bodyPr/>
          <a:lstStyle>
            <a:lvl1pPr>
              <a:defRPr/>
            </a:lvl1pPr>
          </a:lstStyle>
          <a:p>
            <a:pPr>
              <a:defRPr/>
            </a:pPr>
            <a:fld id="{7ABC2798-EB18-44DC-8EE5-F31FF9AF6718}" type="slidenum">
              <a:rPr lang="en-ZA">
                <a:solidFill>
                  <a:srgbClr val="FFFFFF"/>
                </a:solidFill>
              </a:rPr>
              <a:pPr>
                <a:defRPr/>
              </a:pPr>
              <a:t>‹#›</a:t>
            </a:fld>
            <a:endParaRPr lang="en-ZA" dirty="0">
              <a:solidFill>
                <a:srgbClr val="FFFFFF"/>
              </a:solidFill>
            </a:endParaRPr>
          </a:p>
        </p:txBody>
      </p:sp>
    </p:spTree>
    <p:extLst>
      <p:ext uri="{BB962C8B-B14F-4D97-AF65-F5344CB8AC3E}">
        <p14:creationId xmlns:p14="http://schemas.microsoft.com/office/powerpoint/2010/main" val="2502994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49" y="4407327"/>
            <a:ext cx="7771995" cy="1072601"/>
          </a:xfrm>
        </p:spPr>
        <p:txBody>
          <a:bodyPr anchor="t"/>
          <a:lstStyle>
            <a:lvl1pPr algn="l">
              <a:defRPr sz="4100" b="1" cap="all"/>
            </a:lvl1pPr>
          </a:lstStyle>
          <a:p>
            <a:r>
              <a:rPr lang="en-US" smtClean="0"/>
              <a:t>Click to edit Master title style</a:t>
            </a:r>
            <a:endParaRPr lang="en-ZA"/>
          </a:p>
        </p:txBody>
      </p:sp>
      <p:sp>
        <p:nvSpPr>
          <p:cNvPr id="3" name="Text Placeholder 2"/>
          <p:cNvSpPr>
            <a:spLocks noGrp="1"/>
          </p:cNvSpPr>
          <p:nvPr>
            <p:ph type="body" idx="1"/>
          </p:nvPr>
        </p:nvSpPr>
        <p:spPr>
          <a:xfrm>
            <a:off x="722449" y="2907443"/>
            <a:ext cx="7771995" cy="307777"/>
          </a:xfrm>
        </p:spPr>
        <p:txBody>
          <a:bodyPr anchor="b"/>
          <a:lstStyle>
            <a:lvl1pPr marL="0" indent="0">
              <a:buNone/>
              <a:defRPr sz="2000"/>
            </a:lvl1pPr>
            <a:lvl2pPr marL="466481" indent="0">
              <a:buNone/>
              <a:defRPr sz="1800"/>
            </a:lvl2pPr>
            <a:lvl3pPr marL="932962" indent="0">
              <a:buNone/>
              <a:defRPr sz="1600"/>
            </a:lvl3pPr>
            <a:lvl4pPr marL="1399443" indent="0">
              <a:buNone/>
              <a:defRPr sz="1400"/>
            </a:lvl4pPr>
            <a:lvl5pPr marL="1865925" indent="0">
              <a:buNone/>
              <a:defRPr sz="1400"/>
            </a:lvl5pPr>
            <a:lvl6pPr marL="2332406" indent="0">
              <a:buNone/>
              <a:defRPr sz="1400"/>
            </a:lvl6pPr>
            <a:lvl7pPr marL="2798887" indent="0">
              <a:buNone/>
              <a:defRPr sz="1400"/>
            </a:lvl7pPr>
            <a:lvl8pPr marL="3265368" indent="0">
              <a:buNone/>
              <a:defRPr sz="1400"/>
            </a:lvl8pPr>
            <a:lvl9pPr marL="3731849" indent="0">
              <a:buNone/>
              <a:defRPr sz="1400"/>
            </a:lvl9pPr>
          </a:lstStyle>
          <a:p>
            <a:pPr lvl="0"/>
            <a:r>
              <a:rPr lang="en-US" smtClean="0"/>
              <a:t>Click to edit Master text styles</a:t>
            </a:r>
          </a:p>
        </p:txBody>
      </p:sp>
      <p:sp>
        <p:nvSpPr>
          <p:cNvPr id="4" name="doc id"/>
          <p:cNvSpPr>
            <a:spLocks noGrp="1" noChangeArrowheads="1"/>
          </p:cNvSpPr>
          <p:nvPr>
            <p:ph type="ftr" sz="quarter" idx="10"/>
          </p:nvPr>
        </p:nvSpPr>
        <p:spPr>
          <a:ln/>
        </p:spPr>
        <p:txBody>
          <a:bodyPr/>
          <a:lstStyle>
            <a:lvl1pPr>
              <a:defRPr/>
            </a:lvl1pPr>
          </a:lstStyle>
          <a:p>
            <a:pPr>
              <a:defRPr/>
            </a:pPr>
            <a:endParaRPr lang="en-ZA" dirty="0">
              <a:solidFill>
                <a:srgbClr val="6AAED8"/>
              </a:solidFill>
            </a:endParaRPr>
          </a:p>
        </p:txBody>
      </p:sp>
      <p:sp>
        <p:nvSpPr>
          <p:cNvPr id="5" name="pg num"/>
          <p:cNvSpPr>
            <a:spLocks noGrp="1" noChangeArrowheads="1"/>
          </p:cNvSpPr>
          <p:nvPr>
            <p:ph type="sldNum" sz="quarter" idx="11"/>
          </p:nvPr>
        </p:nvSpPr>
        <p:spPr>
          <a:ln/>
        </p:spPr>
        <p:txBody>
          <a:bodyPr/>
          <a:lstStyle>
            <a:lvl1pPr>
              <a:defRPr/>
            </a:lvl1pPr>
          </a:lstStyle>
          <a:p>
            <a:pPr>
              <a:defRPr/>
            </a:pPr>
            <a:fld id="{2E3AE70B-3CD8-4F92-AC7F-2C2AD4F12AF6}" type="slidenum">
              <a:rPr lang="en-ZA">
                <a:solidFill>
                  <a:srgbClr val="FFFFFF"/>
                </a:solidFill>
              </a:rPr>
              <a:pPr>
                <a:defRPr/>
              </a:pPr>
              <a:t>‹#›</a:t>
            </a:fld>
            <a:endParaRPr lang="en-ZA" dirty="0">
              <a:solidFill>
                <a:srgbClr val="FFFFFF"/>
              </a:solidFill>
            </a:endParaRPr>
          </a:p>
        </p:txBody>
      </p:sp>
    </p:spTree>
    <p:extLst>
      <p:ext uri="{BB962C8B-B14F-4D97-AF65-F5344CB8AC3E}">
        <p14:creationId xmlns:p14="http://schemas.microsoft.com/office/powerpoint/2010/main" val="27719890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124729" y="1299036"/>
            <a:ext cx="4318495" cy="2123658"/>
          </a:xfrm>
        </p:spPr>
        <p:txBody>
          <a:bodyPr/>
          <a:lstStyle>
            <a:lvl1pPr>
              <a:defRPr sz="29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598728" y="1299036"/>
            <a:ext cx="4320114" cy="2123658"/>
          </a:xfrm>
        </p:spPr>
        <p:txBody>
          <a:bodyPr/>
          <a:lstStyle>
            <a:lvl1pPr>
              <a:defRPr sz="29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oc id"/>
          <p:cNvSpPr>
            <a:spLocks noGrp="1" noChangeArrowheads="1"/>
          </p:cNvSpPr>
          <p:nvPr>
            <p:ph type="ftr" sz="quarter" idx="10"/>
          </p:nvPr>
        </p:nvSpPr>
        <p:spPr>
          <a:ln/>
        </p:spPr>
        <p:txBody>
          <a:bodyPr/>
          <a:lstStyle>
            <a:lvl1pPr>
              <a:defRPr/>
            </a:lvl1pPr>
          </a:lstStyle>
          <a:p>
            <a:pPr>
              <a:defRPr/>
            </a:pPr>
            <a:endParaRPr lang="en-ZA" dirty="0">
              <a:solidFill>
                <a:srgbClr val="6AAED8"/>
              </a:solidFill>
            </a:endParaRPr>
          </a:p>
        </p:txBody>
      </p:sp>
      <p:sp>
        <p:nvSpPr>
          <p:cNvPr id="6" name="pg num"/>
          <p:cNvSpPr>
            <a:spLocks noGrp="1" noChangeArrowheads="1"/>
          </p:cNvSpPr>
          <p:nvPr>
            <p:ph type="sldNum" sz="quarter" idx="11"/>
          </p:nvPr>
        </p:nvSpPr>
        <p:spPr>
          <a:ln/>
        </p:spPr>
        <p:txBody>
          <a:bodyPr/>
          <a:lstStyle>
            <a:lvl1pPr>
              <a:defRPr/>
            </a:lvl1pPr>
          </a:lstStyle>
          <a:p>
            <a:pPr>
              <a:defRPr/>
            </a:pPr>
            <a:fld id="{B3F25361-EA2F-45DE-B34F-A9042E9020FE}" type="slidenum">
              <a:rPr lang="en-ZA">
                <a:solidFill>
                  <a:srgbClr val="FFFFFF"/>
                </a:solidFill>
              </a:rPr>
              <a:pPr>
                <a:defRPr/>
              </a:pPr>
              <a:t>‹#›</a:t>
            </a:fld>
            <a:endParaRPr lang="en-ZA" dirty="0">
              <a:solidFill>
                <a:srgbClr val="FFFFFF"/>
              </a:solidFill>
            </a:endParaRPr>
          </a:p>
        </p:txBody>
      </p:sp>
    </p:spTree>
    <p:extLst>
      <p:ext uri="{BB962C8B-B14F-4D97-AF65-F5344CB8AC3E}">
        <p14:creationId xmlns:p14="http://schemas.microsoft.com/office/powerpoint/2010/main" val="55148567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795" y="275356"/>
            <a:ext cx="8230410" cy="235449"/>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6796" y="1535519"/>
            <a:ext cx="4039882" cy="738664"/>
          </a:xfrm>
        </p:spPr>
        <p:txBody>
          <a:bodyPr anchor="b"/>
          <a:lstStyle>
            <a:lvl1pPr marL="0" indent="0">
              <a:buNone/>
              <a:defRPr sz="2400" b="1"/>
            </a:lvl1pPr>
            <a:lvl2pPr marL="466481" indent="0">
              <a:buNone/>
              <a:defRPr sz="2000" b="1"/>
            </a:lvl2pPr>
            <a:lvl3pPr marL="932962" indent="0">
              <a:buNone/>
              <a:defRPr sz="1800" b="1"/>
            </a:lvl3pPr>
            <a:lvl4pPr marL="1399443" indent="0">
              <a:buNone/>
              <a:defRPr sz="1600" b="1"/>
            </a:lvl4pPr>
            <a:lvl5pPr marL="1865925" indent="0">
              <a:buNone/>
              <a:defRPr sz="1600" b="1"/>
            </a:lvl5pPr>
            <a:lvl6pPr marL="2332406" indent="0">
              <a:buNone/>
              <a:defRPr sz="1600" b="1"/>
            </a:lvl6pPr>
            <a:lvl7pPr marL="2798887" indent="0">
              <a:buNone/>
              <a:defRPr sz="1600" b="1"/>
            </a:lvl7pPr>
            <a:lvl8pPr marL="3265368" indent="0">
              <a:buNone/>
              <a:defRPr sz="1600" b="1"/>
            </a:lvl8pPr>
            <a:lvl9pPr marL="373184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796" y="2175318"/>
            <a:ext cx="4039882" cy="14465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703" y="1535519"/>
            <a:ext cx="4041502" cy="738664"/>
          </a:xfrm>
        </p:spPr>
        <p:txBody>
          <a:bodyPr anchor="b"/>
          <a:lstStyle>
            <a:lvl1pPr marL="0" indent="0">
              <a:buNone/>
              <a:defRPr sz="2400" b="1"/>
            </a:lvl1pPr>
            <a:lvl2pPr marL="466481" indent="0">
              <a:buNone/>
              <a:defRPr sz="2000" b="1"/>
            </a:lvl2pPr>
            <a:lvl3pPr marL="932962" indent="0">
              <a:buNone/>
              <a:defRPr sz="1800" b="1"/>
            </a:lvl3pPr>
            <a:lvl4pPr marL="1399443" indent="0">
              <a:buNone/>
              <a:defRPr sz="1600" b="1"/>
            </a:lvl4pPr>
            <a:lvl5pPr marL="1865925" indent="0">
              <a:buNone/>
              <a:defRPr sz="1600" b="1"/>
            </a:lvl5pPr>
            <a:lvl6pPr marL="2332406" indent="0">
              <a:buNone/>
              <a:defRPr sz="1600" b="1"/>
            </a:lvl6pPr>
            <a:lvl7pPr marL="2798887" indent="0">
              <a:buNone/>
              <a:defRPr sz="1600" b="1"/>
            </a:lvl7pPr>
            <a:lvl8pPr marL="3265368" indent="0">
              <a:buNone/>
              <a:defRPr sz="1600" b="1"/>
            </a:lvl8pPr>
            <a:lvl9pPr marL="373184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703" y="2175318"/>
            <a:ext cx="4041502" cy="14465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oc id"/>
          <p:cNvSpPr>
            <a:spLocks noGrp="1" noChangeArrowheads="1"/>
          </p:cNvSpPr>
          <p:nvPr>
            <p:ph type="ftr" sz="quarter" idx="10"/>
          </p:nvPr>
        </p:nvSpPr>
        <p:spPr>
          <a:ln/>
        </p:spPr>
        <p:txBody>
          <a:bodyPr/>
          <a:lstStyle>
            <a:lvl1pPr>
              <a:defRPr/>
            </a:lvl1pPr>
          </a:lstStyle>
          <a:p>
            <a:pPr>
              <a:defRPr/>
            </a:pPr>
            <a:endParaRPr lang="en-ZA" dirty="0">
              <a:solidFill>
                <a:srgbClr val="6AAED8"/>
              </a:solidFill>
            </a:endParaRPr>
          </a:p>
        </p:txBody>
      </p:sp>
      <p:sp>
        <p:nvSpPr>
          <p:cNvPr id="8" name="pg num"/>
          <p:cNvSpPr>
            <a:spLocks noGrp="1" noChangeArrowheads="1"/>
          </p:cNvSpPr>
          <p:nvPr>
            <p:ph type="sldNum" sz="quarter" idx="11"/>
          </p:nvPr>
        </p:nvSpPr>
        <p:spPr>
          <a:ln/>
        </p:spPr>
        <p:txBody>
          <a:bodyPr/>
          <a:lstStyle>
            <a:lvl1pPr>
              <a:defRPr/>
            </a:lvl1pPr>
          </a:lstStyle>
          <a:p>
            <a:pPr>
              <a:defRPr/>
            </a:pPr>
            <a:fld id="{849780DE-CBD6-4665-8300-A9372B66A8DA}" type="slidenum">
              <a:rPr lang="en-ZA">
                <a:solidFill>
                  <a:srgbClr val="FFFFFF"/>
                </a:solidFill>
              </a:rPr>
              <a:pPr>
                <a:defRPr/>
              </a:pPr>
              <a:t>‹#›</a:t>
            </a:fld>
            <a:endParaRPr lang="en-ZA" dirty="0">
              <a:solidFill>
                <a:srgbClr val="FFFFFF"/>
              </a:solidFill>
            </a:endParaRPr>
          </a:p>
        </p:txBody>
      </p:sp>
    </p:spTree>
    <p:extLst>
      <p:ext uri="{BB962C8B-B14F-4D97-AF65-F5344CB8AC3E}">
        <p14:creationId xmlns:p14="http://schemas.microsoft.com/office/powerpoint/2010/main" val="24727629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oc id"/>
          <p:cNvSpPr>
            <a:spLocks noGrp="1" noChangeArrowheads="1"/>
          </p:cNvSpPr>
          <p:nvPr>
            <p:ph type="ftr" sz="quarter" idx="10"/>
          </p:nvPr>
        </p:nvSpPr>
        <p:spPr>
          <a:ln/>
        </p:spPr>
        <p:txBody>
          <a:bodyPr/>
          <a:lstStyle>
            <a:lvl1pPr>
              <a:defRPr/>
            </a:lvl1pPr>
          </a:lstStyle>
          <a:p>
            <a:pPr>
              <a:defRPr/>
            </a:pPr>
            <a:endParaRPr lang="en-ZA" dirty="0">
              <a:solidFill>
                <a:srgbClr val="6AAED8"/>
              </a:solidFill>
            </a:endParaRPr>
          </a:p>
        </p:txBody>
      </p:sp>
      <p:sp>
        <p:nvSpPr>
          <p:cNvPr id="4" name="pg num"/>
          <p:cNvSpPr>
            <a:spLocks noGrp="1" noChangeArrowheads="1"/>
          </p:cNvSpPr>
          <p:nvPr>
            <p:ph type="sldNum" sz="quarter" idx="11"/>
          </p:nvPr>
        </p:nvSpPr>
        <p:spPr>
          <a:ln/>
        </p:spPr>
        <p:txBody>
          <a:bodyPr/>
          <a:lstStyle>
            <a:lvl1pPr>
              <a:defRPr/>
            </a:lvl1pPr>
          </a:lstStyle>
          <a:p>
            <a:pPr>
              <a:defRPr/>
            </a:pPr>
            <a:fld id="{25B0C65C-ACB3-41B3-B9D6-603EB25AD180}" type="slidenum">
              <a:rPr lang="en-ZA">
                <a:solidFill>
                  <a:srgbClr val="FFFFFF"/>
                </a:solidFill>
              </a:rPr>
              <a:pPr>
                <a:defRPr/>
              </a:pPr>
              <a:t>‹#›</a:t>
            </a:fld>
            <a:endParaRPr lang="en-ZA" dirty="0">
              <a:solidFill>
                <a:srgbClr val="FFFFFF"/>
              </a:solidFill>
            </a:endParaRPr>
          </a:p>
        </p:txBody>
      </p:sp>
    </p:spTree>
    <p:extLst>
      <p:ext uri="{BB962C8B-B14F-4D97-AF65-F5344CB8AC3E}">
        <p14:creationId xmlns:p14="http://schemas.microsoft.com/office/powerpoint/2010/main" val="12144937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oc id"/>
          <p:cNvSpPr>
            <a:spLocks noGrp="1" noChangeArrowheads="1"/>
          </p:cNvSpPr>
          <p:nvPr>
            <p:ph type="ftr" sz="quarter" idx="10"/>
          </p:nvPr>
        </p:nvSpPr>
        <p:spPr>
          <a:ln/>
        </p:spPr>
        <p:txBody>
          <a:bodyPr/>
          <a:lstStyle>
            <a:lvl1pPr>
              <a:defRPr/>
            </a:lvl1pPr>
          </a:lstStyle>
          <a:p>
            <a:pPr>
              <a:defRPr/>
            </a:pPr>
            <a:endParaRPr lang="en-ZA" dirty="0">
              <a:solidFill>
                <a:srgbClr val="6AAED8"/>
              </a:solidFill>
            </a:endParaRPr>
          </a:p>
        </p:txBody>
      </p:sp>
      <p:sp>
        <p:nvSpPr>
          <p:cNvPr id="3" name="pg num"/>
          <p:cNvSpPr>
            <a:spLocks noGrp="1" noChangeArrowheads="1"/>
          </p:cNvSpPr>
          <p:nvPr>
            <p:ph type="sldNum" sz="quarter" idx="11"/>
          </p:nvPr>
        </p:nvSpPr>
        <p:spPr>
          <a:ln/>
        </p:spPr>
        <p:txBody>
          <a:bodyPr/>
          <a:lstStyle>
            <a:lvl1pPr>
              <a:defRPr/>
            </a:lvl1pPr>
          </a:lstStyle>
          <a:p>
            <a:pPr>
              <a:defRPr/>
            </a:pPr>
            <a:fld id="{1D46AC71-C261-4AF3-BFB1-CCAEF8821007}" type="slidenum">
              <a:rPr lang="en-ZA">
                <a:solidFill>
                  <a:srgbClr val="FFFFFF"/>
                </a:solidFill>
              </a:rPr>
              <a:pPr>
                <a:defRPr/>
              </a:pPr>
              <a:t>‹#›</a:t>
            </a:fld>
            <a:endParaRPr lang="en-ZA" dirty="0">
              <a:solidFill>
                <a:srgbClr val="FFFFFF"/>
              </a:solidFill>
            </a:endParaRPr>
          </a:p>
        </p:txBody>
      </p:sp>
    </p:spTree>
    <p:extLst>
      <p:ext uri="{BB962C8B-B14F-4D97-AF65-F5344CB8AC3E}">
        <p14:creationId xmlns:p14="http://schemas.microsoft.com/office/powerpoint/2010/main" val="3222208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49" y="4407327"/>
            <a:ext cx="7771995" cy="1072601"/>
          </a:xfrm>
        </p:spPr>
        <p:txBody>
          <a:bodyPr anchor="t"/>
          <a:lstStyle>
            <a:lvl1pPr algn="l">
              <a:defRPr sz="4100" b="1" cap="all"/>
            </a:lvl1pPr>
          </a:lstStyle>
          <a:p>
            <a:r>
              <a:rPr lang="en-US" smtClean="0"/>
              <a:t>Click to edit Master title style</a:t>
            </a:r>
            <a:endParaRPr lang="en-ZA"/>
          </a:p>
        </p:txBody>
      </p:sp>
      <p:sp>
        <p:nvSpPr>
          <p:cNvPr id="3" name="Text Placeholder 2"/>
          <p:cNvSpPr>
            <a:spLocks noGrp="1"/>
          </p:cNvSpPr>
          <p:nvPr>
            <p:ph type="body" idx="1"/>
          </p:nvPr>
        </p:nvSpPr>
        <p:spPr>
          <a:xfrm>
            <a:off x="722449" y="2907443"/>
            <a:ext cx="7771995" cy="307777"/>
          </a:xfrm>
        </p:spPr>
        <p:txBody>
          <a:bodyPr anchor="b"/>
          <a:lstStyle>
            <a:lvl1pPr marL="0" indent="0">
              <a:buNone/>
              <a:defRPr sz="2000"/>
            </a:lvl1pPr>
            <a:lvl2pPr marL="466481" indent="0">
              <a:buNone/>
              <a:defRPr sz="1800"/>
            </a:lvl2pPr>
            <a:lvl3pPr marL="932962" indent="0">
              <a:buNone/>
              <a:defRPr sz="1600"/>
            </a:lvl3pPr>
            <a:lvl4pPr marL="1399443" indent="0">
              <a:buNone/>
              <a:defRPr sz="1400"/>
            </a:lvl4pPr>
            <a:lvl5pPr marL="1865925" indent="0">
              <a:buNone/>
              <a:defRPr sz="1400"/>
            </a:lvl5pPr>
            <a:lvl6pPr marL="2332406" indent="0">
              <a:buNone/>
              <a:defRPr sz="1400"/>
            </a:lvl6pPr>
            <a:lvl7pPr marL="2798887" indent="0">
              <a:buNone/>
              <a:defRPr sz="1400"/>
            </a:lvl7pPr>
            <a:lvl8pPr marL="3265368" indent="0">
              <a:buNone/>
              <a:defRPr sz="1400"/>
            </a:lvl8pPr>
            <a:lvl9pPr marL="3731849" indent="0">
              <a:buNone/>
              <a:defRPr sz="1400"/>
            </a:lvl9pPr>
          </a:lstStyle>
          <a:p>
            <a:pPr lvl="0"/>
            <a:r>
              <a:rPr lang="en-US" smtClean="0"/>
              <a:t>Click to edit Master text styles</a:t>
            </a:r>
          </a:p>
        </p:txBody>
      </p:sp>
      <p:sp>
        <p:nvSpPr>
          <p:cNvPr id="4" name="doc id"/>
          <p:cNvSpPr>
            <a:spLocks noGrp="1" noChangeArrowheads="1"/>
          </p:cNvSpPr>
          <p:nvPr>
            <p:ph type="ftr" sz="quarter" idx="10"/>
          </p:nvPr>
        </p:nvSpPr>
        <p:spPr>
          <a:ln/>
        </p:spPr>
        <p:txBody>
          <a:bodyPr/>
          <a:lstStyle>
            <a:lvl1pPr>
              <a:defRPr/>
            </a:lvl1pPr>
          </a:lstStyle>
          <a:p>
            <a:pPr>
              <a:defRPr/>
            </a:pPr>
            <a:endParaRPr lang="en-ZA" dirty="0"/>
          </a:p>
        </p:txBody>
      </p:sp>
      <p:sp>
        <p:nvSpPr>
          <p:cNvPr id="5" name="pg num"/>
          <p:cNvSpPr>
            <a:spLocks noGrp="1" noChangeArrowheads="1"/>
          </p:cNvSpPr>
          <p:nvPr>
            <p:ph type="sldNum" sz="quarter" idx="11"/>
          </p:nvPr>
        </p:nvSpPr>
        <p:spPr>
          <a:ln/>
        </p:spPr>
        <p:txBody>
          <a:bodyPr/>
          <a:lstStyle>
            <a:lvl1pPr>
              <a:defRPr/>
            </a:lvl1pPr>
          </a:lstStyle>
          <a:p>
            <a:pPr>
              <a:defRPr/>
            </a:pPr>
            <a:fld id="{2E3AE70B-3CD8-4F92-AC7F-2C2AD4F12AF6}" type="slidenum">
              <a:rPr lang="en-ZA"/>
              <a:pPr>
                <a:defRPr/>
              </a:pPr>
              <a:t>‹#›</a:t>
            </a:fld>
            <a:endParaRPr lang="en-ZA"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795" y="273738"/>
            <a:ext cx="3008044" cy="52322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4988" y="273738"/>
            <a:ext cx="5112217" cy="2446824"/>
          </a:xfrm>
        </p:spPr>
        <p:txBody>
          <a:bodyPr/>
          <a:lstStyle>
            <a:lvl1pPr>
              <a:defRPr sz="3300"/>
            </a:lvl1pPr>
            <a:lvl2pPr>
              <a:defRPr sz="29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6795" y="1435094"/>
            <a:ext cx="3008044" cy="215444"/>
          </a:xfrm>
        </p:spPr>
        <p:txBody>
          <a:bodyPr/>
          <a:lstStyle>
            <a:lvl1pPr marL="0" indent="0">
              <a:buNone/>
              <a:defRPr sz="1400"/>
            </a:lvl1pPr>
            <a:lvl2pPr marL="466481" indent="0">
              <a:buNone/>
              <a:defRPr sz="1200"/>
            </a:lvl2pPr>
            <a:lvl3pPr marL="932962" indent="0">
              <a:buNone/>
              <a:defRPr sz="1000"/>
            </a:lvl3pPr>
            <a:lvl4pPr marL="1399443" indent="0">
              <a:buNone/>
              <a:defRPr sz="900"/>
            </a:lvl4pPr>
            <a:lvl5pPr marL="1865925" indent="0">
              <a:buNone/>
              <a:defRPr sz="900"/>
            </a:lvl5pPr>
            <a:lvl6pPr marL="2332406" indent="0">
              <a:buNone/>
              <a:defRPr sz="900"/>
            </a:lvl6pPr>
            <a:lvl7pPr marL="2798887" indent="0">
              <a:buNone/>
              <a:defRPr sz="900"/>
            </a:lvl7pPr>
            <a:lvl8pPr marL="3265368" indent="0">
              <a:buNone/>
              <a:defRPr sz="900"/>
            </a:lvl8pPr>
            <a:lvl9pPr marL="3731849" indent="0">
              <a:buNone/>
              <a:defRPr sz="900"/>
            </a:lvl9pPr>
          </a:lstStyle>
          <a:p>
            <a:pPr lvl="0"/>
            <a:r>
              <a:rPr lang="en-US" smtClean="0"/>
              <a:t>Click to edit Master text styles</a:t>
            </a:r>
          </a:p>
        </p:txBody>
      </p:sp>
      <p:sp>
        <p:nvSpPr>
          <p:cNvPr id="5" name="doc id"/>
          <p:cNvSpPr>
            <a:spLocks noGrp="1" noChangeArrowheads="1"/>
          </p:cNvSpPr>
          <p:nvPr>
            <p:ph type="ftr" sz="quarter" idx="10"/>
          </p:nvPr>
        </p:nvSpPr>
        <p:spPr>
          <a:ln/>
        </p:spPr>
        <p:txBody>
          <a:bodyPr/>
          <a:lstStyle>
            <a:lvl1pPr>
              <a:defRPr/>
            </a:lvl1pPr>
          </a:lstStyle>
          <a:p>
            <a:pPr>
              <a:defRPr/>
            </a:pPr>
            <a:endParaRPr lang="en-ZA" dirty="0">
              <a:solidFill>
                <a:srgbClr val="6AAED8"/>
              </a:solidFill>
            </a:endParaRPr>
          </a:p>
        </p:txBody>
      </p:sp>
      <p:sp>
        <p:nvSpPr>
          <p:cNvPr id="6" name="pg num"/>
          <p:cNvSpPr>
            <a:spLocks noGrp="1" noChangeArrowheads="1"/>
          </p:cNvSpPr>
          <p:nvPr>
            <p:ph type="sldNum" sz="quarter" idx="11"/>
          </p:nvPr>
        </p:nvSpPr>
        <p:spPr>
          <a:ln/>
        </p:spPr>
        <p:txBody>
          <a:bodyPr/>
          <a:lstStyle>
            <a:lvl1pPr>
              <a:defRPr/>
            </a:lvl1pPr>
          </a:lstStyle>
          <a:p>
            <a:pPr>
              <a:defRPr/>
            </a:pPr>
            <a:fld id="{CB4D1A03-3B74-41C6-A61B-3D935DEAC631}" type="slidenum">
              <a:rPr lang="en-ZA">
                <a:solidFill>
                  <a:srgbClr val="FFFFFF"/>
                </a:solidFill>
              </a:rPr>
              <a:pPr>
                <a:defRPr/>
              </a:pPr>
              <a:t>‹#›</a:t>
            </a:fld>
            <a:endParaRPr lang="en-ZA" dirty="0">
              <a:solidFill>
                <a:srgbClr val="FFFFFF"/>
              </a:solidFill>
            </a:endParaRPr>
          </a:p>
        </p:txBody>
      </p:sp>
    </p:spTree>
    <p:extLst>
      <p:ext uri="{BB962C8B-B14F-4D97-AF65-F5344CB8AC3E}">
        <p14:creationId xmlns:p14="http://schemas.microsoft.com/office/powerpoint/2010/main" val="36354057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544" y="4800924"/>
            <a:ext cx="5486400" cy="261610"/>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1544" y="612264"/>
            <a:ext cx="5486400" cy="507831"/>
          </a:xfrm>
        </p:spPr>
        <p:txBody>
          <a:bodyPr/>
          <a:lstStyle>
            <a:lvl1pPr marL="0" indent="0">
              <a:buNone/>
              <a:defRPr sz="3300"/>
            </a:lvl1pPr>
            <a:lvl2pPr marL="466481" indent="0">
              <a:buNone/>
              <a:defRPr sz="2900"/>
            </a:lvl2pPr>
            <a:lvl3pPr marL="932962" indent="0">
              <a:buNone/>
              <a:defRPr sz="2400"/>
            </a:lvl3pPr>
            <a:lvl4pPr marL="1399443" indent="0">
              <a:buNone/>
              <a:defRPr sz="2000"/>
            </a:lvl4pPr>
            <a:lvl5pPr marL="1865925" indent="0">
              <a:buNone/>
              <a:defRPr sz="2000"/>
            </a:lvl5pPr>
            <a:lvl6pPr marL="2332406" indent="0">
              <a:buNone/>
              <a:defRPr sz="2000"/>
            </a:lvl6pPr>
            <a:lvl7pPr marL="2798887" indent="0">
              <a:buNone/>
              <a:defRPr sz="2000"/>
            </a:lvl7pPr>
            <a:lvl8pPr marL="3265368" indent="0">
              <a:buNone/>
              <a:defRPr sz="2000"/>
            </a:lvl8pPr>
            <a:lvl9pPr marL="3731849" indent="0">
              <a:buNone/>
              <a:defRPr sz="2000"/>
            </a:lvl9pPr>
          </a:lstStyle>
          <a:p>
            <a:pPr lvl="0"/>
            <a:r>
              <a:rPr lang="en-US" noProof="0" dirty="0" smtClean="0"/>
              <a:t>Click icon to add picture</a:t>
            </a:r>
            <a:endParaRPr lang="en-ZA" noProof="0" dirty="0"/>
          </a:p>
        </p:txBody>
      </p:sp>
      <p:sp>
        <p:nvSpPr>
          <p:cNvPr id="4" name="Text Placeholder 3"/>
          <p:cNvSpPr>
            <a:spLocks noGrp="1"/>
          </p:cNvSpPr>
          <p:nvPr>
            <p:ph type="body" sz="half" idx="2"/>
          </p:nvPr>
        </p:nvSpPr>
        <p:spPr>
          <a:xfrm>
            <a:off x="1791544" y="5367835"/>
            <a:ext cx="5486400" cy="215444"/>
          </a:xfrm>
        </p:spPr>
        <p:txBody>
          <a:bodyPr/>
          <a:lstStyle>
            <a:lvl1pPr marL="0" indent="0">
              <a:buNone/>
              <a:defRPr sz="1400"/>
            </a:lvl1pPr>
            <a:lvl2pPr marL="466481" indent="0">
              <a:buNone/>
              <a:defRPr sz="1200"/>
            </a:lvl2pPr>
            <a:lvl3pPr marL="932962" indent="0">
              <a:buNone/>
              <a:defRPr sz="1000"/>
            </a:lvl3pPr>
            <a:lvl4pPr marL="1399443" indent="0">
              <a:buNone/>
              <a:defRPr sz="900"/>
            </a:lvl4pPr>
            <a:lvl5pPr marL="1865925" indent="0">
              <a:buNone/>
              <a:defRPr sz="900"/>
            </a:lvl5pPr>
            <a:lvl6pPr marL="2332406" indent="0">
              <a:buNone/>
              <a:defRPr sz="900"/>
            </a:lvl6pPr>
            <a:lvl7pPr marL="2798887" indent="0">
              <a:buNone/>
              <a:defRPr sz="900"/>
            </a:lvl7pPr>
            <a:lvl8pPr marL="3265368" indent="0">
              <a:buNone/>
              <a:defRPr sz="900"/>
            </a:lvl8pPr>
            <a:lvl9pPr marL="3731849" indent="0">
              <a:buNone/>
              <a:defRPr sz="900"/>
            </a:lvl9pPr>
          </a:lstStyle>
          <a:p>
            <a:pPr lvl="0"/>
            <a:r>
              <a:rPr lang="en-US" smtClean="0"/>
              <a:t>Click to edit Master text styles</a:t>
            </a:r>
          </a:p>
        </p:txBody>
      </p:sp>
      <p:sp>
        <p:nvSpPr>
          <p:cNvPr id="5" name="doc id"/>
          <p:cNvSpPr>
            <a:spLocks noGrp="1" noChangeArrowheads="1"/>
          </p:cNvSpPr>
          <p:nvPr>
            <p:ph type="ftr" sz="quarter" idx="10"/>
          </p:nvPr>
        </p:nvSpPr>
        <p:spPr>
          <a:ln/>
        </p:spPr>
        <p:txBody>
          <a:bodyPr/>
          <a:lstStyle>
            <a:lvl1pPr>
              <a:defRPr/>
            </a:lvl1pPr>
          </a:lstStyle>
          <a:p>
            <a:pPr>
              <a:defRPr/>
            </a:pPr>
            <a:endParaRPr lang="en-ZA" dirty="0">
              <a:solidFill>
                <a:srgbClr val="6AAED8"/>
              </a:solidFill>
            </a:endParaRPr>
          </a:p>
        </p:txBody>
      </p:sp>
      <p:sp>
        <p:nvSpPr>
          <p:cNvPr id="6" name="pg num"/>
          <p:cNvSpPr>
            <a:spLocks noGrp="1" noChangeArrowheads="1"/>
          </p:cNvSpPr>
          <p:nvPr>
            <p:ph type="sldNum" sz="quarter" idx="11"/>
          </p:nvPr>
        </p:nvSpPr>
        <p:spPr>
          <a:ln/>
        </p:spPr>
        <p:txBody>
          <a:bodyPr/>
          <a:lstStyle>
            <a:lvl1pPr>
              <a:defRPr/>
            </a:lvl1pPr>
          </a:lstStyle>
          <a:p>
            <a:pPr>
              <a:defRPr/>
            </a:pPr>
            <a:fld id="{5CDCB21E-F91D-489D-964A-AB22525D6B40}" type="slidenum">
              <a:rPr lang="en-ZA">
                <a:solidFill>
                  <a:srgbClr val="FFFFFF"/>
                </a:solidFill>
              </a:rPr>
              <a:pPr>
                <a:defRPr/>
              </a:pPr>
              <a:t>‹#›</a:t>
            </a:fld>
            <a:endParaRPr lang="en-ZA" dirty="0">
              <a:solidFill>
                <a:srgbClr val="FFFFFF"/>
              </a:solidFill>
            </a:endParaRPr>
          </a:p>
        </p:txBody>
      </p:sp>
    </p:spTree>
    <p:extLst>
      <p:ext uri="{BB962C8B-B14F-4D97-AF65-F5344CB8AC3E}">
        <p14:creationId xmlns:p14="http://schemas.microsoft.com/office/powerpoint/2010/main" val="341873636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a:xfrm>
            <a:off x="6456630" y="1299036"/>
            <a:ext cx="2462213" cy="12472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oc id"/>
          <p:cNvSpPr>
            <a:spLocks noGrp="1" noChangeArrowheads="1"/>
          </p:cNvSpPr>
          <p:nvPr>
            <p:ph type="ftr" sz="quarter" idx="10"/>
          </p:nvPr>
        </p:nvSpPr>
        <p:spPr>
          <a:ln/>
        </p:spPr>
        <p:txBody>
          <a:bodyPr/>
          <a:lstStyle>
            <a:lvl1pPr>
              <a:defRPr/>
            </a:lvl1pPr>
          </a:lstStyle>
          <a:p>
            <a:pPr>
              <a:defRPr/>
            </a:pPr>
            <a:endParaRPr lang="en-ZA" dirty="0">
              <a:solidFill>
                <a:srgbClr val="6AAED8"/>
              </a:solidFill>
            </a:endParaRPr>
          </a:p>
        </p:txBody>
      </p:sp>
      <p:sp>
        <p:nvSpPr>
          <p:cNvPr id="5" name="pg num"/>
          <p:cNvSpPr>
            <a:spLocks noGrp="1" noChangeArrowheads="1"/>
          </p:cNvSpPr>
          <p:nvPr>
            <p:ph type="sldNum" sz="quarter" idx="11"/>
          </p:nvPr>
        </p:nvSpPr>
        <p:spPr>
          <a:ln/>
        </p:spPr>
        <p:txBody>
          <a:bodyPr/>
          <a:lstStyle>
            <a:lvl1pPr>
              <a:defRPr/>
            </a:lvl1pPr>
          </a:lstStyle>
          <a:p>
            <a:pPr>
              <a:defRPr/>
            </a:pPr>
            <a:fld id="{D9E27632-AE1F-4BCB-B572-C7174DC2D099}" type="slidenum">
              <a:rPr lang="en-ZA">
                <a:solidFill>
                  <a:srgbClr val="FFFFFF"/>
                </a:solidFill>
              </a:rPr>
              <a:pPr>
                <a:defRPr/>
              </a:pPr>
              <a:t>‹#›</a:t>
            </a:fld>
            <a:endParaRPr lang="en-ZA" dirty="0">
              <a:solidFill>
                <a:srgbClr val="FFFFFF"/>
              </a:solidFill>
            </a:endParaRPr>
          </a:p>
        </p:txBody>
      </p:sp>
    </p:spTree>
    <p:extLst>
      <p:ext uri="{BB962C8B-B14F-4D97-AF65-F5344CB8AC3E}">
        <p14:creationId xmlns:p14="http://schemas.microsoft.com/office/powerpoint/2010/main" val="19773383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0719" y="230004"/>
            <a:ext cx="2198123" cy="231623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5087887" y="230004"/>
            <a:ext cx="1477328" cy="231623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oc id"/>
          <p:cNvSpPr>
            <a:spLocks noGrp="1" noChangeArrowheads="1"/>
          </p:cNvSpPr>
          <p:nvPr>
            <p:ph type="ftr" sz="quarter" idx="10"/>
          </p:nvPr>
        </p:nvSpPr>
        <p:spPr>
          <a:ln/>
        </p:spPr>
        <p:txBody>
          <a:bodyPr/>
          <a:lstStyle>
            <a:lvl1pPr>
              <a:defRPr/>
            </a:lvl1pPr>
          </a:lstStyle>
          <a:p>
            <a:pPr>
              <a:defRPr/>
            </a:pPr>
            <a:endParaRPr lang="en-ZA" dirty="0">
              <a:solidFill>
                <a:srgbClr val="6AAED8"/>
              </a:solidFill>
            </a:endParaRPr>
          </a:p>
        </p:txBody>
      </p:sp>
      <p:sp>
        <p:nvSpPr>
          <p:cNvPr id="5" name="pg num"/>
          <p:cNvSpPr>
            <a:spLocks noGrp="1" noChangeArrowheads="1"/>
          </p:cNvSpPr>
          <p:nvPr>
            <p:ph type="sldNum" sz="quarter" idx="11"/>
          </p:nvPr>
        </p:nvSpPr>
        <p:spPr>
          <a:ln/>
        </p:spPr>
        <p:txBody>
          <a:bodyPr/>
          <a:lstStyle>
            <a:lvl1pPr>
              <a:defRPr/>
            </a:lvl1pPr>
          </a:lstStyle>
          <a:p>
            <a:pPr>
              <a:defRPr/>
            </a:pPr>
            <a:fld id="{EF07BA11-81D8-4B49-AC80-8952A11A1DAF}" type="slidenum">
              <a:rPr lang="en-ZA">
                <a:solidFill>
                  <a:srgbClr val="FFFFFF"/>
                </a:solidFill>
              </a:rPr>
              <a:pPr>
                <a:defRPr/>
              </a:pPr>
              <a:t>‹#›</a:t>
            </a:fld>
            <a:endParaRPr lang="en-ZA" dirty="0">
              <a:solidFill>
                <a:srgbClr val="FFFFFF"/>
              </a:solidFill>
            </a:endParaRPr>
          </a:p>
        </p:txBody>
      </p:sp>
    </p:spTree>
    <p:extLst>
      <p:ext uri="{BB962C8B-B14F-4D97-AF65-F5344CB8AC3E}">
        <p14:creationId xmlns:p14="http://schemas.microsoft.com/office/powerpoint/2010/main" val="386683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124729" y="1299036"/>
            <a:ext cx="4318495" cy="2123658"/>
          </a:xfrm>
        </p:spPr>
        <p:txBody>
          <a:bodyPr/>
          <a:lstStyle>
            <a:lvl1pPr>
              <a:defRPr sz="29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598728" y="1299036"/>
            <a:ext cx="4320114" cy="2123658"/>
          </a:xfrm>
        </p:spPr>
        <p:txBody>
          <a:bodyPr/>
          <a:lstStyle>
            <a:lvl1pPr>
              <a:defRPr sz="29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oc id"/>
          <p:cNvSpPr>
            <a:spLocks noGrp="1" noChangeArrowheads="1"/>
          </p:cNvSpPr>
          <p:nvPr>
            <p:ph type="ftr" sz="quarter" idx="10"/>
          </p:nvPr>
        </p:nvSpPr>
        <p:spPr>
          <a:ln/>
        </p:spPr>
        <p:txBody>
          <a:bodyPr/>
          <a:lstStyle>
            <a:lvl1pPr>
              <a:defRPr/>
            </a:lvl1pPr>
          </a:lstStyle>
          <a:p>
            <a:pPr>
              <a:defRPr/>
            </a:pPr>
            <a:endParaRPr lang="en-ZA" dirty="0"/>
          </a:p>
        </p:txBody>
      </p:sp>
      <p:sp>
        <p:nvSpPr>
          <p:cNvPr id="6" name="pg num"/>
          <p:cNvSpPr>
            <a:spLocks noGrp="1" noChangeArrowheads="1"/>
          </p:cNvSpPr>
          <p:nvPr>
            <p:ph type="sldNum" sz="quarter" idx="11"/>
          </p:nvPr>
        </p:nvSpPr>
        <p:spPr>
          <a:ln/>
        </p:spPr>
        <p:txBody>
          <a:bodyPr/>
          <a:lstStyle>
            <a:lvl1pPr>
              <a:defRPr/>
            </a:lvl1pPr>
          </a:lstStyle>
          <a:p>
            <a:pPr>
              <a:defRPr/>
            </a:pPr>
            <a:fld id="{B3F25361-EA2F-45DE-B34F-A9042E9020FE}" type="slidenum">
              <a:rPr lang="en-ZA"/>
              <a:pPr>
                <a:defRPr/>
              </a:pPr>
              <a:t>‹#›</a:t>
            </a:fld>
            <a:endParaRPr lang="en-Z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6795" y="275356"/>
            <a:ext cx="8230410" cy="235449"/>
          </a:xfrm>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6796" y="1535519"/>
            <a:ext cx="4039882" cy="738664"/>
          </a:xfrm>
        </p:spPr>
        <p:txBody>
          <a:bodyPr anchor="b"/>
          <a:lstStyle>
            <a:lvl1pPr marL="0" indent="0">
              <a:buNone/>
              <a:defRPr sz="2400" b="1"/>
            </a:lvl1pPr>
            <a:lvl2pPr marL="466481" indent="0">
              <a:buNone/>
              <a:defRPr sz="2000" b="1"/>
            </a:lvl2pPr>
            <a:lvl3pPr marL="932962" indent="0">
              <a:buNone/>
              <a:defRPr sz="1800" b="1"/>
            </a:lvl3pPr>
            <a:lvl4pPr marL="1399443" indent="0">
              <a:buNone/>
              <a:defRPr sz="1600" b="1"/>
            </a:lvl4pPr>
            <a:lvl5pPr marL="1865925" indent="0">
              <a:buNone/>
              <a:defRPr sz="1600" b="1"/>
            </a:lvl5pPr>
            <a:lvl6pPr marL="2332406" indent="0">
              <a:buNone/>
              <a:defRPr sz="1600" b="1"/>
            </a:lvl6pPr>
            <a:lvl7pPr marL="2798887" indent="0">
              <a:buNone/>
              <a:defRPr sz="1600" b="1"/>
            </a:lvl7pPr>
            <a:lvl8pPr marL="3265368" indent="0">
              <a:buNone/>
              <a:defRPr sz="1600" b="1"/>
            </a:lvl8pPr>
            <a:lvl9pPr marL="373184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6796" y="2175318"/>
            <a:ext cx="4039882" cy="14465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703" y="1535519"/>
            <a:ext cx="4041502" cy="738664"/>
          </a:xfrm>
        </p:spPr>
        <p:txBody>
          <a:bodyPr anchor="b"/>
          <a:lstStyle>
            <a:lvl1pPr marL="0" indent="0">
              <a:buNone/>
              <a:defRPr sz="2400" b="1"/>
            </a:lvl1pPr>
            <a:lvl2pPr marL="466481" indent="0">
              <a:buNone/>
              <a:defRPr sz="2000" b="1"/>
            </a:lvl2pPr>
            <a:lvl3pPr marL="932962" indent="0">
              <a:buNone/>
              <a:defRPr sz="1800" b="1"/>
            </a:lvl3pPr>
            <a:lvl4pPr marL="1399443" indent="0">
              <a:buNone/>
              <a:defRPr sz="1600" b="1"/>
            </a:lvl4pPr>
            <a:lvl5pPr marL="1865925" indent="0">
              <a:buNone/>
              <a:defRPr sz="1600" b="1"/>
            </a:lvl5pPr>
            <a:lvl6pPr marL="2332406" indent="0">
              <a:buNone/>
              <a:defRPr sz="1600" b="1"/>
            </a:lvl6pPr>
            <a:lvl7pPr marL="2798887" indent="0">
              <a:buNone/>
              <a:defRPr sz="1600" b="1"/>
            </a:lvl7pPr>
            <a:lvl8pPr marL="3265368" indent="0">
              <a:buNone/>
              <a:defRPr sz="1600" b="1"/>
            </a:lvl8pPr>
            <a:lvl9pPr marL="373184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703" y="2175318"/>
            <a:ext cx="4041502" cy="14465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oc id"/>
          <p:cNvSpPr>
            <a:spLocks noGrp="1" noChangeArrowheads="1"/>
          </p:cNvSpPr>
          <p:nvPr>
            <p:ph type="ftr" sz="quarter" idx="10"/>
          </p:nvPr>
        </p:nvSpPr>
        <p:spPr>
          <a:ln/>
        </p:spPr>
        <p:txBody>
          <a:bodyPr/>
          <a:lstStyle>
            <a:lvl1pPr>
              <a:defRPr/>
            </a:lvl1pPr>
          </a:lstStyle>
          <a:p>
            <a:pPr>
              <a:defRPr/>
            </a:pPr>
            <a:endParaRPr lang="en-ZA" dirty="0"/>
          </a:p>
        </p:txBody>
      </p:sp>
      <p:sp>
        <p:nvSpPr>
          <p:cNvPr id="8" name="pg num"/>
          <p:cNvSpPr>
            <a:spLocks noGrp="1" noChangeArrowheads="1"/>
          </p:cNvSpPr>
          <p:nvPr>
            <p:ph type="sldNum" sz="quarter" idx="11"/>
          </p:nvPr>
        </p:nvSpPr>
        <p:spPr>
          <a:ln/>
        </p:spPr>
        <p:txBody>
          <a:bodyPr/>
          <a:lstStyle>
            <a:lvl1pPr>
              <a:defRPr/>
            </a:lvl1pPr>
          </a:lstStyle>
          <a:p>
            <a:pPr>
              <a:defRPr/>
            </a:pPr>
            <a:fld id="{849780DE-CBD6-4665-8300-A9372B66A8DA}" type="slidenum">
              <a:rPr lang="en-ZA"/>
              <a:pPr>
                <a:defRPr/>
              </a:pPr>
              <a:t>‹#›</a:t>
            </a:fld>
            <a:endParaRPr lang="en-Z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oc id"/>
          <p:cNvSpPr>
            <a:spLocks noGrp="1" noChangeArrowheads="1"/>
          </p:cNvSpPr>
          <p:nvPr>
            <p:ph type="ftr" sz="quarter" idx="10"/>
          </p:nvPr>
        </p:nvSpPr>
        <p:spPr>
          <a:ln/>
        </p:spPr>
        <p:txBody>
          <a:bodyPr/>
          <a:lstStyle>
            <a:lvl1pPr>
              <a:defRPr/>
            </a:lvl1pPr>
          </a:lstStyle>
          <a:p>
            <a:pPr>
              <a:defRPr/>
            </a:pPr>
            <a:endParaRPr lang="en-ZA" dirty="0"/>
          </a:p>
        </p:txBody>
      </p:sp>
      <p:sp>
        <p:nvSpPr>
          <p:cNvPr id="4" name="pg num"/>
          <p:cNvSpPr>
            <a:spLocks noGrp="1" noChangeArrowheads="1"/>
          </p:cNvSpPr>
          <p:nvPr>
            <p:ph type="sldNum" sz="quarter" idx="11"/>
          </p:nvPr>
        </p:nvSpPr>
        <p:spPr>
          <a:ln/>
        </p:spPr>
        <p:txBody>
          <a:bodyPr/>
          <a:lstStyle>
            <a:lvl1pPr>
              <a:defRPr/>
            </a:lvl1pPr>
          </a:lstStyle>
          <a:p>
            <a:pPr>
              <a:defRPr/>
            </a:pPr>
            <a:fld id="{25B0C65C-ACB3-41B3-B9D6-603EB25AD180}" type="slidenum">
              <a:rPr lang="en-ZA"/>
              <a:pPr>
                <a:defRPr/>
              </a:pPr>
              <a:t>‹#›</a:t>
            </a:fld>
            <a:endParaRPr lang="en-Z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oc id"/>
          <p:cNvSpPr>
            <a:spLocks noGrp="1" noChangeArrowheads="1"/>
          </p:cNvSpPr>
          <p:nvPr>
            <p:ph type="ftr" sz="quarter" idx="10"/>
          </p:nvPr>
        </p:nvSpPr>
        <p:spPr>
          <a:ln/>
        </p:spPr>
        <p:txBody>
          <a:bodyPr/>
          <a:lstStyle>
            <a:lvl1pPr>
              <a:defRPr/>
            </a:lvl1pPr>
          </a:lstStyle>
          <a:p>
            <a:pPr>
              <a:defRPr/>
            </a:pPr>
            <a:endParaRPr lang="en-ZA" dirty="0"/>
          </a:p>
        </p:txBody>
      </p:sp>
      <p:sp>
        <p:nvSpPr>
          <p:cNvPr id="3" name="pg num"/>
          <p:cNvSpPr>
            <a:spLocks noGrp="1" noChangeArrowheads="1"/>
          </p:cNvSpPr>
          <p:nvPr>
            <p:ph type="sldNum" sz="quarter" idx="11"/>
          </p:nvPr>
        </p:nvSpPr>
        <p:spPr>
          <a:ln/>
        </p:spPr>
        <p:txBody>
          <a:bodyPr/>
          <a:lstStyle>
            <a:lvl1pPr>
              <a:defRPr/>
            </a:lvl1pPr>
          </a:lstStyle>
          <a:p>
            <a:pPr>
              <a:defRPr/>
            </a:pPr>
            <a:fld id="{1D46AC71-C261-4AF3-BFB1-CCAEF8821007}" type="slidenum">
              <a:rPr lang="en-ZA"/>
              <a:pPr>
                <a:defRPr/>
              </a:pPr>
              <a:t>‹#›</a:t>
            </a:fld>
            <a:endParaRPr lang="en-Z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795" y="273738"/>
            <a:ext cx="3008044" cy="52322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4988" y="273738"/>
            <a:ext cx="5112217" cy="2446824"/>
          </a:xfrm>
        </p:spPr>
        <p:txBody>
          <a:bodyPr/>
          <a:lstStyle>
            <a:lvl1pPr>
              <a:defRPr sz="3300"/>
            </a:lvl1pPr>
            <a:lvl2pPr>
              <a:defRPr sz="29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6795" y="1435094"/>
            <a:ext cx="3008044" cy="215444"/>
          </a:xfrm>
        </p:spPr>
        <p:txBody>
          <a:bodyPr/>
          <a:lstStyle>
            <a:lvl1pPr marL="0" indent="0">
              <a:buNone/>
              <a:defRPr sz="1400"/>
            </a:lvl1pPr>
            <a:lvl2pPr marL="466481" indent="0">
              <a:buNone/>
              <a:defRPr sz="1200"/>
            </a:lvl2pPr>
            <a:lvl3pPr marL="932962" indent="0">
              <a:buNone/>
              <a:defRPr sz="1000"/>
            </a:lvl3pPr>
            <a:lvl4pPr marL="1399443" indent="0">
              <a:buNone/>
              <a:defRPr sz="900"/>
            </a:lvl4pPr>
            <a:lvl5pPr marL="1865925" indent="0">
              <a:buNone/>
              <a:defRPr sz="900"/>
            </a:lvl5pPr>
            <a:lvl6pPr marL="2332406" indent="0">
              <a:buNone/>
              <a:defRPr sz="900"/>
            </a:lvl6pPr>
            <a:lvl7pPr marL="2798887" indent="0">
              <a:buNone/>
              <a:defRPr sz="900"/>
            </a:lvl7pPr>
            <a:lvl8pPr marL="3265368" indent="0">
              <a:buNone/>
              <a:defRPr sz="900"/>
            </a:lvl8pPr>
            <a:lvl9pPr marL="3731849" indent="0">
              <a:buNone/>
              <a:defRPr sz="900"/>
            </a:lvl9pPr>
          </a:lstStyle>
          <a:p>
            <a:pPr lvl="0"/>
            <a:r>
              <a:rPr lang="en-US" smtClean="0"/>
              <a:t>Click to edit Master text styles</a:t>
            </a:r>
          </a:p>
        </p:txBody>
      </p:sp>
      <p:sp>
        <p:nvSpPr>
          <p:cNvPr id="5" name="doc id"/>
          <p:cNvSpPr>
            <a:spLocks noGrp="1" noChangeArrowheads="1"/>
          </p:cNvSpPr>
          <p:nvPr>
            <p:ph type="ftr" sz="quarter" idx="10"/>
          </p:nvPr>
        </p:nvSpPr>
        <p:spPr>
          <a:ln/>
        </p:spPr>
        <p:txBody>
          <a:bodyPr/>
          <a:lstStyle>
            <a:lvl1pPr>
              <a:defRPr/>
            </a:lvl1pPr>
          </a:lstStyle>
          <a:p>
            <a:pPr>
              <a:defRPr/>
            </a:pPr>
            <a:endParaRPr lang="en-ZA" dirty="0"/>
          </a:p>
        </p:txBody>
      </p:sp>
      <p:sp>
        <p:nvSpPr>
          <p:cNvPr id="6" name="pg num"/>
          <p:cNvSpPr>
            <a:spLocks noGrp="1" noChangeArrowheads="1"/>
          </p:cNvSpPr>
          <p:nvPr>
            <p:ph type="sldNum" sz="quarter" idx="11"/>
          </p:nvPr>
        </p:nvSpPr>
        <p:spPr>
          <a:ln/>
        </p:spPr>
        <p:txBody>
          <a:bodyPr/>
          <a:lstStyle>
            <a:lvl1pPr>
              <a:defRPr/>
            </a:lvl1pPr>
          </a:lstStyle>
          <a:p>
            <a:pPr>
              <a:defRPr/>
            </a:pPr>
            <a:fld id="{CB4D1A03-3B74-41C6-A61B-3D935DEAC631}" type="slidenum">
              <a:rPr lang="en-ZA"/>
              <a:pPr>
                <a:defRPr/>
              </a:pPr>
              <a:t>‹#›</a:t>
            </a:fld>
            <a:endParaRPr lang="en-Z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1544" y="4800924"/>
            <a:ext cx="5486400" cy="261610"/>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1544" y="612264"/>
            <a:ext cx="5486400" cy="507831"/>
          </a:xfrm>
        </p:spPr>
        <p:txBody>
          <a:bodyPr/>
          <a:lstStyle>
            <a:lvl1pPr marL="0" indent="0">
              <a:buNone/>
              <a:defRPr sz="3300"/>
            </a:lvl1pPr>
            <a:lvl2pPr marL="466481" indent="0">
              <a:buNone/>
              <a:defRPr sz="2900"/>
            </a:lvl2pPr>
            <a:lvl3pPr marL="932962" indent="0">
              <a:buNone/>
              <a:defRPr sz="2400"/>
            </a:lvl3pPr>
            <a:lvl4pPr marL="1399443" indent="0">
              <a:buNone/>
              <a:defRPr sz="2000"/>
            </a:lvl4pPr>
            <a:lvl5pPr marL="1865925" indent="0">
              <a:buNone/>
              <a:defRPr sz="2000"/>
            </a:lvl5pPr>
            <a:lvl6pPr marL="2332406" indent="0">
              <a:buNone/>
              <a:defRPr sz="2000"/>
            </a:lvl6pPr>
            <a:lvl7pPr marL="2798887" indent="0">
              <a:buNone/>
              <a:defRPr sz="2000"/>
            </a:lvl7pPr>
            <a:lvl8pPr marL="3265368" indent="0">
              <a:buNone/>
              <a:defRPr sz="2000"/>
            </a:lvl8pPr>
            <a:lvl9pPr marL="3731849" indent="0">
              <a:buNone/>
              <a:defRPr sz="2000"/>
            </a:lvl9pPr>
          </a:lstStyle>
          <a:p>
            <a:pPr lvl="0"/>
            <a:r>
              <a:rPr lang="en-US" noProof="0" dirty="0" smtClean="0"/>
              <a:t>Click icon to add picture</a:t>
            </a:r>
            <a:endParaRPr lang="en-ZA" noProof="0" dirty="0"/>
          </a:p>
        </p:txBody>
      </p:sp>
      <p:sp>
        <p:nvSpPr>
          <p:cNvPr id="4" name="Text Placeholder 3"/>
          <p:cNvSpPr>
            <a:spLocks noGrp="1"/>
          </p:cNvSpPr>
          <p:nvPr>
            <p:ph type="body" sz="half" idx="2"/>
          </p:nvPr>
        </p:nvSpPr>
        <p:spPr>
          <a:xfrm>
            <a:off x="1791544" y="5367835"/>
            <a:ext cx="5486400" cy="215444"/>
          </a:xfrm>
        </p:spPr>
        <p:txBody>
          <a:bodyPr/>
          <a:lstStyle>
            <a:lvl1pPr marL="0" indent="0">
              <a:buNone/>
              <a:defRPr sz="1400"/>
            </a:lvl1pPr>
            <a:lvl2pPr marL="466481" indent="0">
              <a:buNone/>
              <a:defRPr sz="1200"/>
            </a:lvl2pPr>
            <a:lvl3pPr marL="932962" indent="0">
              <a:buNone/>
              <a:defRPr sz="1000"/>
            </a:lvl3pPr>
            <a:lvl4pPr marL="1399443" indent="0">
              <a:buNone/>
              <a:defRPr sz="900"/>
            </a:lvl4pPr>
            <a:lvl5pPr marL="1865925" indent="0">
              <a:buNone/>
              <a:defRPr sz="900"/>
            </a:lvl5pPr>
            <a:lvl6pPr marL="2332406" indent="0">
              <a:buNone/>
              <a:defRPr sz="900"/>
            </a:lvl6pPr>
            <a:lvl7pPr marL="2798887" indent="0">
              <a:buNone/>
              <a:defRPr sz="900"/>
            </a:lvl7pPr>
            <a:lvl8pPr marL="3265368" indent="0">
              <a:buNone/>
              <a:defRPr sz="900"/>
            </a:lvl8pPr>
            <a:lvl9pPr marL="3731849" indent="0">
              <a:buNone/>
              <a:defRPr sz="900"/>
            </a:lvl9pPr>
          </a:lstStyle>
          <a:p>
            <a:pPr lvl="0"/>
            <a:r>
              <a:rPr lang="en-US" smtClean="0"/>
              <a:t>Click to edit Master text styles</a:t>
            </a:r>
          </a:p>
        </p:txBody>
      </p:sp>
      <p:sp>
        <p:nvSpPr>
          <p:cNvPr id="5" name="doc id"/>
          <p:cNvSpPr>
            <a:spLocks noGrp="1" noChangeArrowheads="1"/>
          </p:cNvSpPr>
          <p:nvPr>
            <p:ph type="ftr" sz="quarter" idx="10"/>
          </p:nvPr>
        </p:nvSpPr>
        <p:spPr>
          <a:ln/>
        </p:spPr>
        <p:txBody>
          <a:bodyPr/>
          <a:lstStyle>
            <a:lvl1pPr>
              <a:defRPr/>
            </a:lvl1pPr>
          </a:lstStyle>
          <a:p>
            <a:pPr>
              <a:defRPr/>
            </a:pPr>
            <a:endParaRPr lang="en-ZA" dirty="0"/>
          </a:p>
        </p:txBody>
      </p:sp>
      <p:sp>
        <p:nvSpPr>
          <p:cNvPr id="6" name="pg num"/>
          <p:cNvSpPr>
            <a:spLocks noGrp="1" noChangeArrowheads="1"/>
          </p:cNvSpPr>
          <p:nvPr>
            <p:ph type="sldNum" sz="quarter" idx="11"/>
          </p:nvPr>
        </p:nvSpPr>
        <p:spPr>
          <a:ln/>
        </p:spPr>
        <p:txBody>
          <a:bodyPr/>
          <a:lstStyle>
            <a:lvl1pPr>
              <a:defRPr/>
            </a:lvl1pPr>
          </a:lstStyle>
          <a:p>
            <a:pPr>
              <a:defRPr/>
            </a:pPr>
            <a:fld id="{5CDCB21E-F91D-489D-964A-AB22525D6B40}" type="slidenum">
              <a:rPr lang="en-ZA"/>
              <a:pPr>
                <a:defRPr/>
              </a:pPr>
              <a:t>‹#›</a:t>
            </a:fld>
            <a:endParaRPr lang="en-Z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oleObject" Target="../embeddings/oleObject1.bin"/><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3.vml"/><Relationship Id="rId18" Type="http://schemas.openxmlformats.org/officeDocument/2006/relationships/oleObject" Target="../embeddings/oleObject3.bin"/><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3.jpeg"/><Relationship Id="rId2" Type="http://schemas.openxmlformats.org/officeDocument/2006/relationships/slideLayout" Target="../slideLayouts/slideLayout13.xml"/><Relationship Id="rId16" Type="http://schemas.openxmlformats.org/officeDocument/2006/relationships/tags" Target="../tags/tag6.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5.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vmlDrawing" Target="../drawings/vmlDrawing4.v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oleObject" Target="../embeddings/oleObject4.bin"/><Relationship Id="rId2" Type="http://schemas.openxmlformats.org/officeDocument/2006/relationships/slideLayout" Target="../slideLayouts/slideLayout24.xml"/><Relationship Id="rId16" Type="http://schemas.openxmlformats.org/officeDocument/2006/relationships/image" Target="../media/image1.jpe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ags" Target="../tags/tag8.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ags" Target="../tags/tag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pic>
        <p:nvPicPr>
          <p:cNvPr id="1028" name="Picture 778" descr="miolo1 fundo branco"/>
          <p:cNvPicPr>
            <a:picLocks noChangeArrowheads="1"/>
          </p:cNvPicPr>
          <p:nvPr>
            <p:custDataLst>
              <p:tags r:id="rId14"/>
            </p:custDataLst>
          </p:nvPr>
        </p:nvPicPr>
        <p:blipFill>
          <a:blip r:embed="rId16"/>
          <a:srcRect/>
          <a:stretch>
            <a:fillRect/>
          </a:stretch>
        </p:blipFill>
        <p:spPr bwMode="auto">
          <a:xfrm>
            <a:off x="1588" y="-3175"/>
            <a:ext cx="9144000" cy="6858000"/>
          </a:xfrm>
          <a:prstGeom prst="rect">
            <a:avLst/>
          </a:prstGeom>
          <a:noFill/>
          <a:ln w="9525">
            <a:noFill/>
            <a:miter lim="800000"/>
            <a:headEnd/>
            <a:tailEnd/>
          </a:ln>
        </p:spPr>
      </p:pic>
      <p:sp>
        <p:nvSpPr>
          <p:cNvPr id="1029" name="doc id"/>
          <p:cNvSpPr>
            <a:spLocks noGrp="1" noChangeArrowheads="1"/>
          </p:cNvSpPr>
          <p:nvPr>
            <p:ph type="ftr" sz="quarter" idx="3"/>
          </p:nvPr>
        </p:nvSpPr>
        <p:spPr bwMode="gray">
          <a:xfrm>
            <a:off x="7975600" y="-3175"/>
            <a:ext cx="939800" cy="7620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500">
                <a:solidFill>
                  <a:schemeClr val="accent2"/>
                </a:solidFill>
              </a:defRPr>
            </a:lvl1pPr>
          </a:lstStyle>
          <a:p>
            <a:pPr>
              <a:defRPr/>
            </a:pPr>
            <a:endParaRPr lang="en-ZA" dirty="0"/>
          </a:p>
        </p:txBody>
      </p:sp>
      <p:sp>
        <p:nvSpPr>
          <p:cNvPr id="1030" name="Rectangle 2"/>
          <p:cNvSpPr>
            <a:spLocks noGrp="1" noChangeArrowheads="1"/>
          </p:cNvSpPr>
          <p:nvPr>
            <p:ph type="title"/>
          </p:nvPr>
        </p:nvSpPr>
        <p:spPr bwMode="gray">
          <a:xfrm>
            <a:off x="122238" y="230188"/>
            <a:ext cx="8793162" cy="238125"/>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en-US" smtClean="0"/>
              <a:t>Click to edit Master title style</a:t>
            </a:r>
            <a:endParaRPr lang="en-GB" smtClean="0"/>
          </a:p>
        </p:txBody>
      </p:sp>
      <p:sp>
        <p:nvSpPr>
          <p:cNvPr id="1031" name="Rectangle 3"/>
          <p:cNvSpPr>
            <a:spLocks noGrp="1" noChangeArrowheads="1"/>
          </p:cNvSpPr>
          <p:nvPr>
            <p:ph type="body" idx="1"/>
            <p:custDataLst>
              <p:tags r:id="rId15"/>
            </p:custDataLst>
          </p:nvPr>
        </p:nvSpPr>
        <p:spPr bwMode="gray">
          <a:xfrm>
            <a:off x="125413" y="1298575"/>
            <a:ext cx="8793162" cy="12477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32" name="McK Slide Elements"/>
          <p:cNvGrpSpPr>
            <a:grpSpLocks/>
          </p:cNvGrpSpPr>
          <p:nvPr/>
        </p:nvGrpSpPr>
        <p:grpSpPr bwMode="auto">
          <a:xfrm>
            <a:off x="125413" y="542925"/>
            <a:ext cx="8793162" cy="6288088"/>
            <a:chOff x="77" y="335"/>
            <a:chExt cx="5429" cy="3882"/>
          </a:xfrm>
        </p:grpSpPr>
        <p:sp>
          <p:nvSpPr>
            <p:cNvPr id="2" name="McK Measure" hidden="1"/>
            <p:cNvSpPr txBox="1">
              <a:spLocks noChangeArrowheads="1"/>
            </p:cNvSpPr>
            <p:nvPr userDrawn="1"/>
          </p:nvSpPr>
          <p:spPr bwMode="gray">
            <a:xfrm>
              <a:off x="77" y="335"/>
              <a:ext cx="5429" cy="154"/>
            </a:xfrm>
            <a:prstGeom prst="rect">
              <a:avLst/>
            </a:prstGeom>
            <a:noFill/>
            <a:ln w="9525">
              <a:noFill/>
              <a:miter lim="800000"/>
              <a:headEnd/>
              <a:tailEnd/>
            </a:ln>
            <a:effectLst/>
          </p:spPr>
          <p:txBody>
            <a:bodyPr lIns="0" tIns="0" rIns="0" bIns="0">
              <a:spAutoFit/>
            </a:bodyPr>
            <a:lstStyle/>
            <a:p>
              <a:pPr defTabSz="913526" fontAlgn="auto">
                <a:spcBef>
                  <a:spcPts val="0"/>
                </a:spcBef>
                <a:spcAft>
                  <a:spcPts val="0"/>
                </a:spcAft>
                <a:defRPr/>
              </a:pPr>
              <a:r>
                <a:rPr lang="en-GB" dirty="0">
                  <a:latin typeface="+mn-lt"/>
                </a:rPr>
                <a:t>Unit of measure</a:t>
              </a:r>
            </a:p>
          </p:txBody>
        </p:sp>
        <p:sp>
          <p:nvSpPr>
            <p:cNvPr id="1033" name="McK Footnote" hidden="1"/>
            <p:cNvSpPr txBox="1">
              <a:spLocks noChangeArrowheads="1"/>
            </p:cNvSpPr>
            <p:nvPr userDrawn="1"/>
          </p:nvSpPr>
          <p:spPr bwMode="gray">
            <a:xfrm>
              <a:off x="79" y="3964"/>
              <a:ext cx="5145" cy="253"/>
            </a:xfrm>
            <a:prstGeom prst="rect">
              <a:avLst/>
            </a:prstGeom>
            <a:noFill/>
            <a:ln w="9525">
              <a:noFill/>
              <a:miter lim="800000"/>
              <a:headEnd/>
              <a:tailEnd/>
            </a:ln>
            <a:effectLst/>
          </p:spPr>
          <p:txBody>
            <a:bodyPr lIns="0" tIns="0" rIns="0" bIns="0" anchor="b">
              <a:spAutoFit/>
            </a:bodyPr>
            <a:lstStyle/>
            <a:p>
              <a:pPr marL="586341" indent="-586341" defTabSz="913526" fontAlgn="auto">
                <a:spcBef>
                  <a:spcPts val="0"/>
                </a:spcBef>
                <a:spcAft>
                  <a:spcPts val="0"/>
                </a:spcAft>
                <a:tabLst>
                  <a:tab pos="544228" algn="r"/>
                </a:tabLst>
                <a:defRPr/>
              </a:pPr>
              <a:r>
                <a:rPr lang="en-GB" sz="1200" dirty="0">
                  <a:solidFill>
                    <a:srgbClr val="000000"/>
                  </a:solidFill>
                  <a:latin typeface="+mn-lt"/>
                </a:rPr>
                <a:t>	*	Footnote</a:t>
              </a:r>
            </a:p>
            <a:p>
              <a:pPr marL="586341" indent="-586341" defTabSz="913526" fontAlgn="auto">
                <a:spcBef>
                  <a:spcPct val="20000"/>
                </a:spcBef>
                <a:spcAft>
                  <a:spcPts val="0"/>
                </a:spcAft>
                <a:tabLst>
                  <a:tab pos="544228" algn="r"/>
                </a:tabLst>
                <a:defRPr/>
              </a:pPr>
              <a:r>
                <a:rPr lang="en-GB" sz="1200" dirty="0">
                  <a:solidFill>
                    <a:srgbClr val="000000"/>
                  </a:solidFill>
                  <a:latin typeface="+mn-lt"/>
                </a:rPr>
                <a:t>Source:		Source</a:t>
              </a:r>
            </a:p>
          </p:txBody>
        </p:sp>
      </p:grpSp>
      <p:sp>
        <p:nvSpPr>
          <p:cNvPr id="1057" name="pg num"/>
          <p:cNvSpPr>
            <a:spLocks noGrp="1" noChangeArrowheads="1"/>
          </p:cNvSpPr>
          <p:nvPr>
            <p:ph type="sldNum" sz="quarter" idx="4"/>
          </p:nvPr>
        </p:nvSpPr>
        <p:spPr bwMode="gray">
          <a:xfrm>
            <a:off x="8053388" y="6611938"/>
            <a:ext cx="862012"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a:solidFill>
                  <a:schemeClr val="bg1"/>
                </a:solidFill>
              </a:defRPr>
            </a:lvl1pPr>
          </a:lstStyle>
          <a:p>
            <a:pPr>
              <a:defRPr/>
            </a:pPr>
            <a:fld id="{B3DE87F4-0109-4B0E-B87E-7451EC998711}" type="slidenum">
              <a:rPr lang="en-ZA"/>
              <a:pPr>
                <a:defRPr/>
              </a:pPr>
              <a:t>‹#›</a:t>
            </a:fld>
            <a:endParaRPr lang="en-ZA" dirty="0"/>
          </a:p>
        </p:txBody>
      </p:sp>
      <p:graphicFrame>
        <p:nvGraphicFramePr>
          <p:cNvPr id="1026" name="Rectangle 34" hidden="1"/>
          <p:cNvGraphicFramePr>
            <a:graphicFrameLocks/>
          </p:cNvGraphicFramePr>
          <p:nvPr/>
        </p:nvGraphicFramePr>
        <p:xfrm>
          <a:off x="0" y="0"/>
          <a:ext cx="161925" cy="161925"/>
        </p:xfrm>
        <a:graphic>
          <a:graphicData uri="http://schemas.openxmlformats.org/presentationml/2006/ole">
            <mc:AlternateContent xmlns:mc="http://schemas.openxmlformats.org/markup-compatibility/2006">
              <mc:Choice xmlns:v="urn:schemas-microsoft-com:vml" Requires="v">
                <p:oleObj spid="_x0000_s1652" r:id="rId17" imgW="0" imgH="0" progId="">
                  <p:embed/>
                </p:oleObj>
              </mc:Choice>
              <mc:Fallback>
                <p:oleObj r:id="rId17" imgW="0" imgH="0" progId="">
                  <p:embed/>
                  <p:pic>
                    <p:nvPicPr>
                      <p:cNvPr id="0" name="Rectangle 34"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19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744"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hf hdr="0" ftr="0" dt="0"/>
  <p:txStyles>
    <p:titleStyle>
      <a:lvl1pPr algn="l" defTabSz="912813" rtl="0" eaLnBrk="0" fontAlgn="base" hangingPunct="0">
        <a:lnSpc>
          <a:spcPct val="85000"/>
        </a:lnSpc>
        <a:spcBef>
          <a:spcPct val="0"/>
        </a:spcBef>
        <a:spcAft>
          <a:spcPct val="0"/>
        </a:spcAft>
        <a:defRPr sz="4400" b="1">
          <a:solidFill>
            <a:schemeClr val="bg1"/>
          </a:solidFill>
          <a:latin typeface="+mj-lt"/>
          <a:ea typeface="+mj-ea"/>
          <a:cs typeface="+mj-cs"/>
        </a:defRPr>
      </a:lvl1pPr>
      <a:lvl2pPr algn="l" defTabSz="912813" rtl="0" eaLnBrk="0" fontAlgn="base" hangingPunct="0">
        <a:lnSpc>
          <a:spcPct val="85000"/>
        </a:lnSpc>
        <a:spcBef>
          <a:spcPct val="0"/>
        </a:spcBef>
        <a:spcAft>
          <a:spcPct val="0"/>
        </a:spcAft>
        <a:defRPr sz="4400" b="1">
          <a:solidFill>
            <a:schemeClr val="bg1"/>
          </a:solidFill>
          <a:latin typeface="Arial" charset="0"/>
        </a:defRPr>
      </a:lvl2pPr>
      <a:lvl3pPr algn="l" defTabSz="912813" rtl="0" eaLnBrk="0" fontAlgn="base" hangingPunct="0">
        <a:lnSpc>
          <a:spcPct val="85000"/>
        </a:lnSpc>
        <a:spcBef>
          <a:spcPct val="0"/>
        </a:spcBef>
        <a:spcAft>
          <a:spcPct val="0"/>
        </a:spcAft>
        <a:defRPr sz="4400" b="1">
          <a:solidFill>
            <a:schemeClr val="bg1"/>
          </a:solidFill>
          <a:latin typeface="Arial" charset="0"/>
        </a:defRPr>
      </a:lvl3pPr>
      <a:lvl4pPr algn="l" defTabSz="912813" rtl="0" eaLnBrk="0" fontAlgn="base" hangingPunct="0">
        <a:lnSpc>
          <a:spcPct val="85000"/>
        </a:lnSpc>
        <a:spcBef>
          <a:spcPct val="0"/>
        </a:spcBef>
        <a:spcAft>
          <a:spcPct val="0"/>
        </a:spcAft>
        <a:defRPr sz="4400" b="1">
          <a:solidFill>
            <a:schemeClr val="bg1"/>
          </a:solidFill>
          <a:latin typeface="Arial" charset="0"/>
        </a:defRPr>
      </a:lvl4pPr>
      <a:lvl5pPr algn="l" defTabSz="912813" rtl="0" eaLnBrk="0" fontAlgn="base" hangingPunct="0">
        <a:lnSpc>
          <a:spcPct val="85000"/>
        </a:lnSpc>
        <a:spcBef>
          <a:spcPct val="0"/>
        </a:spcBef>
        <a:spcAft>
          <a:spcPct val="0"/>
        </a:spcAft>
        <a:defRPr sz="4400" b="1">
          <a:solidFill>
            <a:schemeClr val="bg1"/>
          </a:solidFill>
          <a:latin typeface="Arial" charset="0"/>
        </a:defRPr>
      </a:lvl5pPr>
      <a:lvl6pPr marL="466481" algn="l" defTabSz="913526" rtl="0" eaLnBrk="1" fontAlgn="base" hangingPunct="1">
        <a:lnSpc>
          <a:spcPct val="85000"/>
        </a:lnSpc>
        <a:spcBef>
          <a:spcPct val="0"/>
        </a:spcBef>
        <a:spcAft>
          <a:spcPct val="0"/>
        </a:spcAft>
        <a:defRPr b="1">
          <a:solidFill>
            <a:schemeClr val="bg1"/>
          </a:solidFill>
          <a:latin typeface="Arial" charset="0"/>
        </a:defRPr>
      </a:lvl6pPr>
      <a:lvl7pPr marL="932962" algn="l" defTabSz="913526" rtl="0" eaLnBrk="1" fontAlgn="base" hangingPunct="1">
        <a:lnSpc>
          <a:spcPct val="85000"/>
        </a:lnSpc>
        <a:spcBef>
          <a:spcPct val="0"/>
        </a:spcBef>
        <a:spcAft>
          <a:spcPct val="0"/>
        </a:spcAft>
        <a:defRPr b="1">
          <a:solidFill>
            <a:schemeClr val="bg1"/>
          </a:solidFill>
          <a:latin typeface="Arial" charset="0"/>
        </a:defRPr>
      </a:lvl7pPr>
      <a:lvl8pPr marL="1399443" algn="l" defTabSz="913526" rtl="0" eaLnBrk="1" fontAlgn="base" hangingPunct="1">
        <a:lnSpc>
          <a:spcPct val="85000"/>
        </a:lnSpc>
        <a:spcBef>
          <a:spcPct val="0"/>
        </a:spcBef>
        <a:spcAft>
          <a:spcPct val="0"/>
        </a:spcAft>
        <a:defRPr b="1">
          <a:solidFill>
            <a:schemeClr val="bg1"/>
          </a:solidFill>
          <a:latin typeface="Arial" charset="0"/>
        </a:defRPr>
      </a:lvl8pPr>
      <a:lvl9pPr marL="1865925" algn="l" defTabSz="913526" rtl="0" eaLnBrk="1" fontAlgn="base" hangingPunct="1">
        <a:lnSpc>
          <a:spcPct val="85000"/>
        </a:lnSpc>
        <a:spcBef>
          <a:spcPct val="0"/>
        </a:spcBef>
        <a:spcAft>
          <a:spcPct val="0"/>
        </a:spcAft>
        <a:defRPr b="1">
          <a:solidFill>
            <a:schemeClr val="bg1"/>
          </a:solidFill>
          <a:latin typeface="Arial" charset="0"/>
        </a:defRPr>
      </a:lvl9pPr>
    </p:titleStyle>
    <p:bodyStyle>
      <a:lvl1pPr marL="342900" indent="-342900" algn="l" defTabSz="912813" rtl="0" eaLnBrk="0" fontAlgn="base" hangingPunct="0">
        <a:spcBef>
          <a:spcPct val="0"/>
        </a:spcBef>
        <a:spcAft>
          <a:spcPct val="0"/>
        </a:spcAft>
        <a:buSzPct val="120000"/>
        <a:buChar char="•"/>
        <a:defRPr sz="1600">
          <a:solidFill>
            <a:schemeClr val="tx1"/>
          </a:solidFill>
          <a:latin typeface="+mn-lt"/>
          <a:ea typeface="+mn-ea"/>
          <a:cs typeface="+mn-cs"/>
        </a:defRPr>
      </a:lvl1pPr>
      <a:lvl2pPr marL="146050" indent="-144463" algn="l" defTabSz="912813" rtl="0" eaLnBrk="0" fontAlgn="base" hangingPunct="0">
        <a:spcBef>
          <a:spcPct val="0"/>
        </a:spcBef>
        <a:spcAft>
          <a:spcPct val="0"/>
        </a:spcAft>
        <a:buClr>
          <a:schemeClr val="tx2"/>
        </a:buClr>
        <a:buSzPct val="120000"/>
        <a:buChar char="•"/>
        <a:defRPr sz="1600">
          <a:solidFill>
            <a:schemeClr val="tx1"/>
          </a:solidFill>
          <a:latin typeface="+mn-lt"/>
        </a:defRPr>
      </a:lvl2pPr>
      <a:lvl3pPr marL="300038" indent="-150813" algn="l" defTabSz="912813" rtl="0" eaLnBrk="0" fontAlgn="base" hangingPunct="0">
        <a:spcBef>
          <a:spcPct val="0"/>
        </a:spcBef>
        <a:spcAft>
          <a:spcPct val="0"/>
        </a:spcAft>
        <a:buClr>
          <a:schemeClr val="tx2"/>
        </a:buClr>
        <a:buFont typeface="Times New Roman" pitchFamily="18" charset="0"/>
        <a:buChar char="–"/>
        <a:defRPr sz="1600">
          <a:solidFill>
            <a:schemeClr val="tx1"/>
          </a:solidFill>
          <a:latin typeface="+mn-lt"/>
        </a:defRPr>
      </a:lvl3pPr>
      <a:lvl4pPr marL="439738" indent="-136525" algn="l" defTabSz="912813" rtl="0" eaLnBrk="0" fontAlgn="base" hangingPunct="0">
        <a:spcBef>
          <a:spcPct val="0"/>
        </a:spcBef>
        <a:spcAft>
          <a:spcPct val="0"/>
        </a:spcAft>
        <a:buClr>
          <a:schemeClr val="tx2"/>
        </a:buClr>
        <a:buSzPct val="89000"/>
        <a:buChar char="•"/>
        <a:defRPr sz="1600">
          <a:solidFill>
            <a:schemeClr val="tx1"/>
          </a:solidFill>
          <a:latin typeface="+mn-lt"/>
        </a:defRPr>
      </a:lvl4pPr>
      <a:lvl5pPr marL="593725" indent="-150813" algn="l" defTabSz="912813" rtl="0" eaLnBrk="0" fontAlgn="base" hangingPunct="0">
        <a:spcBef>
          <a:spcPct val="0"/>
        </a:spcBef>
        <a:spcAft>
          <a:spcPct val="0"/>
        </a:spcAft>
        <a:buClr>
          <a:schemeClr val="tx2"/>
        </a:buClr>
        <a:buSzPct val="75000"/>
        <a:buFont typeface="Times New Roman" pitchFamily="18" charset="0"/>
        <a:buChar char="–"/>
        <a:defRPr sz="1600">
          <a:solidFill>
            <a:schemeClr val="tx1"/>
          </a:solidFill>
          <a:latin typeface="+mn-lt"/>
        </a:defRPr>
      </a:lvl5pPr>
      <a:lvl6pPr marL="1060921"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6pPr>
      <a:lvl7pPr marL="1527402"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7pPr>
      <a:lvl8pPr marL="1993884"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8pPr>
      <a:lvl9pPr marL="2460365"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8" name="Picture 2" descr="capa-1 copy"/>
          <p:cNvPicPr>
            <a:picLocks noChangeAspect="1" noChangeArrowheads="1"/>
          </p:cNvPicPr>
          <p:nvPr/>
        </p:nvPicPr>
        <p:blipFill>
          <a:blip r:embed="rId17"/>
          <a:srcRect/>
          <a:stretch>
            <a:fillRect/>
          </a:stretch>
        </p:blipFill>
        <p:spPr bwMode="auto">
          <a:xfrm>
            <a:off x="0" y="0"/>
            <a:ext cx="9144000" cy="6858000"/>
          </a:xfrm>
          <a:prstGeom prst="rect">
            <a:avLst/>
          </a:prstGeom>
          <a:noFill/>
          <a:ln w="9525">
            <a:noFill/>
            <a:miter lim="800000"/>
            <a:headEnd/>
            <a:tailEnd/>
          </a:ln>
        </p:spPr>
      </p:pic>
      <p:graphicFrame>
        <p:nvGraphicFramePr>
          <p:cNvPr id="1026" name="Rectangle 3" hidden="1"/>
          <p:cNvGraphicFramePr>
            <a:graphicFrameLocks/>
          </p:cNvGraphicFramePr>
          <p:nvPr/>
        </p:nvGraphicFramePr>
        <p:xfrm>
          <a:off x="5862" y="1"/>
          <a:ext cx="149469" cy="161925"/>
        </p:xfrm>
        <a:graphic>
          <a:graphicData uri="http://schemas.openxmlformats.org/presentationml/2006/ole">
            <mc:AlternateContent xmlns:mc="http://schemas.openxmlformats.org/markup-compatibility/2006">
              <mc:Choice xmlns:v="urn:schemas-microsoft-com:vml" Requires="v">
                <p:oleObj spid="_x0000_s72951" r:id="rId18" imgW="0" imgH="0" progId="">
                  <p:embed/>
                </p:oleObj>
              </mc:Choice>
              <mc:Fallback>
                <p:oleObj r:id="rId18"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862" y="1"/>
                        <a:ext cx="149469"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1029" name="McK Title Elements"/>
          <p:cNvGrpSpPr>
            <a:grpSpLocks/>
          </p:cNvGrpSpPr>
          <p:nvPr/>
        </p:nvGrpSpPr>
        <p:grpSpPr bwMode="auto">
          <a:xfrm>
            <a:off x="2693377" y="2182813"/>
            <a:ext cx="5130312" cy="4602162"/>
            <a:chOff x="1663" y="1348"/>
            <a:chExt cx="3167" cy="2841"/>
          </a:xfrm>
        </p:grpSpPr>
        <p:sp>
          <p:nvSpPr>
            <p:cNvPr id="13" name="McK Confidential" hidden="1"/>
            <p:cNvSpPr txBox="1">
              <a:spLocks noChangeArrowheads="1"/>
            </p:cNvSpPr>
            <p:nvPr/>
          </p:nvSpPr>
          <p:spPr bwMode="gray">
            <a:xfrm>
              <a:off x="1663" y="1348"/>
              <a:ext cx="936" cy="134"/>
            </a:xfrm>
            <a:prstGeom prst="rect">
              <a:avLst/>
            </a:prstGeom>
            <a:noFill/>
            <a:ln w="9525">
              <a:noFill/>
              <a:miter lim="800000"/>
              <a:headEnd/>
              <a:tailEnd/>
            </a:ln>
            <a:effectLst/>
          </p:spPr>
          <p:txBody>
            <a:bodyPr lIns="0" tIns="0" rIns="0" bIns="0">
              <a:spAutoFit/>
            </a:bodyPr>
            <a:lstStyle/>
            <a:p>
              <a:pPr defTabSz="933450">
                <a:defRPr/>
              </a:pPr>
              <a:r>
                <a:rPr lang="en-GB" sz="1400" dirty="0">
                  <a:solidFill>
                    <a:srgbClr val="000000"/>
                  </a:solidFill>
                  <a:latin typeface="Arial"/>
                </a:rPr>
                <a:t>CONFIDENTIAL</a:t>
              </a:r>
            </a:p>
          </p:txBody>
        </p:sp>
        <p:sp>
          <p:nvSpPr>
            <p:cNvPr id="14" name="McK Document" hidden="1"/>
            <p:cNvSpPr txBox="1">
              <a:spLocks noChangeArrowheads="1"/>
            </p:cNvSpPr>
            <p:nvPr/>
          </p:nvSpPr>
          <p:spPr bwMode="gray">
            <a:xfrm>
              <a:off x="1663" y="3038"/>
              <a:ext cx="3167" cy="133"/>
            </a:xfrm>
            <a:prstGeom prst="rect">
              <a:avLst/>
            </a:prstGeom>
            <a:noFill/>
            <a:ln w="9525">
              <a:noFill/>
              <a:miter lim="800000"/>
              <a:headEnd/>
              <a:tailEnd/>
            </a:ln>
            <a:effectLst/>
          </p:spPr>
          <p:txBody>
            <a:bodyPr lIns="0" tIns="0" rIns="0" bIns="0" anchor="b">
              <a:spAutoFit/>
            </a:bodyPr>
            <a:lstStyle/>
            <a:p>
              <a:pPr defTabSz="933450">
                <a:defRPr/>
              </a:pPr>
              <a:r>
                <a:rPr lang="en-GB" sz="1400" dirty="0">
                  <a:solidFill>
                    <a:srgbClr val="000000"/>
                  </a:solidFill>
                  <a:latin typeface="Arial"/>
                </a:rPr>
                <a:t>Document</a:t>
              </a:r>
            </a:p>
          </p:txBody>
        </p:sp>
        <p:sp>
          <p:nvSpPr>
            <p:cNvPr id="15" name="McK Date" hidden="1"/>
            <p:cNvSpPr txBox="1">
              <a:spLocks noChangeArrowheads="1"/>
            </p:cNvSpPr>
            <p:nvPr/>
          </p:nvSpPr>
          <p:spPr bwMode="gray">
            <a:xfrm>
              <a:off x="1663" y="3216"/>
              <a:ext cx="3167" cy="134"/>
            </a:xfrm>
            <a:prstGeom prst="rect">
              <a:avLst/>
            </a:prstGeom>
            <a:noFill/>
            <a:ln w="9525">
              <a:noFill/>
              <a:miter lim="800000"/>
              <a:headEnd/>
              <a:tailEnd/>
            </a:ln>
            <a:effectLst/>
          </p:spPr>
          <p:txBody>
            <a:bodyPr lIns="0" tIns="0" rIns="0" bIns="0">
              <a:spAutoFit/>
            </a:bodyPr>
            <a:lstStyle/>
            <a:p>
              <a:pPr defTabSz="933450">
                <a:defRPr/>
              </a:pPr>
              <a:r>
                <a:rPr lang="en-GB" sz="1400" dirty="0">
                  <a:solidFill>
                    <a:srgbClr val="000000"/>
                  </a:solidFill>
                  <a:latin typeface="Arial"/>
                </a:rPr>
                <a:t>Date</a:t>
              </a:r>
            </a:p>
          </p:txBody>
        </p:sp>
        <p:sp>
          <p:nvSpPr>
            <p:cNvPr id="16" name="McK Disclaimer" hidden="1"/>
            <p:cNvSpPr>
              <a:spLocks noChangeArrowheads="1"/>
            </p:cNvSpPr>
            <p:nvPr>
              <p:custDataLst>
                <p:tags r:id="rId16"/>
              </p:custDataLst>
            </p:nvPr>
          </p:nvSpPr>
          <p:spPr bwMode="gray">
            <a:xfrm>
              <a:off x="1663" y="3759"/>
              <a:ext cx="2303" cy="430"/>
            </a:xfrm>
            <a:prstGeom prst="rect">
              <a:avLst/>
            </a:prstGeom>
            <a:noFill/>
            <a:ln w="9525">
              <a:noFill/>
              <a:miter lim="800000"/>
              <a:headEnd/>
              <a:tailEnd/>
            </a:ln>
            <a:effectLst/>
          </p:spPr>
          <p:txBody>
            <a:bodyPr lIns="0" tIns="0" rIns="0" bIns="0" anchor="b">
              <a:spAutoFit/>
            </a:bodyPr>
            <a:lstStyle/>
            <a:p>
              <a:pPr defTabSz="820738" eaLnBrk="0" hangingPunct="0">
                <a:defRPr/>
              </a:pPr>
              <a:r>
                <a:rPr lang="en-GB" sz="900" dirty="0">
                  <a:solidFill>
                    <a:srgbClr val="000000"/>
                  </a:solidFill>
                  <a:latin typeface="Arial"/>
                </a:rPr>
                <a:t>This report is solely for the use of client personnel.  No part of it may be circulated, quoted, or reproduced for distribution outside the client organisation without prior written approval from McKinsey &amp; Company. This material was used by McKinsey &amp; Company during an oral presentation; it is not a complete record of the discussion.</a:t>
              </a:r>
            </a:p>
          </p:txBody>
        </p:sp>
      </p:grpSp>
      <p:sp>
        <p:nvSpPr>
          <p:cNvPr id="17" name="Working Draft Text" hidden="1"/>
          <p:cNvSpPr>
            <a:spLocks noChangeArrowheads="1"/>
          </p:cNvSpPr>
          <p:nvPr/>
        </p:nvSpPr>
        <p:spPr bwMode="gray">
          <a:xfrm>
            <a:off x="414705" y="504825"/>
            <a:ext cx="3109546" cy="276999"/>
          </a:xfrm>
          <a:prstGeom prst="rect">
            <a:avLst/>
          </a:prstGeom>
          <a:noFill/>
          <a:ln w="9525">
            <a:noFill/>
            <a:miter lim="800000"/>
            <a:headEnd/>
            <a:tailEnd/>
          </a:ln>
          <a:effectLst/>
        </p:spPr>
        <p:txBody>
          <a:bodyPr lIns="0" tIns="0" rIns="0" bIns="0">
            <a:spAutoFit/>
          </a:bodyPr>
          <a:lstStyle/>
          <a:p>
            <a:pPr defTabSz="912813">
              <a:defRPr/>
            </a:pPr>
            <a:r>
              <a:rPr lang="en-US" dirty="0">
                <a:solidFill>
                  <a:srgbClr val="000000"/>
                </a:solidFill>
                <a:latin typeface="Arial"/>
              </a:rPr>
              <a:t>Working Draft    </a:t>
            </a:r>
          </a:p>
        </p:txBody>
      </p:sp>
      <p:sp>
        <p:nvSpPr>
          <p:cNvPr id="18" name="Working Draft" hidden="1"/>
          <p:cNvSpPr txBox="1">
            <a:spLocks noChangeArrowheads="1"/>
          </p:cNvSpPr>
          <p:nvPr/>
        </p:nvSpPr>
        <p:spPr bwMode="gray">
          <a:xfrm>
            <a:off x="414704" y="749301"/>
            <a:ext cx="4043479" cy="184666"/>
          </a:xfrm>
          <a:prstGeom prst="rect">
            <a:avLst/>
          </a:prstGeom>
          <a:noFill/>
          <a:ln w="9525">
            <a:noFill/>
            <a:miter lim="800000"/>
            <a:headEnd/>
            <a:tailEnd/>
          </a:ln>
          <a:effectLst/>
        </p:spPr>
        <p:txBody>
          <a:bodyPr wrap="none" lIns="0" tIns="0" rIns="0" bIns="0">
            <a:spAutoFit/>
          </a:bodyPr>
          <a:lstStyle/>
          <a:p>
            <a:pPr defTabSz="933450">
              <a:defRPr/>
            </a:pPr>
            <a:r>
              <a:rPr lang="en-US" sz="1200" dirty="0">
                <a:solidFill>
                  <a:srgbClr val="FFFFFF"/>
                </a:solidFill>
                <a:latin typeface="Arial"/>
              </a:rPr>
              <a:t>Last Modified 09/20/2007 10:49:20 AM India Standard Time</a:t>
            </a:r>
          </a:p>
        </p:txBody>
      </p:sp>
      <p:sp>
        <p:nvSpPr>
          <p:cNvPr id="19" name="Printed" hidden="1"/>
          <p:cNvSpPr txBox="1">
            <a:spLocks noChangeArrowheads="1"/>
          </p:cNvSpPr>
          <p:nvPr/>
        </p:nvSpPr>
        <p:spPr bwMode="gray">
          <a:xfrm>
            <a:off x="414705" y="971551"/>
            <a:ext cx="3905250" cy="187325"/>
          </a:xfrm>
          <a:prstGeom prst="rect">
            <a:avLst/>
          </a:prstGeom>
          <a:noFill/>
          <a:ln w="9525">
            <a:noFill/>
            <a:miter lim="800000"/>
            <a:headEnd/>
            <a:tailEnd/>
          </a:ln>
          <a:effectLst/>
        </p:spPr>
        <p:txBody>
          <a:bodyPr wrap="none" lIns="0" tIns="0" rIns="0" bIns="0">
            <a:spAutoFit/>
          </a:bodyPr>
          <a:lstStyle/>
          <a:p>
            <a:pPr defTabSz="933450">
              <a:defRPr/>
            </a:pPr>
            <a:r>
              <a:rPr lang="en-US" sz="1200" dirty="0">
                <a:solidFill>
                  <a:srgbClr val="FFFFFF"/>
                </a:solidFill>
                <a:latin typeface="Arial"/>
              </a:rPr>
              <a:t>Printed 06/08/2007 18:26:04 South Africa Standard Time</a:t>
            </a:r>
          </a:p>
        </p:txBody>
      </p:sp>
      <p:sp>
        <p:nvSpPr>
          <p:cNvPr id="1033" name="Rectangle 3"/>
          <p:cNvSpPr>
            <a:spLocks noGrp="1" noChangeArrowheads="1"/>
          </p:cNvSpPr>
          <p:nvPr>
            <p:ph type="title"/>
            <p:custDataLst>
              <p:tags r:id="rId14"/>
            </p:custDataLst>
          </p:nvPr>
        </p:nvSpPr>
        <p:spPr bwMode="gray">
          <a:xfrm>
            <a:off x="121628" y="164586"/>
            <a:ext cx="8793773" cy="369332"/>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en-GB" smtClean="0"/>
              <a:t>Click to edit Master title style</a:t>
            </a:r>
          </a:p>
        </p:txBody>
      </p:sp>
      <p:sp>
        <p:nvSpPr>
          <p:cNvPr id="1034" name="Rectangle 4"/>
          <p:cNvSpPr>
            <a:spLocks noGrp="1" noChangeArrowheads="1"/>
          </p:cNvSpPr>
          <p:nvPr>
            <p:ph type="body" idx="1"/>
            <p:custDataLst>
              <p:tags r:id="rId15"/>
            </p:custDataLst>
          </p:nvPr>
        </p:nvSpPr>
        <p:spPr bwMode="gray">
          <a:xfrm>
            <a:off x="126023" y="1298575"/>
            <a:ext cx="8792308" cy="163121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extLst>
      <p:ext uri="{BB962C8B-B14F-4D97-AF65-F5344CB8AC3E}">
        <p14:creationId xmlns:p14="http://schemas.microsoft.com/office/powerpoint/2010/main" val="3080899339"/>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iming>
    <p:tnLst>
      <p:par>
        <p:cTn id="1" dur="indefinite" restart="never" nodeType="tmRoot"/>
      </p:par>
    </p:tnLst>
  </p:timing>
  <p:hf hdr="0" ftr="0" dt="0"/>
  <p:txStyles>
    <p:titleStyle>
      <a:lvl1pPr algn="l" defTabSz="912813" rtl="0" eaLnBrk="0" fontAlgn="base" hangingPunct="0">
        <a:spcBef>
          <a:spcPct val="0"/>
        </a:spcBef>
        <a:spcAft>
          <a:spcPct val="0"/>
        </a:spcAft>
        <a:defRPr sz="2400" b="1">
          <a:solidFill>
            <a:schemeClr val="bg1"/>
          </a:solidFill>
          <a:latin typeface="+mj-lt"/>
          <a:ea typeface="+mj-ea"/>
          <a:cs typeface="+mj-cs"/>
        </a:defRPr>
      </a:lvl1pPr>
      <a:lvl2pPr algn="l" defTabSz="912813" rtl="0" eaLnBrk="0" fontAlgn="base" hangingPunct="0">
        <a:spcBef>
          <a:spcPct val="0"/>
        </a:spcBef>
        <a:spcAft>
          <a:spcPct val="0"/>
        </a:spcAft>
        <a:defRPr sz="2400" b="1">
          <a:solidFill>
            <a:schemeClr val="bg1"/>
          </a:solidFill>
          <a:latin typeface="Arial Rounded MT Bold" pitchFamily="34" charset="0"/>
        </a:defRPr>
      </a:lvl2pPr>
      <a:lvl3pPr algn="l" defTabSz="912813" rtl="0" eaLnBrk="0" fontAlgn="base" hangingPunct="0">
        <a:spcBef>
          <a:spcPct val="0"/>
        </a:spcBef>
        <a:spcAft>
          <a:spcPct val="0"/>
        </a:spcAft>
        <a:defRPr sz="2400" b="1">
          <a:solidFill>
            <a:schemeClr val="bg1"/>
          </a:solidFill>
          <a:latin typeface="Arial Rounded MT Bold" pitchFamily="34" charset="0"/>
        </a:defRPr>
      </a:lvl3pPr>
      <a:lvl4pPr algn="l" defTabSz="912813" rtl="0" eaLnBrk="0" fontAlgn="base" hangingPunct="0">
        <a:spcBef>
          <a:spcPct val="0"/>
        </a:spcBef>
        <a:spcAft>
          <a:spcPct val="0"/>
        </a:spcAft>
        <a:defRPr sz="2400" b="1">
          <a:solidFill>
            <a:schemeClr val="bg1"/>
          </a:solidFill>
          <a:latin typeface="Arial Rounded MT Bold" pitchFamily="34" charset="0"/>
        </a:defRPr>
      </a:lvl4pPr>
      <a:lvl5pPr algn="l" defTabSz="912813" rtl="0" eaLnBrk="0" fontAlgn="base" hangingPunct="0">
        <a:spcBef>
          <a:spcPct val="0"/>
        </a:spcBef>
        <a:spcAft>
          <a:spcPct val="0"/>
        </a:spcAft>
        <a:defRPr sz="2400" b="1">
          <a:solidFill>
            <a:schemeClr val="bg1"/>
          </a:solidFill>
          <a:latin typeface="Arial Rounded MT Bold" pitchFamily="34" charset="0"/>
        </a:defRPr>
      </a:lvl5pPr>
      <a:lvl6pPr marL="457200" algn="l" defTabSz="912813" rtl="0" eaLnBrk="0" fontAlgn="base" hangingPunct="0">
        <a:spcBef>
          <a:spcPct val="0"/>
        </a:spcBef>
        <a:spcAft>
          <a:spcPct val="0"/>
        </a:spcAft>
        <a:defRPr sz="2400" b="1">
          <a:solidFill>
            <a:schemeClr val="bg1"/>
          </a:solidFill>
          <a:latin typeface="Arial Rounded MT Bold" pitchFamily="34" charset="0"/>
        </a:defRPr>
      </a:lvl6pPr>
      <a:lvl7pPr marL="914400" algn="l" defTabSz="912813" rtl="0" eaLnBrk="0" fontAlgn="base" hangingPunct="0">
        <a:spcBef>
          <a:spcPct val="0"/>
        </a:spcBef>
        <a:spcAft>
          <a:spcPct val="0"/>
        </a:spcAft>
        <a:defRPr sz="2400" b="1">
          <a:solidFill>
            <a:schemeClr val="bg1"/>
          </a:solidFill>
          <a:latin typeface="Arial Rounded MT Bold" pitchFamily="34" charset="0"/>
        </a:defRPr>
      </a:lvl7pPr>
      <a:lvl8pPr marL="1371600" algn="l" defTabSz="912813" rtl="0" eaLnBrk="0" fontAlgn="base" hangingPunct="0">
        <a:spcBef>
          <a:spcPct val="0"/>
        </a:spcBef>
        <a:spcAft>
          <a:spcPct val="0"/>
        </a:spcAft>
        <a:defRPr sz="2400" b="1">
          <a:solidFill>
            <a:schemeClr val="bg1"/>
          </a:solidFill>
          <a:latin typeface="Arial Rounded MT Bold" pitchFamily="34" charset="0"/>
        </a:defRPr>
      </a:lvl8pPr>
      <a:lvl9pPr marL="1828800" algn="l" defTabSz="912813" rtl="0" eaLnBrk="0" fontAlgn="base" hangingPunct="0">
        <a:spcBef>
          <a:spcPct val="0"/>
        </a:spcBef>
        <a:spcAft>
          <a:spcPct val="0"/>
        </a:spcAft>
        <a:defRPr sz="2400" b="1">
          <a:solidFill>
            <a:schemeClr val="bg1"/>
          </a:solidFill>
          <a:latin typeface="Arial Rounded MT Bold" pitchFamily="34" charset="0"/>
        </a:defRPr>
      </a:lvl9pPr>
    </p:titleStyle>
    <p:bodyStyle>
      <a:lvl1pPr marL="342900" indent="-342900" algn="l" defTabSz="950913" rtl="0" eaLnBrk="0" fontAlgn="base" hangingPunct="0">
        <a:spcBef>
          <a:spcPct val="0"/>
        </a:spcBef>
        <a:spcAft>
          <a:spcPct val="0"/>
        </a:spcAft>
        <a:buSzPct val="120000"/>
        <a:buChar char="•"/>
        <a:defRPr sz="2400">
          <a:solidFill>
            <a:schemeClr val="tx1"/>
          </a:solidFill>
          <a:latin typeface="+mn-lt"/>
          <a:ea typeface="+mn-ea"/>
          <a:cs typeface="+mn-cs"/>
        </a:defRPr>
      </a:lvl1pPr>
      <a:lvl2pPr marL="153988" indent="-152400" algn="l" defTabSz="950913" rtl="0" eaLnBrk="0" fontAlgn="base" hangingPunct="0">
        <a:spcBef>
          <a:spcPct val="0"/>
        </a:spcBef>
        <a:spcAft>
          <a:spcPct val="0"/>
        </a:spcAft>
        <a:buClr>
          <a:schemeClr val="tx2"/>
        </a:buClr>
        <a:buSzPct val="120000"/>
        <a:buChar char="•"/>
        <a:defRPr sz="2200">
          <a:solidFill>
            <a:schemeClr val="tx1"/>
          </a:solidFill>
          <a:latin typeface="+mn-lt"/>
        </a:defRPr>
      </a:lvl2pPr>
      <a:lvl3pPr marL="314325" indent="-158750" algn="l" defTabSz="950913" rtl="0" eaLnBrk="0" fontAlgn="base" hangingPunct="0">
        <a:spcBef>
          <a:spcPct val="0"/>
        </a:spcBef>
        <a:spcAft>
          <a:spcPct val="0"/>
        </a:spcAft>
        <a:buClr>
          <a:schemeClr val="tx2"/>
        </a:buClr>
        <a:buFont typeface="Times New Roman" pitchFamily="18" charset="0"/>
        <a:buChar char="–"/>
        <a:defRPr sz="2000">
          <a:solidFill>
            <a:schemeClr val="tx1"/>
          </a:solidFill>
          <a:latin typeface="+mn-lt"/>
        </a:defRPr>
      </a:lvl3pPr>
      <a:lvl4pPr marL="460375" indent="-144463" algn="l" defTabSz="950913" rtl="0" eaLnBrk="0" fontAlgn="base" hangingPunct="0">
        <a:spcBef>
          <a:spcPct val="0"/>
        </a:spcBef>
        <a:spcAft>
          <a:spcPct val="0"/>
        </a:spcAft>
        <a:buClr>
          <a:schemeClr val="tx2"/>
        </a:buClr>
        <a:buSzPct val="89000"/>
        <a:buChar char="•"/>
        <a:defRPr sz="2000">
          <a:solidFill>
            <a:schemeClr val="tx1"/>
          </a:solidFill>
          <a:latin typeface="+mn-lt"/>
        </a:defRPr>
      </a:lvl4pPr>
      <a:lvl5pPr marL="6191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5pPr>
      <a:lvl6pPr marL="10763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6pPr>
      <a:lvl7pPr marL="15335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7pPr>
      <a:lvl8pPr marL="19907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8pPr>
      <a:lvl9pPr marL="2447925" indent="-157163" algn="l" defTabSz="950913" rtl="0" eaLnBrk="0" fontAlgn="base" hangingPunct="0">
        <a:spcBef>
          <a:spcPct val="0"/>
        </a:spcBef>
        <a:spcAft>
          <a:spcPct val="0"/>
        </a:spcAft>
        <a:buClr>
          <a:schemeClr val="tx2"/>
        </a:buClr>
        <a:buSzPct val="75000"/>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bwMode="gray">
      <p:bgPr>
        <a:solidFill>
          <a:schemeClr val="bg1"/>
        </a:solidFill>
        <a:effectLst/>
      </p:bgPr>
    </p:bg>
    <p:spTree>
      <p:nvGrpSpPr>
        <p:cNvPr id="1" name=""/>
        <p:cNvGrpSpPr/>
        <p:nvPr/>
      </p:nvGrpSpPr>
      <p:grpSpPr>
        <a:xfrm>
          <a:off x="0" y="0"/>
          <a:ext cx="0" cy="0"/>
          <a:chOff x="0" y="0"/>
          <a:chExt cx="0" cy="0"/>
        </a:xfrm>
      </p:grpSpPr>
      <p:pic>
        <p:nvPicPr>
          <p:cNvPr id="1028" name="Picture 778" descr="miolo1 fundo branco"/>
          <p:cNvPicPr>
            <a:picLocks noChangeArrowheads="1"/>
          </p:cNvPicPr>
          <p:nvPr>
            <p:custDataLst>
              <p:tags r:id="rId14"/>
            </p:custDataLst>
          </p:nvPr>
        </p:nvPicPr>
        <p:blipFill>
          <a:blip r:embed="rId16"/>
          <a:srcRect/>
          <a:stretch>
            <a:fillRect/>
          </a:stretch>
        </p:blipFill>
        <p:spPr bwMode="auto">
          <a:xfrm>
            <a:off x="1588" y="-3175"/>
            <a:ext cx="9144000" cy="6858000"/>
          </a:xfrm>
          <a:prstGeom prst="rect">
            <a:avLst/>
          </a:prstGeom>
          <a:noFill/>
          <a:ln w="9525">
            <a:noFill/>
            <a:miter lim="800000"/>
            <a:headEnd/>
            <a:tailEnd/>
          </a:ln>
        </p:spPr>
      </p:pic>
      <p:sp>
        <p:nvSpPr>
          <p:cNvPr id="1029" name="doc id"/>
          <p:cNvSpPr>
            <a:spLocks noGrp="1" noChangeArrowheads="1"/>
          </p:cNvSpPr>
          <p:nvPr>
            <p:ph type="ftr" sz="quarter" idx="3"/>
          </p:nvPr>
        </p:nvSpPr>
        <p:spPr bwMode="gray">
          <a:xfrm>
            <a:off x="7975600" y="-3175"/>
            <a:ext cx="939800" cy="7620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500">
                <a:solidFill>
                  <a:schemeClr val="accent2"/>
                </a:solidFill>
              </a:defRPr>
            </a:lvl1pPr>
          </a:lstStyle>
          <a:p>
            <a:pPr>
              <a:defRPr/>
            </a:pPr>
            <a:endParaRPr lang="en-ZA" dirty="0">
              <a:solidFill>
                <a:srgbClr val="6AAED8"/>
              </a:solidFill>
            </a:endParaRPr>
          </a:p>
        </p:txBody>
      </p:sp>
      <p:sp>
        <p:nvSpPr>
          <p:cNvPr id="1030" name="Rectangle 2"/>
          <p:cNvSpPr>
            <a:spLocks noGrp="1" noChangeArrowheads="1"/>
          </p:cNvSpPr>
          <p:nvPr>
            <p:ph type="title"/>
          </p:nvPr>
        </p:nvSpPr>
        <p:spPr bwMode="gray">
          <a:xfrm>
            <a:off x="122238" y="230188"/>
            <a:ext cx="8793162" cy="238125"/>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en-US" smtClean="0"/>
              <a:t>Click to edit Master title style</a:t>
            </a:r>
            <a:endParaRPr lang="en-GB" smtClean="0"/>
          </a:p>
        </p:txBody>
      </p:sp>
      <p:sp>
        <p:nvSpPr>
          <p:cNvPr id="1031" name="Rectangle 3"/>
          <p:cNvSpPr>
            <a:spLocks noGrp="1" noChangeArrowheads="1"/>
          </p:cNvSpPr>
          <p:nvPr>
            <p:ph type="body" idx="1"/>
            <p:custDataLst>
              <p:tags r:id="rId15"/>
            </p:custDataLst>
          </p:nvPr>
        </p:nvSpPr>
        <p:spPr bwMode="gray">
          <a:xfrm>
            <a:off x="125413" y="1298575"/>
            <a:ext cx="8793162" cy="1247775"/>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grpSp>
        <p:nvGrpSpPr>
          <p:cNvPr id="1032" name="McK Slide Elements"/>
          <p:cNvGrpSpPr>
            <a:grpSpLocks/>
          </p:cNvGrpSpPr>
          <p:nvPr/>
        </p:nvGrpSpPr>
        <p:grpSpPr bwMode="auto">
          <a:xfrm>
            <a:off x="125413" y="542925"/>
            <a:ext cx="8793162" cy="6288088"/>
            <a:chOff x="77" y="335"/>
            <a:chExt cx="5429" cy="3882"/>
          </a:xfrm>
        </p:grpSpPr>
        <p:sp>
          <p:nvSpPr>
            <p:cNvPr id="2" name="McK Measure" hidden="1"/>
            <p:cNvSpPr txBox="1">
              <a:spLocks noChangeArrowheads="1"/>
            </p:cNvSpPr>
            <p:nvPr userDrawn="1"/>
          </p:nvSpPr>
          <p:spPr bwMode="gray">
            <a:xfrm>
              <a:off x="77" y="335"/>
              <a:ext cx="5429" cy="154"/>
            </a:xfrm>
            <a:prstGeom prst="rect">
              <a:avLst/>
            </a:prstGeom>
            <a:noFill/>
            <a:ln w="9525">
              <a:noFill/>
              <a:miter lim="800000"/>
              <a:headEnd/>
              <a:tailEnd/>
            </a:ln>
            <a:effectLst/>
          </p:spPr>
          <p:txBody>
            <a:bodyPr lIns="0" tIns="0" rIns="0" bIns="0">
              <a:spAutoFit/>
            </a:bodyPr>
            <a:lstStyle/>
            <a:p>
              <a:pPr defTabSz="913526" fontAlgn="auto">
                <a:spcBef>
                  <a:spcPts val="0"/>
                </a:spcBef>
                <a:spcAft>
                  <a:spcPts val="0"/>
                </a:spcAft>
                <a:defRPr/>
              </a:pPr>
              <a:r>
                <a:rPr lang="en-GB" dirty="0">
                  <a:solidFill>
                    <a:srgbClr val="000000"/>
                  </a:solidFill>
                  <a:latin typeface="Arial"/>
                </a:rPr>
                <a:t>Unit of measure</a:t>
              </a:r>
            </a:p>
          </p:txBody>
        </p:sp>
        <p:sp>
          <p:nvSpPr>
            <p:cNvPr id="1033" name="McK Footnote" hidden="1"/>
            <p:cNvSpPr txBox="1">
              <a:spLocks noChangeArrowheads="1"/>
            </p:cNvSpPr>
            <p:nvPr userDrawn="1"/>
          </p:nvSpPr>
          <p:spPr bwMode="gray">
            <a:xfrm>
              <a:off x="79" y="3964"/>
              <a:ext cx="5145" cy="253"/>
            </a:xfrm>
            <a:prstGeom prst="rect">
              <a:avLst/>
            </a:prstGeom>
            <a:noFill/>
            <a:ln w="9525">
              <a:noFill/>
              <a:miter lim="800000"/>
              <a:headEnd/>
              <a:tailEnd/>
            </a:ln>
            <a:effectLst/>
          </p:spPr>
          <p:txBody>
            <a:bodyPr lIns="0" tIns="0" rIns="0" bIns="0" anchor="b">
              <a:spAutoFit/>
            </a:bodyPr>
            <a:lstStyle/>
            <a:p>
              <a:pPr marL="586341" indent="-586341" defTabSz="913526" fontAlgn="auto">
                <a:spcBef>
                  <a:spcPts val="0"/>
                </a:spcBef>
                <a:spcAft>
                  <a:spcPts val="0"/>
                </a:spcAft>
                <a:tabLst>
                  <a:tab pos="544228" algn="r"/>
                </a:tabLst>
                <a:defRPr/>
              </a:pPr>
              <a:r>
                <a:rPr lang="en-GB" sz="1200" dirty="0">
                  <a:solidFill>
                    <a:srgbClr val="000000"/>
                  </a:solidFill>
                  <a:latin typeface="Arial"/>
                </a:rPr>
                <a:t>	*	Footnote</a:t>
              </a:r>
            </a:p>
            <a:p>
              <a:pPr marL="586341" indent="-586341" defTabSz="913526" fontAlgn="auto">
                <a:spcBef>
                  <a:spcPct val="20000"/>
                </a:spcBef>
                <a:spcAft>
                  <a:spcPts val="0"/>
                </a:spcAft>
                <a:tabLst>
                  <a:tab pos="544228" algn="r"/>
                </a:tabLst>
                <a:defRPr/>
              </a:pPr>
              <a:r>
                <a:rPr lang="en-GB" sz="1200" dirty="0">
                  <a:solidFill>
                    <a:srgbClr val="000000"/>
                  </a:solidFill>
                  <a:latin typeface="Arial"/>
                </a:rPr>
                <a:t>Source:		Source</a:t>
              </a:r>
            </a:p>
          </p:txBody>
        </p:sp>
      </p:grpSp>
      <p:sp>
        <p:nvSpPr>
          <p:cNvPr id="1057" name="pg num"/>
          <p:cNvSpPr>
            <a:spLocks noGrp="1" noChangeArrowheads="1"/>
          </p:cNvSpPr>
          <p:nvPr>
            <p:ph type="sldNum" sz="quarter" idx="4"/>
          </p:nvPr>
        </p:nvSpPr>
        <p:spPr bwMode="gray">
          <a:xfrm>
            <a:off x="8053388" y="6611938"/>
            <a:ext cx="862012"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a:solidFill>
                  <a:schemeClr val="bg1"/>
                </a:solidFill>
              </a:defRPr>
            </a:lvl1pPr>
          </a:lstStyle>
          <a:p>
            <a:pPr>
              <a:defRPr/>
            </a:pPr>
            <a:fld id="{B3DE87F4-0109-4B0E-B87E-7451EC998711}" type="slidenum">
              <a:rPr lang="en-ZA">
                <a:solidFill>
                  <a:srgbClr val="FFFFFF"/>
                </a:solidFill>
              </a:rPr>
              <a:pPr>
                <a:defRPr/>
              </a:pPr>
              <a:t>‹#›</a:t>
            </a:fld>
            <a:endParaRPr lang="en-ZA" dirty="0">
              <a:solidFill>
                <a:srgbClr val="FFFFFF"/>
              </a:solidFill>
            </a:endParaRPr>
          </a:p>
        </p:txBody>
      </p:sp>
      <p:graphicFrame>
        <p:nvGraphicFramePr>
          <p:cNvPr id="1026" name="Rectangle 34" hidden="1"/>
          <p:cNvGraphicFramePr>
            <a:graphicFrameLocks/>
          </p:cNvGraphicFramePr>
          <p:nvPr/>
        </p:nvGraphicFramePr>
        <p:xfrm>
          <a:off x="0" y="0"/>
          <a:ext cx="161925" cy="161925"/>
        </p:xfrm>
        <a:graphic>
          <a:graphicData uri="http://schemas.openxmlformats.org/presentationml/2006/ole">
            <mc:AlternateContent xmlns:mc="http://schemas.openxmlformats.org/markup-compatibility/2006">
              <mc:Choice xmlns:v="urn:schemas-microsoft-com:vml" Requires="v">
                <p:oleObj spid="_x0000_s84159" r:id="rId17" imgW="0" imgH="0" progId="">
                  <p:embed/>
                </p:oleObj>
              </mc:Choice>
              <mc:Fallback>
                <p:oleObj r:id="rId17" imgW="0" imgH="0" progId="">
                  <p:embed/>
                  <p:pic>
                    <p:nvPicPr>
                      <p:cNvPr id="0" name=""/>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19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48571123"/>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4" r:id="rId10"/>
    <p:sldLayoutId id="2147483805" r:id="rId11"/>
  </p:sldLayoutIdLst>
  <p:timing>
    <p:tnLst>
      <p:par>
        <p:cTn id="1" dur="indefinite" restart="never" nodeType="tmRoot"/>
      </p:par>
    </p:tnLst>
  </p:timing>
  <p:hf hdr="0" ftr="0" dt="0"/>
  <p:txStyles>
    <p:titleStyle>
      <a:lvl1pPr algn="l" defTabSz="912813" rtl="0" eaLnBrk="0" fontAlgn="base" hangingPunct="0">
        <a:lnSpc>
          <a:spcPct val="85000"/>
        </a:lnSpc>
        <a:spcBef>
          <a:spcPct val="0"/>
        </a:spcBef>
        <a:spcAft>
          <a:spcPct val="0"/>
        </a:spcAft>
        <a:defRPr sz="4400" b="1">
          <a:solidFill>
            <a:schemeClr val="bg1"/>
          </a:solidFill>
          <a:latin typeface="+mj-lt"/>
          <a:ea typeface="+mj-ea"/>
          <a:cs typeface="+mj-cs"/>
        </a:defRPr>
      </a:lvl1pPr>
      <a:lvl2pPr algn="l" defTabSz="912813" rtl="0" eaLnBrk="0" fontAlgn="base" hangingPunct="0">
        <a:lnSpc>
          <a:spcPct val="85000"/>
        </a:lnSpc>
        <a:spcBef>
          <a:spcPct val="0"/>
        </a:spcBef>
        <a:spcAft>
          <a:spcPct val="0"/>
        </a:spcAft>
        <a:defRPr sz="4400" b="1">
          <a:solidFill>
            <a:schemeClr val="bg1"/>
          </a:solidFill>
          <a:latin typeface="Arial" charset="0"/>
        </a:defRPr>
      </a:lvl2pPr>
      <a:lvl3pPr algn="l" defTabSz="912813" rtl="0" eaLnBrk="0" fontAlgn="base" hangingPunct="0">
        <a:lnSpc>
          <a:spcPct val="85000"/>
        </a:lnSpc>
        <a:spcBef>
          <a:spcPct val="0"/>
        </a:spcBef>
        <a:spcAft>
          <a:spcPct val="0"/>
        </a:spcAft>
        <a:defRPr sz="4400" b="1">
          <a:solidFill>
            <a:schemeClr val="bg1"/>
          </a:solidFill>
          <a:latin typeface="Arial" charset="0"/>
        </a:defRPr>
      </a:lvl3pPr>
      <a:lvl4pPr algn="l" defTabSz="912813" rtl="0" eaLnBrk="0" fontAlgn="base" hangingPunct="0">
        <a:lnSpc>
          <a:spcPct val="85000"/>
        </a:lnSpc>
        <a:spcBef>
          <a:spcPct val="0"/>
        </a:spcBef>
        <a:spcAft>
          <a:spcPct val="0"/>
        </a:spcAft>
        <a:defRPr sz="4400" b="1">
          <a:solidFill>
            <a:schemeClr val="bg1"/>
          </a:solidFill>
          <a:latin typeface="Arial" charset="0"/>
        </a:defRPr>
      </a:lvl4pPr>
      <a:lvl5pPr algn="l" defTabSz="912813" rtl="0" eaLnBrk="0" fontAlgn="base" hangingPunct="0">
        <a:lnSpc>
          <a:spcPct val="85000"/>
        </a:lnSpc>
        <a:spcBef>
          <a:spcPct val="0"/>
        </a:spcBef>
        <a:spcAft>
          <a:spcPct val="0"/>
        </a:spcAft>
        <a:defRPr sz="4400" b="1">
          <a:solidFill>
            <a:schemeClr val="bg1"/>
          </a:solidFill>
          <a:latin typeface="Arial" charset="0"/>
        </a:defRPr>
      </a:lvl5pPr>
      <a:lvl6pPr marL="466481" algn="l" defTabSz="913526" rtl="0" eaLnBrk="1" fontAlgn="base" hangingPunct="1">
        <a:lnSpc>
          <a:spcPct val="85000"/>
        </a:lnSpc>
        <a:spcBef>
          <a:spcPct val="0"/>
        </a:spcBef>
        <a:spcAft>
          <a:spcPct val="0"/>
        </a:spcAft>
        <a:defRPr b="1">
          <a:solidFill>
            <a:schemeClr val="bg1"/>
          </a:solidFill>
          <a:latin typeface="Arial" charset="0"/>
        </a:defRPr>
      </a:lvl6pPr>
      <a:lvl7pPr marL="932962" algn="l" defTabSz="913526" rtl="0" eaLnBrk="1" fontAlgn="base" hangingPunct="1">
        <a:lnSpc>
          <a:spcPct val="85000"/>
        </a:lnSpc>
        <a:spcBef>
          <a:spcPct val="0"/>
        </a:spcBef>
        <a:spcAft>
          <a:spcPct val="0"/>
        </a:spcAft>
        <a:defRPr b="1">
          <a:solidFill>
            <a:schemeClr val="bg1"/>
          </a:solidFill>
          <a:latin typeface="Arial" charset="0"/>
        </a:defRPr>
      </a:lvl7pPr>
      <a:lvl8pPr marL="1399443" algn="l" defTabSz="913526" rtl="0" eaLnBrk="1" fontAlgn="base" hangingPunct="1">
        <a:lnSpc>
          <a:spcPct val="85000"/>
        </a:lnSpc>
        <a:spcBef>
          <a:spcPct val="0"/>
        </a:spcBef>
        <a:spcAft>
          <a:spcPct val="0"/>
        </a:spcAft>
        <a:defRPr b="1">
          <a:solidFill>
            <a:schemeClr val="bg1"/>
          </a:solidFill>
          <a:latin typeface="Arial" charset="0"/>
        </a:defRPr>
      </a:lvl8pPr>
      <a:lvl9pPr marL="1865925" algn="l" defTabSz="913526" rtl="0" eaLnBrk="1" fontAlgn="base" hangingPunct="1">
        <a:lnSpc>
          <a:spcPct val="85000"/>
        </a:lnSpc>
        <a:spcBef>
          <a:spcPct val="0"/>
        </a:spcBef>
        <a:spcAft>
          <a:spcPct val="0"/>
        </a:spcAft>
        <a:defRPr b="1">
          <a:solidFill>
            <a:schemeClr val="bg1"/>
          </a:solidFill>
          <a:latin typeface="Arial" charset="0"/>
        </a:defRPr>
      </a:lvl9pPr>
    </p:titleStyle>
    <p:bodyStyle>
      <a:lvl1pPr marL="342900" indent="-342900" algn="l" defTabSz="912813" rtl="0" eaLnBrk="0" fontAlgn="base" hangingPunct="0">
        <a:spcBef>
          <a:spcPct val="0"/>
        </a:spcBef>
        <a:spcAft>
          <a:spcPct val="0"/>
        </a:spcAft>
        <a:buSzPct val="120000"/>
        <a:buChar char="•"/>
        <a:defRPr sz="1600">
          <a:solidFill>
            <a:schemeClr val="tx1"/>
          </a:solidFill>
          <a:latin typeface="+mn-lt"/>
          <a:ea typeface="+mn-ea"/>
          <a:cs typeface="+mn-cs"/>
        </a:defRPr>
      </a:lvl1pPr>
      <a:lvl2pPr marL="146050" indent="-144463" algn="l" defTabSz="912813" rtl="0" eaLnBrk="0" fontAlgn="base" hangingPunct="0">
        <a:spcBef>
          <a:spcPct val="0"/>
        </a:spcBef>
        <a:spcAft>
          <a:spcPct val="0"/>
        </a:spcAft>
        <a:buClr>
          <a:schemeClr val="tx2"/>
        </a:buClr>
        <a:buSzPct val="120000"/>
        <a:buChar char="•"/>
        <a:defRPr sz="1600">
          <a:solidFill>
            <a:schemeClr val="tx1"/>
          </a:solidFill>
          <a:latin typeface="+mn-lt"/>
        </a:defRPr>
      </a:lvl2pPr>
      <a:lvl3pPr marL="300038" indent="-150813" algn="l" defTabSz="912813" rtl="0" eaLnBrk="0" fontAlgn="base" hangingPunct="0">
        <a:spcBef>
          <a:spcPct val="0"/>
        </a:spcBef>
        <a:spcAft>
          <a:spcPct val="0"/>
        </a:spcAft>
        <a:buClr>
          <a:schemeClr val="tx2"/>
        </a:buClr>
        <a:buFont typeface="Times New Roman" pitchFamily="18" charset="0"/>
        <a:buChar char="–"/>
        <a:defRPr sz="1600">
          <a:solidFill>
            <a:schemeClr val="tx1"/>
          </a:solidFill>
          <a:latin typeface="+mn-lt"/>
        </a:defRPr>
      </a:lvl3pPr>
      <a:lvl4pPr marL="439738" indent="-136525" algn="l" defTabSz="912813" rtl="0" eaLnBrk="0" fontAlgn="base" hangingPunct="0">
        <a:spcBef>
          <a:spcPct val="0"/>
        </a:spcBef>
        <a:spcAft>
          <a:spcPct val="0"/>
        </a:spcAft>
        <a:buClr>
          <a:schemeClr val="tx2"/>
        </a:buClr>
        <a:buSzPct val="89000"/>
        <a:buChar char="•"/>
        <a:defRPr sz="1600">
          <a:solidFill>
            <a:schemeClr val="tx1"/>
          </a:solidFill>
          <a:latin typeface="+mn-lt"/>
        </a:defRPr>
      </a:lvl4pPr>
      <a:lvl5pPr marL="593725" indent="-150813" algn="l" defTabSz="912813" rtl="0" eaLnBrk="0" fontAlgn="base" hangingPunct="0">
        <a:spcBef>
          <a:spcPct val="0"/>
        </a:spcBef>
        <a:spcAft>
          <a:spcPct val="0"/>
        </a:spcAft>
        <a:buClr>
          <a:schemeClr val="tx2"/>
        </a:buClr>
        <a:buSzPct val="75000"/>
        <a:buFont typeface="Times New Roman" pitchFamily="18" charset="0"/>
        <a:buChar char="–"/>
        <a:defRPr sz="1600">
          <a:solidFill>
            <a:schemeClr val="tx1"/>
          </a:solidFill>
          <a:latin typeface="+mn-lt"/>
        </a:defRPr>
      </a:lvl5pPr>
      <a:lvl6pPr marL="1060921"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6pPr>
      <a:lvl7pPr marL="1527402"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7pPr>
      <a:lvl8pPr marL="1993884"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8pPr>
      <a:lvl9pPr marL="2460365"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9pPr>
    </p:bodyStyle>
    <p:otherStyle>
      <a:defPPr>
        <a:defRPr lang="en-US"/>
      </a:defPPr>
      <a:lvl1pPr marL="0" algn="l" defTabSz="932962" rtl="0" eaLnBrk="1" latinLnBrk="0" hangingPunct="1">
        <a:defRPr sz="1800" kern="1200">
          <a:solidFill>
            <a:schemeClr val="tx1"/>
          </a:solidFill>
          <a:latin typeface="+mn-lt"/>
          <a:ea typeface="+mn-ea"/>
          <a:cs typeface="+mn-cs"/>
        </a:defRPr>
      </a:lvl1pPr>
      <a:lvl2pPr marL="466481" algn="l" defTabSz="932962" rtl="0" eaLnBrk="1" latinLnBrk="0" hangingPunct="1">
        <a:defRPr sz="1800" kern="1200">
          <a:solidFill>
            <a:schemeClr val="tx1"/>
          </a:solidFill>
          <a:latin typeface="+mn-lt"/>
          <a:ea typeface="+mn-ea"/>
          <a:cs typeface="+mn-cs"/>
        </a:defRPr>
      </a:lvl2pPr>
      <a:lvl3pPr marL="932962" algn="l" defTabSz="932962" rtl="0" eaLnBrk="1" latinLnBrk="0" hangingPunct="1">
        <a:defRPr sz="1800" kern="1200">
          <a:solidFill>
            <a:schemeClr val="tx1"/>
          </a:solidFill>
          <a:latin typeface="+mn-lt"/>
          <a:ea typeface="+mn-ea"/>
          <a:cs typeface="+mn-cs"/>
        </a:defRPr>
      </a:lvl3pPr>
      <a:lvl4pPr marL="1399443" algn="l" defTabSz="932962" rtl="0" eaLnBrk="1" latinLnBrk="0" hangingPunct="1">
        <a:defRPr sz="1800" kern="1200">
          <a:solidFill>
            <a:schemeClr val="tx1"/>
          </a:solidFill>
          <a:latin typeface="+mn-lt"/>
          <a:ea typeface="+mn-ea"/>
          <a:cs typeface="+mn-cs"/>
        </a:defRPr>
      </a:lvl4pPr>
      <a:lvl5pPr marL="1865925" algn="l" defTabSz="932962" rtl="0" eaLnBrk="1" latinLnBrk="0" hangingPunct="1">
        <a:defRPr sz="1800" kern="1200">
          <a:solidFill>
            <a:schemeClr val="tx1"/>
          </a:solidFill>
          <a:latin typeface="+mn-lt"/>
          <a:ea typeface="+mn-ea"/>
          <a:cs typeface="+mn-cs"/>
        </a:defRPr>
      </a:lvl5pPr>
      <a:lvl6pPr marL="2332406" algn="l" defTabSz="932962" rtl="0" eaLnBrk="1" latinLnBrk="0" hangingPunct="1">
        <a:defRPr sz="1800" kern="1200">
          <a:solidFill>
            <a:schemeClr val="tx1"/>
          </a:solidFill>
          <a:latin typeface="+mn-lt"/>
          <a:ea typeface="+mn-ea"/>
          <a:cs typeface="+mn-cs"/>
        </a:defRPr>
      </a:lvl6pPr>
      <a:lvl7pPr marL="2798887" algn="l" defTabSz="932962" rtl="0" eaLnBrk="1" latinLnBrk="0" hangingPunct="1">
        <a:defRPr sz="1800" kern="1200">
          <a:solidFill>
            <a:schemeClr val="tx1"/>
          </a:solidFill>
          <a:latin typeface="+mn-lt"/>
          <a:ea typeface="+mn-ea"/>
          <a:cs typeface="+mn-cs"/>
        </a:defRPr>
      </a:lvl7pPr>
      <a:lvl8pPr marL="3265368" algn="l" defTabSz="932962" rtl="0" eaLnBrk="1" latinLnBrk="0" hangingPunct="1">
        <a:defRPr sz="1800" kern="1200">
          <a:solidFill>
            <a:schemeClr val="tx1"/>
          </a:solidFill>
          <a:latin typeface="+mn-lt"/>
          <a:ea typeface="+mn-ea"/>
          <a:cs typeface="+mn-cs"/>
        </a:defRPr>
      </a:lvl8pPr>
      <a:lvl9pPr marL="3731849" algn="l" defTabSz="93296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4.emf"/></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Word_Document3.docx"/><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4.emf"/></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Word_Document4.docx"/><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5.wmf"/><Relationship Id="rId5" Type="http://schemas.openxmlformats.org/officeDocument/2006/relationships/oleObject" Target="../embeddings/oleObject6.bin"/><Relationship Id="rId4" Type="http://schemas.openxmlformats.org/officeDocument/2006/relationships/image" Target="../media/image4.emf"/></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Word_Document5.docx"/><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6.wmf"/><Relationship Id="rId5" Type="http://schemas.openxmlformats.org/officeDocument/2006/relationships/oleObject" Target="../embeddings/oleObject7.bin"/><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7.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8.bin"/><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9.xml"/><Relationship Id="rId1" Type="http://schemas.openxmlformats.org/officeDocument/2006/relationships/vmlDrawing" Target="../drawings/vmlDrawing16.v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11.e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3" Type="http://schemas.openxmlformats.org/officeDocument/2006/relationships/package" Target="../embeddings/Microsoft_Word_Document6.docx"/><Relationship Id="rId2" Type="http://schemas.openxmlformats.org/officeDocument/2006/relationships/slideLayout" Target="../slideLayouts/slideLayout29.xml"/><Relationship Id="rId1" Type="http://schemas.openxmlformats.org/officeDocument/2006/relationships/vmlDrawing" Target="../drawings/vmlDrawing17.vml"/><Relationship Id="rId4" Type="http://schemas.openxmlformats.org/officeDocument/2006/relationships/image" Target="../media/image12.emf"/></Relationships>
</file>

<file path=ppt/slides/_rels/slide26.xml.rels><?xml version="1.0" encoding="UTF-8" standalone="yes"?>
<Relationships xmlns="http://schemas.openxmlformats.org/package/2006/relationships"><Relationship Id="rId3" Type="http://schemas.openxmlformats.org/officeDocument/2006/relationships/package" Target="../embeddings/Microsoft_Word_Document7.docx"/><Relationship Id="rId2" Type="http://schemas.openxmlformats.org/officeDocument/2006/relationships/slideLayout" Target="../slideLayouts/slideLayout29.xml"/><Relationship Id="rId1" Type="http://schemas.openxmlformats.org/officeDocument/2006/relationships/vmlDrawing" Target="../drawings/vmlDrawing18.vml"/><Relationship Id="rId4" Type="http://schemas.openxmlformats.org/officeDocument/2006/relationships/image" Target="../media/image13.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hyperlink" Target="mailto:tenderoffice@sars.gov.za"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google.co.za/url?sa=i&amp;rct=j&amp;q=&amp;esrc=s&amp;source=images&amp;cd=&amp;ved=2ahUKEwivspO06IbiAhVKOBoKHVTeDecQjRx6BAgBEAU&amp;url=/url?sa%3Di%26rct%3Dj%26q%3D%26esrc%3Ds%26source%3Dimages%26cd%3D%26ved%3D%26url%3Dhttps://dashleigh.com/products/90-thank-you-gold-watercolor-stickers-1-5-inch-gloss-and-quality-labels%26psig%3DAOvVaw3uQetEE7QyHMWC4-h1fD0V%26ust%3D1557228894277839&amp;psig=AOvVaw3uQetEE7QyHMWC4-h1fD0V&amp;ust=1557228894277839"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Word_Document1.docx"/><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4.emf"/></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Word_Document2.docx"/><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575" y="620159"/>
            <a:ext cx="8240485" cy="615553"/>
          </a:xfrm>
        </p:spPr>
        <p:txBody>
          <a:bodyPr/>
          <a:lstStyle/>
          <a:p>
            <a:endParaRPr lang="en-ZA" sz="2000" dirty="0"/>
          </a:p>
          <a:p>
            <a:pPr marL="0" indent="0">
              <a:buNone/>
            </a:pPr>
            <a:r>
              <a:rPr lang="en-ZA" sz="2000" b="1" dirty="0" smtClean="0"/>
              <a:t>PROVISION </a:t>
            </a:r>
            <a:r>
              <a:rPr lang="en-ZA" sz="2000" b="1" dirty="0"/>
              <a:t>OF </a:t>
            </a:r>
            <a:r>
              <a:rPr lang="en-ZA" sz="2000" b="1" dirty="0" smtClean="0"/>
              <a:t>THE TRANSFER PRICING BENCHMARKING TOOL </a:t>
            </a:r>
            <a:endParaRPr lang="en-ZA" sz="2000" b="1" dirty="0">
              <a:latin typeface="Arial" charset="0"/>
              <a:cs typeface="Arial" charset="0"/>
            </a:endParaRPr>
          </a:p>
        </p:txBody>
      </p:sp>
      <p:sp>
        <p:nvSpPr>
          <p:cNvPr id="8" name="Subtitle 3"/>
          <p:cNvSpPr txBox="1">
            <a:spLocks/>
          </p:cNvSpPr>
          <p:nvPr/>
        </p:nvSpPr>
        <p:spPr bwMode="auto">
          <a:xfrm>
            <a:off x="609601" y="3200096"/>
            <a:ext cx="6942082" cy="14773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defTabSz="912813" eaLnBrk="0" hangingPunct="0">
              <a:lnSpc>
                <a:spcPct val="150000"/>
              </a:lnSpc>
              <a:buSzPct val="120000"/>
              <a:defRPr/>
            </a:pPr>
            <a:r>
              <a:rPr kumimoji="0" lang="en-ZA" sz="2000" b="1" i="0" u="none" strike="noStrike" kern="0" cap="none" spc="0" normalizeH="0" baseline="0" noProof="0" dirty="0" smtClean="0">
                <a:ln>
                  <a:noFill/>
                </a:ln>
                <a:solidFill>
                  <a:schemeClr val="bg1"/>
                </a:solidFill>
                <a:effectLst/>
                <a:uLnTx/>
                <a:uFillTx/>
                <a:cs typeface="Arial" charset="0"/>
              </a:rPr>
              <a:t>Briefing Session	</a:t>
            </a:r>
            <a:r>
              <a:rPr lang="en-ZA" sz="2000" b="1" kern="0" dirty="0" smtClean="0">
                <a:solidFill>
                  <a:schemeClr val="bg1"/>
                </a:solidFill>
                <a:cs typeface="Arial" charset="0"/>
              </a:rPr>
              <a:t>06 August  2020 </a:t>
            </a:r>
            <a:r>
              <a:rPr lang="en-ZA" sz="2000" b="1" kern="0" dirty="0">
                <a:solidFill>
                  <a:schemeClr val="bg1"/>
                </a:solidFill>
                <a:cs typeface="Arial" charset="0"/>
              </a:rPr>
              <a:t>at </a:t>
            </a:r>
            <a:r>
              <a:rPr lang="en-ZA" sz="2000" b="1" kern="0" dirty="0" smtClean="0">
                <a:solidFill>
                  <a:schemeClr val="bg1"/>
                </a:solidFill>
                <a:cs typeface="Arial" charset="0"/>
              </a:rPr>
              <a:t>12H00</a:t>
            </a:r>
          </a:p>
          <a:p>
            <a:pPr lvl="0" defTabSz="912813" eaLnBrk="0" hangingPunct="0">
              <a:lnSpc>
                <a:spcPct val="150000"/>
              </a:lnSpc>
              <a:buSzPct val="120000"/>
              <a:tabLst>
                <a:tab pos="2774950" algn="l"/>
              </a:tabLst>
              <a:defRPr/>
            </a:pPr>
            <a:r>
              <a:rPr kumimoji="0" lang="en-ZA" sz="2000" b="1" i="0" u="none" strike="noStrike" kern="0" cap="none" spc="0" normalizeH="0" baseline="0" noProof="0" dirty="0" smtClean="0">
                <a:ln>
                  <a:noFill/>
                </a:ln>
                <a:solidFill>
                  <a:schemeClr val="bg1"/>
                </a:solidFill>
                <a:effectLst/>
                <a:uLnTx/>
                <a:uFillTx/>
                <a:cs typeface="Arial" charset="0"/>
              </a:rPr>
              <a:t>RFP No</a:t>
            </a:r>
            <a:r>
              <a:rPr lang="en-ZA" sz="2000" b="1" kern="0" noProof="0" dirty="0" smtClean="0">
                <a:solidFill>
                  <a:schemeClr val="bg1"/>
                </a:solidFill>
                <a:cs typeface="Arial" charset="0"/>
              </a:rPr>
              <a:t> 	</a:t>
            </a:r>
            <a:r>
              <a:rPr kumimoji="0" lang="en-ZA" sz="2000" b="1" i="0" u="none" strike="noStrike" kern="0" cap="none" spc="0" normalizeH="0" baseline="0" noProof="0" dirty="0" smtClean="0">
                <a:ln>
                  <a:noFill/>
                </a:ln>
                <a:solidFill>
                  <a:schemeClr val="bg1"/>
                </a:solidFill>
                <a:effectLst/>
                <a:uLnTx/>
                <a:uFillTx/>
                <a:cs typeface="Arial" charset="0"/>
              </a:rPr>
              <a:t>RFP </a:t>
            </a:r>
            <a:r>
              <a:rPr lang="en-ZA" sz="2000" b="1" kern="0" noProof="0" dirty="0" smtClean="0">
                <a:solidFill>
                  <a:schemeClr val="bg1"/>
                </a:solidFill>
                <a:cs typeface="Arial" charset="0"/>
              </a:rPr>
              <a:t>0031</a:t>
            </a:r>
            <a:r>
              <a:rPr kumimoji="0" lang="en-ZA" sz="2000" b="1" i="0" u="none" strike="noStrike" kern="0" cap="none" spc="0" normalizeH="0" baseline="0" noProof="0" dirty="0" smtClean="0">
                <a:ln>
                  <a:noFill/>
                </a:ln>
                <a:solidFill>
                  <a:schemeClr val="bg1"/>
                </a:solidFill>
                <a:effectLst/>
                <a:uLnTx/>
                <a:uFillTx/>
                <a:cs typeface="Arial" charset="0"/>
              </a:rPr>
              <a:t>/2019</a:t>
            </a:r>
          </a:p>
          <a:p>
            <a:pPr lvl="0" defTabSz="912813" eaLnBrk="0" hangingPunct="0">
              <a:lnSpc>
                <a:spcPct val="150000"/>
              </a:lnSpc>
              <a:buSzPct val="120000"/>
              <a:defRPr/>
            </a:pPr>
            <a:r>
              <a:rPr kumimoji="0" lang="en-ZA" sz="2000" b="1" i="0" u="none" strike="noStrike" kern="0" cap="none" spc="0" normalizeH="0" baseline="0" noProof="0" dirty="0" smtClean="0">
                <a:ln>
                  <a:noFill/>
                </a:ln>
                <a:solidFill>
                  <a:schemeClr val="bg1"/>
                </a:solidFill>
                <a:effectLst/>
                <a:uLnTx/>
                <a:uFillTx/>
                <a:cs typeface="Arial" charset="0"/>
              </a:rPr>
              <a:t>Closing Date      	</a:t>
            </a:r>
            <a:r>
              <a:rPr lang="en-ZA" sz="2000" b="1" kern="0" dirty="0" smtClean="0">
                <a:solidFill>
                  <a:schemeClr val="bg1"/>
                </a:solidFill>
                <a:cs typeface="Arial" charset="0"/>
              </a:rPr>
              <a:t>25 August  2020</a:t>
            </a:r>
            <a:r>
              <a:rPr kumimoji="0" lang="en-ZA" sz="2000" b="1" i="0" u="none" strike="noStrike" kern="0" cap="none" spc="0" normalizeH="0" baseline="0" noProof="0" dirty="0" smtClean="0">
                <a:ln>
                  <a:noFill/>
                </a:ln>
                <a:solidFill>
                  <a:schemeClr val="bg1"/>
                </a:solidFill>
                <a:effectLst/>
                <a:uLnTx/>
                <a:uFillTx/>
                <a:cs typeface="Arial" charset="0"/>
              </a:rPr>
              <a:t>,</a:t>
            </a:r>
            <a:r>
              <a:rPr kumimoji="0" lang="en-ZA" sz="2000" b="1" i="0" u="none" strike="noStrike" kern="0" cap="none" spc="0" normalizeH="0" noProof="0" dirty="0" smtClean="0">
                <a:ln>
                  <a:noFill/>
                </a:ln>
                <a:solidFill>
                  <a:schemeClr val="bg1"/>
                </a:solidFill>
                <a:effectLst/>
                <a:uLnTx/>
                <a:uFillTx/>
                <a:cs typeface="Arial" charset="0"/>
              </a:rPr>
              <a:t>  </a:t>
            </a:r>
            <a:r>
              <a:rPr kumimoji="0" lang="en-ZA" sz="2000" b="1" i="0" u="none" strike="noStrike" kern="0" cap="none" spc="0" normalizeH="0" baseline="0" noProof="0" dirty="0" smtClean="0">
                <a:ln>
                  <a:noFill/>
                </a:ln>
                <a:solidFill>
                  <a:schemeClr val="bg1"/>
                </a:solidFill>
                <a:effectLst/>
                <a:uLnTx/>
                <a:uFillTx/>
                <a:cs typeface="Arial" charset="0"/>
              </a:rPr>
              <a:t>11h00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chemeClr val="tx1"/>
                </a:solidFill>
              </a:rPr>
              <a:pPr/>
              <a:t>10</a:t>
            </a:fld>
            <a:endParaRPr lang="en-ZA" dirty="0">
              <a:solidFill>
                <a:schemeClr val="tx1"/>
              </a:solidFill>
            </a:endParaRPr>
          </a:p>
        </p:txBody>
      </p:sp>
      <p:sp>
        <p:nvSpPr>
          <p:cNvPr id="7" name="Title 1"/>
          <p:cNvSpPr txBox="1">
            <a:spLocks/>
          </p:cNvSpPr>
          <p:nvPr/>
        </p:nvSpPr>
        <p:spPr>
          <a:xfrm>
            <a:off x="0" y="285914"/>
            <a:ext cx="9144000" cy="261610"/>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smtClean="0"/>
              <a:t>Background and Scope of work</a:t>
            </a:r>
            <a:endParaRPr lang="en-ZA" dirty="0"/>
          </a:p>
        </p:txBody>
      </p:sp>
      <p:graphicFrame>
        <p:nvGraphicFramePr>
          <p:cNvPr id="13" name="Object 12"/>
          <p:cNvGraphicFramePr>
            <a:graphicFrameLocks noChangeAspect="1"/>
          </p:cNvGraphicFramePr>
          <p:nvPr>
            <p:extLst>
              <p:ext uri="{D42A27DB-BD31-4B8C-83A1-F6EECF244321}">
                <p14:modId xmlns:p14="http://schemas.microsoft.com/office/powerpoint/2010/main" val="3530691400"/>
              </p:ext>
            </p:extLst>
          </p:nvPr>
        </p:nvGraphicFramePr>
        <p:xfrm>
          <a:off x="1481357" y="3773488"/>
          <a:ext cx="1912937" cy="1660525"/>
        </p:xfrm>
        <a:graphic>
          <a:graphicData uri="http://schemas.openxmlformats.org/presentationml/2006/ole">
            <mc:AlternateContent xmlns:mc="http://schemas.openxmlformats.org/markup-compatibility/2006">
              <mc:Choice xmlns:v="urn:schemas-microsoft-com:vml" Requires="v">
                <p:oleObj spid="_x0000_s92271" name="Document" r:id="rId3" imgW="1918913" imgH="1670916" progId="Word.Document.12">
                  <p:embed/>
                </p:oleObj>
              </mc:Choice>
              <mc:Fallback>
                <p:oleObj name="Document" r:id="rId3" imgW="1918913" imgH="1670916" progId="Word.Document.12">
                  <p:embed/>
                  <p:pic>
                    <p:nvPicPr>
                      <p:cNvPr id="0" name=""/>
                      <p:cNvPicPr/>
                      <p:nvPr/>
                    </p:nvPicPr>
                    <p:blipFill>
                      <a:blip r:embed="rId4"/>
                      <a:stretch>
                        <a:fillRect/>
                      </a:stretch>
                    </p:blipFill>
                    <p:spPr>
                      <a:xfrm>
                        <a:off x="1481357" y="3773488"/>
                        <a:ext cx="1912937" cy="1660525"/>
                      </a:xfrm>
                      <a:prstGeom prst="rect">
                        <a:avLst/>
                      </a:prstGeom>
                    </p:spPr>
                  </p:pic>
                </p:oleObj>
              </mc:Fallback>
            </mc:AlternateContent>
          </a:graphicData>
        </a:graphic>
      </p:graphicFrame>
      <p:sp>
        <p:nvSpPr>
          <p:cNvPr id="4" name="Rectangle 3"/>
          <p:cNvSpPr/>
          <p:nvPr/>
        </p:nvSpPr>
        <p:spPr>
          <a:xfrm>
            <a:off x="220718" y="756746"/>
            <a:ext cx="8597462" cy="7171194"/>
          </a:xfrm>
          <a:prstGeom prst="rect">
            <a:avLst/>
          </a:prstGeom>
        </p:spPr>
        <p:txBody>
          <a:bodyPr wrap="square">
            <a:spAutoFit/>
          </a:bodyPr>
          <a:lstStyle/>
          <a:p>
            <a:pPr marL="742950" lvl="1" indent="-285750">
              <a:buFont typeface="Arial" panose="020B0604020202020204" pitchFamily="34" charset="0"/>
              <a:buChar char="•"/>
            </a:pPr>
            <a:endParaRPr lang="en-ZA" sz="1400" b="1" dirty="0" smtClean="0"/>
          </a:p>
          <a:p>
            <a:r>
              <a:rPr lang="en-US" dirty="0"/>
              <a:t>In enforcing the arm’s length principle, many Tax Administrations report uncertainties and difficulties in conducting comparability analyses. A key issue raised by developing countries, in particular, is the scarcity in some parts of the world of the financial data necessary to carry out a comparability analysis (i.e. benchmarking study). Such issues can affect taxpayers and tax administrations alike. Tax Administrations may face difficulties in implementing their rules, which, in turn, will affect their tax revenues. </a:t>
            </a:r>
            <a:endParaRPr lang="en-US" dirty="0" smtClean="0"/>
          </a:p>
          <a:p>
            <a:endParaRPr lang="en-US" dirty="0"/>
          </a:p>
          <a:p>
            <a:r>
              <a:rPr lang="en-US" dirty="0"/>
              <a:t>In many developing countries, challenges to obtaining information are not limited to specific, highly complex transactions: they may exist in all industries. For many resource-rich developing countries, a lack of data on the pricing of certain commodities is of particular concern. </a:t>
            </a:r>
          </a:p>
          <a:p>
            <a:endParaRPr lang="en-US" dirty="0"/>
          </a:p>
          <a:p>
            <a:r>
              <a:rPr lang="en-US" dirty="0"/>
              <a:t>In order to determine if a transaction between associated entities is at arm’s length, a benchmark study would need to be conducted using a reliable comparable </a:t>
            </a:r>
            <a:r>
              <a:rPr lang="en-US" dirty="0" smtClean="0"/>
              <a:t>database. A </a:t>
            </a:r>
            <a:r>
              <a:rPr lang="en-US" dirty="0"/>
              <a:t>common concern of developing economies in the implementation of transfer pricing regimes relates to difficulties in accessing information on “comparables”: data on transactions between independent parties used in the application of the arm’s length principle.</a:t>
            </a:r>
          </a:p>
          <a:p>
            <a:endParaRPr lang="en-ZA" dirty="0"/>
          </a:p>
          <a:p>
            <a:pPr marL="342900" lvl="0" indent="-342900">
              <a:buFont typeface="+mj-lt"/>
              <a:buAutoNum type="arabicPeriod"/>
            </a:pPr>
            <a:endParaRPr lang="en-GB" dirty="0" smtClean="0"/>
          </a:p>
          <a:p>
            <a:pPr marL="342900" lvl="0" indent="-342900">
              <a:buFont typeface="+mj-lt"/>
              <a:buAutoNum type="arabicPeriod"/>
            </a:pPr>
            <a:endParaRPr lang="en-ZA" dirty="0"/>
          </a:p>
          <a:p>
            <a:pPr lvl="0"/>
            <a:endParaRPr lang="en-ZA" dirty="0"/>
          </a:p>
          <a:p>
            <a:pPr marL="742950" lvl="1" indent="-285750">
              <a:buFont typeface="Arial" panose="020B0604020202020204" pitchFamily="34" charset="0"/>
              <a:buChar char="•"/>
            </a:pPr>
            <a:endParaRPr lang="en-ZA" sz="1400" dirty="0">
              <a:latin typeface="+mn-lt"/>
            </a:endParaRPr>
          </a:p>
          <a:p>
            <a:pPr lvl="1"/>
            <a:endParaRPr lang="en-ZA" b="1" dirty="0">
              <a:latin typeface="+mn-lt"/>
            </a:endParaRPr>
          </a:p>
        </p:txBody>
      </p:sp>
    </p:spTree>
    <p:extLst>
      <p:ext uri="{BB962C8B-B14F-4D97-AF65-F5344CB8AC3E}">
        <p14:creationId xmlns:p14="http://schemas.microsoft.com/office/powerpoint/2010/main" val="352783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chemeClr val="tx1"/>
                </a:solidFill>
              </a:rPr>
              <a:pPr/>
              <a:t>11</a:t>
            </a:fld>
            <a:endParaRPr lang="en-ZA" dirty="0">
              <a:solidFill>
                <a:schemeClr val="tx1"/>
              </a:solidFill>
            </a:endParaRPr>
          </a:p>
        </p:txBody>
      </p:sp>
      <p:sp>
        <p:nvSpPr>
          <p:cNvPr id="7" name="Title 1"/>
          <p:cNvSpPr txBox="1">
            <a:spLocks/>
          </p:cNvSpPr>
          <p:nvPr/>
        </p:nvSpPr>
        <p:spPr>
          <a:xfrm>
            <a:off x="0" y="285914"/>
            <a:ext cx="9144000" cy="261610"/>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smtClean="0"/>
              <a:t>Background and Scope of work</a:t>
            </a:r>
            <a:endParaRPr lang="en-ZA" dirty="0"/>
          </a:p>
        </p:txBody>
      </p:sp>
      <p:graphicFrame>
        <p:nvGraphicFramePr>
          <p:cNvPr id="13" name="Object 12"/>
          <p:cNvGraphicFramePr>
            <a:graphicFrameLocks noChangeAspect="1"/>
          </p:cNvGraphicFramePr>
          <p:nvPr>
            <p:extLst>
              <p:ext uri="{D42A27DB-BD31-4B8C-83A1-F6EECF244321}">
                <p14:modId xmlns:p14="http://schemas.microsoft.com/office/powerpoint/2010/main" val="3530691400"/>
              </p:ext>
            </p:extLst>
          </p:nvPr>
        </p:nvGraphicFramePr>
        <p:xfrm>
          <a:off x="1481357" y="3773488"/>
          <a:ext cx="1912937" cy="1660525"/>
        </p:xfrm>
        <a:graphic>
          <a:graphicData uri="http://schemas.openxmlformats.org/presentationml/2006/ole">
            <mc:AlternateContent xmlns:mc="http://schemas.openxmlformats.org/markup-compatibility/2006">
              <mc:Choice xmlns:v="urn:schemas-microsoft-com:vml" Requires="v">
                <p:oleObj spid="_x0000_s100361" name="Document" r:id="rId3" imgW="1918913" imgH="1670916" progId="Word.Document.12">
                  <p:embed/>
                </p:oleObj>
              </mc:Choice>
              <mc:Fallback>
                <p:oleObj name="Document" r:id="rId3" imgW="1918913" imgH="1670916" progId="Word.Document.12">
                  <p:embed/>
                  <p:pic>
                    <p:nvPicPr>
                      <p:cNvPr id="13" name="Object 12"/>
                      <p:cNvPicPr/>
                      <p:nvPr/>
                    </p:nvPicPr>
                    <p:blipFill>
                      <a:blip r:embed="rId4"/>
                      <a:stretch>
                        <a:fillRect/>
                      </a:stretch>
                    </p:blipFill>
                    <p:spPr>
                      <a:xfrm>
                        <a:off x="1481357" y="3773488"/>
                        <a:ext cx="1912937" cy="1660525"/>
                      </a:xfrm>
                      <a:prstGeom prst="rect">
                        <a:avLst/>
                      </a:prstGeom>
                    </p:spPr>
                  </p:pic>
                </p:oleObj>
              </mc:Fallback>
            </mc:AlternateContent>
          </a:graphicData>
        </a:graphic>
      </p:graphicFrame>
      <p:sp>
        <p:nvSpPr>
          <p:cNvPr id="4" name="Rectangle 3"/>
          <p:cNvSpPr/>
          <p:nvPr/>
        </p:nvSpPr>
        <p:spPr>
          <a:xfrm>
            <a:off x="220718" y="756746"/>
            <a:ext cx="8597462" cy="6617196"/>
          </a:xfrm>
          <a:prstGeom prst="rect">
            <a:avLst/>
          </a:prstGeom>
        </p:spPr>
        <p:txBody>
          <a:bodyPr wrap="square">
            <a:spAutoFit/>
          </a:bodyPr>
          <a:lstStyle/>
          <a:p>
            <a:pPr marL="742950" lvl="1" indent="-285750">
              <a:buFont typeface="Arial" panose="020B0604020202020204" pitchFamily="34" charset="0"/>
              <a:buChar char="•"/>
            </a:pPr>
            <a:endParaRPr lang="en-ZA" sz="1400" b="1" dirty="0" smtClean="0"/>
          </a:p>
          <a:p>
            <a:r>
              <a:rPr lang="en-US" dirty="0"/>
              <a:t>Benchmarking studies are the critical part of any transfer pricing analysis contained in a compliance or policy document and are mainly used to test the arm's length nature of the connected party transactions. </a:t>
            </a:r>
          </a:p>
          <a:p>
            <a:endParaRPr lang="en-US" dirty="0"/>
          </a:p>
          <a:p>
            <a:r>
              <a:rPr lang="en-US" dirty="0"/>
              <a:t>The purpose of benchmarking studies is to determine the general conditions surrounding the transactions conducted by third parties on a given market. Such studies help elicit a range of values, i.e. the so-called arm's length range. Statistically, the arm's length range is typically defined within the boundaries of a lower quartile and upper quartile and is the range of values of price or profit attached to the comparable transactions between comparable unrelated parties.</a:t>
            </a:r>
          </a:p>
          <a:p>
            <a:endParaRPr lang="en-US" dirty="0"/>
          </a:p>
          <a:p>
            <a:r>
              <a:rPr lang="en-US" dirty="0"/>
              <a:t>When a transfer price determined by a taxpayer for a transaction under review (or the profitability derived by taxpayer from such transaction) is not found in the applicable arm's length range, SARS will determine the arm's length price or margin with reference to such an arm’s length range, derived through conducting a benchmarking study on a database containing relevant and reliable independent comparable data.</a:t>
            </a:r>
          </a:p>
          <a:p>
            <a:endParaRPr lang="en-ZA" dirty="0"/>
          </a:p>
          <a:p>
            <a:pPr lvl="0"/>
            <a:endParaRPr lang="en-GB" dirty="0" smtClean="0"/>
          </a:p>
          <a:p>
            <a:pPr marL="342900" lvl="0" indent="-342900">
              <a:buFont typeface="+mj-lt"/>
              <a:buAutoNum type="arabicPeriod"/>
            </a:pPr>
            <a:endParaRPr lang="en-ZA" dirty="0"/>
          </a:p>
          <a:p>
            <a:pPr lvl="0"/>
            <a:endParaRPr lang="en-ZA" dirty="0"/>
          </a:p>
          <a:p>
            <a:pPr marL="742950" lvl="1" indent="-285750">
              <a:buFont typeface="Arial" panose="020B0604020202020204" pitchFamily="34" charset="0"/>
              <a:buChar char="•"/>
            </a:pPr>
            <a:endParaRPr lang="en-ZA" sz="1400" dirty="0">
              <a:latin typeface="+mn-lt"/>
            </a:endParaRPr>
          </a:p>
          <a:p>
            <a:pPr lvl="1"/>
            <a:endParaRPr lang="en-ZA" b="1" dirty="0">
              <a:latin typeface="+mn-lt"/>
            </a:endParaRPr>
          </a:p>
        </p:txBody>
      </p:sp>
    </p:spTree>
    <p:extLst>
      <p:ext uri="{BB962C8B-B14F-4D97-AF65-F5344CB8AC3E}">
        <p14:creationId xmlns:p14="http://schemas.microsoft.com/office/powerpoint/2010/main" val="1776780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chemeClr val="tx1"/>
                </a:solidFill>
              </a:rPr>
              <a:pPr/>
              <a:t>12</a:t>
            </a:fld>
            <a:endParaRPr lang="en-ZA" dirty="0">
              <a:solidFill>
                <a:schemeClr val="tx1"/>
              </a:solidFill>
            </a:endParaRPr>
          </a:p>
        </p:txBody>
      </p:sp>
      <p:sp>
        <p:nvSpPr>
          <p:cNvPr id="7" name="Title 1"/>
          <p:cNvSpPr txBox="1">
            <a:spLocks/>
          </p:cNvSpPr>
          <p:nvPr/>
        </p:nvSpPr>
        <p:spPr>
          <a:xfrm>
            <a:off x="0" y="285914"/>
            <a:ext cx="9144000" cy="261610"/>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smtClean="0"/>
              <a:t>Background and Scope of work</a:t>
            </a:r>
            <a:endParaRPr lang="en-ZA" dirty="0"/>
          </a:p>
        </p:txBody>
      </p:sp>
      <p:graphicFrame>
        <p:nvGraphicFramePr>
          <p:cNvPr id="13" name="Object 12"/>
          <p:cNvGraphicFramePr>
            <a:graphicFrameLocks noChangeAspect="1"/>
          </p:cNvGraphicFramePr>
          <p:nvPr>
            <p:extLst>
              <p:ext uri="{D42A27DB-BD31-4B8C-83A1-F6EECF244321}">
                <p14:modId xmlns:p14="http://schemas.microsoft.com/office/powerpoint/2010/main" val="3530691400"/>
              </p:ext>
            </p:extLst>
          </p:nvPr>
        </p:nvGraphicFramePr>
        <p:xfrm>
          <a:off x="1481357" y="3773488"/>
          <a:ext cx="1912937" cy="1660525"/>
        </p:xfrm>
        <a:graphic>
          <a:graphicData uri="http://schemas.openxmlformats.org/presentationml/2006/ole">
            <mc:AlternateContent xmlns:mc="http://schemas.openxmlformats.org/markup-compatibility/2006">
              <mc:Choice xmlns:v="urn:schemas-microsoft-com:vml" Requires="v">
                <p:oleObj spid="_x0000_s101386" name="Document" r:id="rId3" imgW="1918913" imgH="1670916" progId="Word.Document.12">
                  <p:embed/>
                </p:oleObj>
              </mc:Choice>
              <mc:Fallback>
                <p:oleObj name="Document" r:id="rId3" imgW="1918913" imgH="1670916" progId="Word.Document.12">
                  <p:embed/>
                  <p:pic>
                    <p:nvPicPr>
                      <p:cNvPr id="13" name="Object 12"/>
                      <p:cNvPicPr/>
                      <p:nvPr/>
                    </p:nvPicPr>
                    <p:blipFill>
                      <a:blip r:embed="rId4"/>
                      <a:stretch>
                        <a:fillRect/>
                      </a:stretch>
                    </p:blipFill>
                    <p:spPr>
                      <a:xfrm>
                        <a:off x="1481357" y="3773488"/>
                        <a:ext cx="1912937" cy="1660525"/>
                      </a:xfrm>
                      <a:prstGeom prst="rect">
                        <a:avLst/>
                      </a:prstGeom>
                    </p:spPr>
                  </p:pic>
                </p:oleObj>
              </mc:Fallback>
            </mc:AlternateContent>
          </a:graphicData>
        </a:graphic>
      </p:graphicFrame>
      <p:sp>
        <p:nvSpPr>
          <p:cNvPr id="4" name="Rectangle 3"/>
          <p:cNvSpPr/>
          <p:nvPr/>
        </p:nvSpPr>
        <p:spPr>
          <a:xfrm>
            <a:off x="220718" y="756746"/>
            <a:ext cx="8597462" cy="6617196"/>
          </a:xfrm>
          <a:prstGeom prst="rect">
            <a:avLst/>
          </a:prstGeom>
        </p:spPr>
        <p:txBody>
          <a:bodyPr wrap="square">
            <a:spAutoFit/>
          </a:bodyPr>
          <a:lstStyle/>
          <a:p>
            <a:pPr marL="742950" lvl="1" indent="-285750">
              <a:buFont typeface="Arial" panose="020B0604020202020204" pitchFamily="34" charset="0"/>
              <a:buChar char="•"/>
            </a:pPr>
            <a:endParaRPr lang="en-ZA" sz="1400" b="1" dirty="0" smtClean="0"/>
          </a:p>
          <a:p>
            <a:r>
              <a:rPr lang="en-US" dirty="0"/>
              <a:t>Managing transfer pricing risk remains critical in an increasingly aggressive environment. SARS has continued to focus on transfer pricing and is currently involved in several major audits that could lead to substantial adjustments. The tool is at the </a:t>
            </a:r>
            <a:r>
              <a:rPr lang="en-US" dirty="0" err="1"/>
              <a:t>centre</a:t>
            </a:r>
            <a:r>
              <a:rPr lang="en-US" dirty="0"/>
              <a:t> of auditing and raising transfer pricing tax assessment.  Put simply, a comprehensive Transfer Pricing tax audit is not possible without a benchmarking study or tool.</a:t>
            </a:r>
          </a:p>
          <a:p>
            <a:r>
              <a:rPr lang="en-US" dirty="0" smtClean="0"/>
              <a:t> </a:t>
            </a:r>
            <a:endParaRPr lang="en-US" dirty="0"/>
          </a:p>
          <a:p>
            <a:r>
              <a:rPr lang="en-US" dirty="0"/>
              <a:t>An effectively resourced Transfer Pricing Unit is thus integral in order to ensure a successful and sustained tax compliance focus. Transfer pricing is one of the key areas of focus, particularly after the BEPS Action plan and the impact that BEPS has on developing countries. BEPS is a major significance for developing countries due to the heavy reliance on corporate income tax, particularly from multinational entities. In order to ensure that SARS issues accurate and defendable Transfer Pricing assessments, it is critical that these assessments are based on external comparables that are derived from a well-established, comprehensive and reputable </a:t>
            </a:r>
            <a:r>
              <a:rPr lang="en-US" dirty="0" smtClean="0"/>
              <a:t>database, that can be supported in a Court of Law.</a:t>
            </a:r>
            <a:endParaRPr lang="en-US" dirty="0"/>
          </a:p>
          <a:p>
            <a:endParaRPr lang="en-US" dirty="0"/>
          </a:p>
          <a:p>
            <a:r>
              <a:rPr lang="en-US" dirty="0" smtClean="0"/>
              <a:t> </a:t>
            </a:r>
            <a:endParaRPr lang="en-ZA" dirty="0"/>
          </a:p>
          <a:p>
            <a:pPr marL="342900" lvl="0" indent="-342900">
              <a:buFont typeface="+mj-lt"/>
              <a:buAutoNum type="arabicPeriod"/>
            </a:pPr>
            <a:endParaRPr lang="en-GB" dirty="0" smtClean="0"/>
          </a:p>
          <a:p>
            <a:pPr marL="342900" lvl="0" indent="-342900">
              <a:buFont typeface="+mj-lt"/>
              <a:buAutoNum type="arabicPeriod"/>
            </a:pPr>
            <a:endParaRPr lang="en-ZA" dirty="0"/>
          </a:p>
          <a:p>
            <a:pPr lvl="0"/>
            <a:endParaRPr lang="en-ZA" dirty="0"/>
          </a:p>
          <a:p>
            <a:pPr marL="742950" lvl="1" indent="-285750">
              <a:buFont typeface="Arial" panose="020B0604020202020204" pitchFamily="34" charset="0"/>
              <a:buChar char="•"/>
            </a:pPr>
            <a:endParaRPr lang="en-ZA" sz="1400" dirty="0">
              <a:latin typeface="+mn-lt"/>
            </a:endParaRPr>
          </a:p>
          <a:p>
            <a:pPr lvl="1"/>
            <a:endParaRPr lang="en-ZA" b="1" dirty="0">
              <a:latin typeface="+mn-lt"/>
            </a:endParaRPr>
          </a:p>
        </p:txBody>
      </p:sp>
    </p:spTree>
    <p:extLst>
      <p:ext uri="{BB962C8B-B14F-4D97-AF65-F5344CB8AC3E}">
        <p14:creationId xmlns:p14="http://schemas.microsoft.com/office/powerpoint/2010/main" val="3276778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chemeClr val="tx1"/>
                </a:solidFill>
              </a:rPr>
              <a:pPr/>
              <a:t>13</a:t>
            </a:fld>
            <a:endParaRPr lang="en-ZA" dirty="0">
              <a:solidFill>
                <a:schemeClr val="tx1"/>
              </a:solidFill>
            </a:endParaRPr>
          </a:p>
        </p:txBody>
      </p:sp>
      <p:sp>
        <p:nvSpPr>
          <p:cNvPr id="7" name="Title 1"/>
          <p:cNvSpPr txBox="1">
            <a:spLocks/>
          </p:cNvSpPr>
          <p:nvPr/>
        </p:nvSpPr>
        <p:spPr>
          <a:xfrm>
            <a:off x="0" y="285914"/>
            <a:ext cx="9144000" cy="261610"/>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smtClean="0"/>
              <a:t>Background and Scope of work</a:t>
            </a:r>
            <a:endParaRPr lang="en-ZA" dirty="0"/>
          </a:p>
        </p:txBody>
      </p:sp>
      <p:graphicFrame>
        <p:nvGraphicFramePr>
          <p:cNvPr id="13" name="Object 12"/>
          <p:cNvGraphicFramePr>
            <a:graphicFrameLocks noChangeAspect="1"/>
          </p:cNvGraphicFramePr>
          <p:nvPr>
            <p:extLst>
              <p:ext uri="{D42A27DB-BD31-4B8C-83A1-F6EECF244321}">
                <p14:modId xmlns:p14="http://schemas.microsoft.com/office/powerpoint/2010/main" val="3530691400"/>
              </p:ext>
            </p:extLst>
          </p:nvPr>
        </p:nvGraphicFramePr>
        <p:xfrm>
          <a:off x="1481357" y="3773488"/>
          <a:ext cx="1912937" cy="1660525"/>
        </p:xfrm>
        <a:graphic>
          <a:graphicData uri="http://schemas.openxmlformats.org/presentationml/2006/ole">
            <mc:AlternateContent xmlns:mc="http://schemas.openxmlformats.org/markup-compatibility/2006">
              <mc:Choice xmlns:v="urn:schemas-microsoft-com:vml" Requires="v">
                <p:oleObj spid="_x0000_s102410" name="Document" r:id="rId3" imgW="1918913" imgH="1670916" progId="Word.Document.12">
                  <p:embed/>
                </p:oleObj>
              </mc:Choice>
              <mc:Fallback>
                <p:oleObj name="Document" r:id="rId3" imgW="1918913" imgH="1670916" progId="Word.Document.12">
                  <p:embed/>
                  <p:pic>
                    <p:nvPicPr>
                      <p:cNvPr id="13" name="Object 12"/>
                      <p:cNvPicPr/>
                      <p:nvPr/>
                    </p:nvPicPr>
                    <p:blipFill>
                      <a:blip r:embed="rId4"/>
                      <a:stretch>
                        <a:fillRect/>
                      </a:stretch>
                    </p:blipFill>
                    <p:spPr>
                      <a:xfrm>
                        <a:off x="1481357" y="3773488"/>
                        <a:ext cx="1912937" cy="1660525"/>
                      </a:xfrm>
                      <a:prstGeom prst="rect">
                        <a:avLst/>
                      </a:prstGeom>
                    </p:spPr>
                  </p:pic>
                </p:oleObj>
              </mc:Fallback>
            </mc:AlternateContent>
          </a:graphicData>
        </a:graphic>
      </p:graphicFrame>
      <p:sp>
        <p:nvSpPr>
          <p:cNvPr id="4" name="Rectangle 3"/>
          <p:cNvSpPr/>
          <p:nvPr/>
        </p:nvSpPr>
        <p:spPr>
          <a:xfrm>
            <a:off x="220718" y="756746"/>
            <a:ext cx="8597462" cy="7109639"/>
          </a:xfrm>
          <a:prstGeom prst="rect">
            <a:avLst/>
          </a:prstGeom>
        </p:spPr>
        <p:txBody>
          <a:bodyPr wrap="square">
            <a:spAutoFit/>
          </a:bodyPr>
          <a:lstStyle/>
          <a:p>
            <a:pPr marL="742950" lvl="1" indent="-285750">
              <a:buFont typeface="Arial" panose="020B0604020202020204" pitchFamily="34" charset="0"/>
              <a:buChar char="•"/>
            </a:pPr>
            <a:endParaRPr lang="en-ZA" sz="1400" b="1" dirty="0" smtClean="0"/>
          </a:p>
          <a:p>
            <a:r>
              <a:rPr lang="en-US" dirty="0"/>
              <a:t>Based on the SARS strategy, the objectives for Bidders is to provide SARS with:</a:t>
            </a:r>
          </a:p>
          <a:p>
            <a:pPr marL="285750" indent="-285750">
              <a:buFont typeface="Wingdings" panose="05000000000000000000" pitchFamily="2" charset="2"/>
              <a:buChar char="§"/>
            </a:pPr>
            <a:r>
              <a:rPr lang="en-US" sz="1600" dirty="0"/>
              <a:t>A </a:t>
            </a:r>
            <a:r>
              <a:rPr lang="en-US" sz="1600" dirty="0" smtClean="0"/>
              <a:t>complete end-to-end </a:t>
            </a:r>
            <a:r>
              <a:rPr lang="en-US" sz="1600" dirty="0"/>
              <a:t>solution which can provide reliable comparable </a:t>
            </a:r>
            <a:r>
              <a:rPr lang="en-US" sz="1600" dirty="0" smtClean="0"/>
              <a:t>data for all different types of affected transactions applying all the OECD recognized methods;</a:t>
            </a:r>
            <a:endParaRPr lang="en-US" sz="1600" dirty="0"/>
          </a:p>
          <a:p>
            <a:pPr marL="285750" indent="-285750">
              <a:buFont typeface="Wingdings" panose="05000000000000000000" pitchFamily="2" charset="2"/>
              <a:buChar char="§"/>
            </a:pPr>
            <a:r>
              <a:rPr lang="en-US" sz="1600" dirty="0"/>
              <a:t>Software used locally and internationally by tax administrations, multilateral organisations such as the OECD and multinational companies;</a:t>
            </a:r>
          </a:p>
          <a:p>
            <a:pPr marL="285750" indent="-285750">
              <a:buFont typeface="Wingdings" panose="05000000000000000000" pitchFamily="2" charset="2"/>
              <a:buChar char="§"/>
            </a:pPr>
            <a:r>
              <a:rPr lang="en-US" sz="1600" dirty="0" smtClean="0"/>
              <a:t>Produce </a:t>
            </a:r>
            <a:r>
              <a:rPr lang="en-US" sz="1600" dirty="0"/>
              <a:t>benchmark studies that can be defended in court or during litigation and audits;</a:t>
            </a:r>
          </a:p>
          <a:p>
            <a:pPr marL="285750" indent="-285750">
              <a:buFont typeface="Wingdings" panose="05000000000000000000" pitchFamily="2" charset="2"/>
              <a:buChar char="§"/>
            </a:pPr>
            <a:r>
              <a:rPr lang="en-US" sz="1600" dirty="0" smtClean="0"/>
              <a:t>A </a:t>
            </a:r>
            <a:r>
              <a:rPr lang="en-US" sz="1600" dirty="0"/>
              <a:t>database that encompasses all industry types on a global basis;</a:t>
            </a:r>
          </a:p>
          <a:p>
            <a:pPr marL="285750" indent="-285750">
              <a:buFont typeface="Wingdings" panose="05000000000000000000" pitchFamily="2" charset="2"/>
              <a:buChar char="§"/>
            </a:pPr>
            <a:r>
              <a:rPr lang="en-US" sz="1600" dirty="0" smtClean="0"/>
              <a:t>Public </a:t>
            </a:r>
            <a:r>
              <a:rPr lang="en-US" sz="1600" dirty="0"/>
              <a:t>and private company data, which include updated financial information;</a:t>
            </a:r>
          </a:p>
          <a:p>
            <a:pPr marL="285750" indent="-285750">
              <a:buFont typeface="Wingdings" panose="05000000000000000000" pitchFamily="2" charset="2"/>
              <a:buChar char="§"/>
            </a:pPr>
            <a:r>
              <a:rPr lang="en-US" sz="1600" dirty="0" smtClean="0"/>
              <a:t>Industry </a:t>
            </a:r>
            <a:r>
              <a:rPr lang="en-US" sz="1600" dirty="0"/>
              <a:t>wide searches;</a:t>
            </a:r>
          </a:p>
          <a:p>
            <a:pPr marL="285750" indent="-285750">
              <a:buFont typeface="Wingdings" panose="05000000000000000000" pitchFamily="2" charset="2"/>
              <a:buChar char="§"/>
            </a:pPr>
            <a:r>
              <a:rPr lang="en-US" sz="1600" dirty="0" smtClean="0"/>
              <a:t>Comprehensive </a:t>
            </a:r>
            <a:r>
              <a:rPr lang="en-US" sz="1600" dirty="0"/>
              <a:t>corporate structures which will assist in determining independence of the companies;</a:t>
            </a:r>
          </a:p>
          <a:p>
            <a:pPr marL="285750" indent="-285750">
              <a:buFont typeface="Wingdings" panose="05000000000000000000" pitchFamily="2" charset="2"/>
              <a:buChar char="§"/>
            </a:pPr>
            <a:r>
              <a:rPr lang="en-US" sz="1600" dirty="0" smtClean="0"/>
              <a:t>Comprehensive </a:t>
            </a:r>
            <a:r>
              <a:rPr lang="en-US" sz="1600" dirty="0"/>
              <a:t>and reliable data for pricing intra group </a:t>
            </a:r>
            <a:r>
              <a:rPr lang="en-US" sz="1600" dirty="0" smtClean="0"/>
              <a:t>licensing </a:t>
            </a:r>
            <a:r>
              <a:rPr lang="en-US" sz="1600" dirty="0"/>
              <a:t>agreements (royalties</a:t>
            </a:r>
            <a:r>
              <a:rPr lang="en-US" sz="1600" dirty="0" smtClean="0"/>
              <a:t>), through </a:t>
            </a:r>
            <a:r>
              <a:rPr lang="en-US" sz="1600" dirty="0"/>
              <a:t>application of the CUP</a:t>
            </a:r>
            <a:r>
              <a:rPr lang="en-US" sz="1600" dirty="0" smtClean="0"/>
              <a:t>;</a:t>
            </a:r>
          </a:p>
          <a:p>
            <a:pPr marL="285750" indent="-285750">
              <a:buFont typeface="Wingdings" panose="05000000000000000000" pitchFamily="2" charset="2"/>
              <a:buChar char="§"/>
            </a:pPr>
            <a:r>
              <a:rPr lang="en-US" sz="1600" dirty="0" smtClean="0"/>
              <a:t>Comprehensive and reliable data for pricing all major commodities, through application of the CUP;</a:t>
            </a:r>
            <a:endParaRPr lang="en-US" sz="1600" dirty="0"/>
          </a:p>
          <a:p>
            <a:pPr marL="285750" indent="-285750">
              <a:buFont typeface="Wingdings" panose="05000000000000000000" pitchFamily="2" charset="2"/>
              <a:buChar char="§"/>
            </a:pPr>
            <a:r>
              <a:rPr lang="en-US" sz="1600" dirty="0" smtClean="0"/>
              <a:t>Comprehensive </a:t>
            </a:r>
            <a:r>
              <a:rPr lang="en-US" sz="1600" dirty="0"/>
              <a:t>and reliable data for pricing intra group financial assistance, which should include credit ratings, financing terms, currencies, interest rates, collateral and repayment terms, through application of the CUP; and</a:t>
            </a:r>
          </a:p>
          <a:p>
            <a:pPr marL="285750" indent="-285750">
              <a:buFont typeface="Wingdings" panose="05000000000000000000" pitchFamily="2" charset="2"/>
              <a:buChar char="§"/>
            </a:pPr>
            <a:r>
              <a:rPr lang="en-US" sz="1600" dirty="0" smtClean="0"/>
              <a:t>Comprehensive </a:t>
            </a:r>
            <a:r>
              <a:rPr lang="en-US" sz="1600" dirty="0"/>
              <a:t>and reliable data for determining independent arm’s length profit margins, through application of the RPM, CPM and TNMM for benchmarking intra group services and the manufacturing and distribution of goods.</a:t>
            </a:r>
          </a:p>
          <a:p>
            <a:endParaRPr lang="en-ZA" dirty="0"/>
          </a:p>
          <a:p>
            <a:pPr marL="342900" lvl="0" indent="-342900">
              <a:buFont typeface="+mj-lt"/>
              <a:buAutoNum type="arabicPeriod"/>
            </a:pPr>
            <a:endParaRPr lang="en-GB" dirty="0" smtClean="0"/>
          </a:p>
          <a:p>
            <a:pPr marL="342900" lvl="0" indent="-342900">
              <a:buFont typeface="+mj-lt"/>
              <a:buAutoNum type="arabicPeriod"/>
            </a:pPr>
            <a:endParaRPr lang="en-ZA" dirty="0"/>
          </a:p>
          <a:p>
            <a:pPr lvl="0"/>
            <a:endParaRPr lang="en-ZA" dirty="0"/>
          </a:p>
          <a:p>
            <a:pPr marL="742950" lvl="1" indent="-285750">
              <a:buFont typeface="Arial" panose="020B0604020202020204" pitchFamily="34" charset="0"/>
              <a:buChar char="•"/>
            </a:pPr>
            <a:endParaRPr lang="en-ZA" sz="1400" dirty="0">
              <a:latin typeface="+mn-lt"/>
            </a:endParaRPr>
          </a:p>
          <a:p>
            <a:pPr lvl="1"/>
            <a:endParaRPr lang="en-ZA" b="1" dirty="0">
              <a:latin typeface="+mn-lt"/>
            </a:endParaRPr>
          </a:p>
        </p:txBody>
      </p:sp>
    </p:spTree>
    <p:extLst>
      <p:ext uri="{BB962C8B-B14F-4D97-AF65-F5344CB8AC3E}">
        <p14:creationId xmlns:p14="http://schemas.microsoft.com/office/powerpoint/2010/main" val="22927367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chemeClr val="tx1"/>
                </a:solidFill>
              </a:rPr>
              <a:pPr/>
              <a:t>14</a:t>
            </a:fld>
            <a:endParaRPr lang="en-ZA" dirty="0">
              <a:solidFill>
                <a:schemeClr val="tx1"/>
              </a:solidFill>
            </a:endParaRPr>
          </a:p>
        </p:txBody>
      </p:sp>
      <p:sp>
        <p:nvSpPr>
          <p:cNvPr id="7" name="Title 1"/>
          <p:cNvSpPr txBox="1">
            <a:spLocks/>
          </p:cNvSpPr>
          <p:nvPr/>
        </p:nvSpPr>
        <p:spPr>
          <a:xfrm>
            <a:off x="0" y="285914"/>
            <a:ext cx="9144000" cy="261610"/>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smtClean="0"/>
              <a:t>Background and Scope of work</a:t>
            </a:r>
            <a:endParaRPr lang="en-ZA" dirty="0"/>
          </a:p>
        </p:txBody>
      </p:sp>
      <p:graphicFrame>
        <p:nvGraphicFramePr>
          <p:cNvPr id="13" name="Object 12"/>
          <p:cNvGraphicFramePr>
            <a:graphicFrameLocks noChangeAspect="1"/>
          </p:cNvGraphicFramePr>
          <p:nvPr>
            <p:extLst>
              <p:ext uri="{D42A27DB-BD31-4B8C-83A1-F6EECF244321}">
                <p14:modId xmlns:p14="http://schemas.microsoft.com/office/powerpoint/2010/main" val="759086960"/>
              </p:ext>
            </p:extLst>
          </p:nvPr>
        </p:nvGraphicFramePr>
        <p:xfrm>
          <a:off x="1481357" y="3773488"/>
          <a:ext cx="1912937" cy="1660525"/>
        </p:xfrm>
        <a:graphic>
          <a:graphicData uri="http://schemas.openxmlformats.org/presentationml/2006/ole">
            <mc:AlternateContent xmlns:mc="http://schemas.openxmlformats.org/markup-compatibility/2006">
              <mc:Choice xmlns:v="urn:schemas-microsoft-com:vml" Requires="v">
                <p:oleObj spid="_x0000_s88242" name="Document" r:id="rId3" imgW="1918913" imgH="1670916" progId="Word.Document.12">
                  <p:embed/>
                </p:oleObj>
              </mc:Choice>
              <mc:Fallback>
                <p:oleObj name="Document" r:id="rId3" imgW="1918913" imgH="1670916" progId="Word.Document.12">
                  <p:embed/>
                  <p:pic>
                    <p:nvPicPr>
                      <p:cNvPr id="0" name=""/>
                      <p:cNvPicPr/>
                      <p:nvPr/>
                    </p:nvPicPr>
                    <p:blipFill>
                      <a:blip r:embed="rId4"/>
                      <a:stretch>
                        <a:fillRect/>
                      </a:stretch>
                    </p:blipFill>
                    <p:spPr>
                      <a:xfrm>
                        <a:off x="1481357" y="3773488"/>
                        <a:ext cx="1912937" cy="1660525"/>
                      </a:xfrm>
                      <a:prstGeom prst="rect">
                        <a:avLst/>
                      </a:prstGeom>
                    </p:spPr>
                  </p:pic>
                </p:oleObj>
              </mc:Fallback>
            </mc:AlternateContent>
          </a:graphicData>
        </a:graphic>
      </p:graphicFrame>
      <p:sp>
        <p:nvSpPr>
          <p:cNvPr id="4" name="Rectangle 3"/>
          <p:cNvSpPr/>
          <p:nvPr/>
        </p:nvSpPr>
        <p:spPr>
          <a:xfrm>
            <a:off x="210207" y="861848"/>
            <a:ext cx="8345214" cy="1846659"/>
          </a:xfrm>
          <a:prstGeom prst="rect">
            <a:avLst/>
          </a:prstGeom>
        </p:spPr>
        <p:txBody>
          <a:bodyPr wrap="square">
            <a:spAutoFit/>
          </a:bodyPr>
          <a:lstStyle/>
          <a:p>
            <a:pPr lvl="2"/>
            <a:r>
              <a:rPr lang="en-ZA" b="1" dirty="0" smtClean="0"/>
              <a:t>See attached Business Requirements Specification document.</a:t>
            </a:r>
          </a:p>
          <a:p>
            <a:pPr lvl="2"/>
            <a:endParaRPr lang="en-ZA" sz="1600" b="1" dirty="0"/>
          </a:p>
          <a:p>
            <a:pPr lvl="2"/>
            <a:endParaRPr lang="en-US" sz="1600" b="1" dirty="0" smtClean="0"/>
          </a:p>
          <a:p>
            <a:pPr lvl="2"/>
            <a:endParaRPr lang="en-US" sz="1600" b="1" dirty="0"/>
          </a:p>
          <a:p>
            <a:pPr lvl="2"/>
            <a:endParaRPr lang="en-US" sz="1600" b="1" dirty="0" smtClean="0"/>
          </a:p>
          <a:p>
            <a:pPr lvl="2"/>
            <a:endParaRPr lang="en-ZA" sz="1600" b="1" dirty="0"/>
          </a:p>
          <a:p>
            <a:pPr lvl="1"/>
            <a:endParaRPr lang="en-ZA" sz="1600" b="1" dirty="0"/>
          </a:p>
        </p:txBody>
      </p:sp>
      <p:graphicFrame>
        <p:nvGraphicFramePr>
          <p:cNvPr id="2" name="Object 1"/>
          <p:cNvGraphicFramePr>
            <a:graphicFrameLocks noChangeAspect="1"/>
          </p:cNvGraphicFramePr>
          <p:nvPr>
            <p:extLst>
              <p:ext uri="{D42A27DB-BD31-4B8C-83A1-F6EECF244321}">
                <p14:modId xmlns:p14="http://schemas.microsoft.com/office/powerpoint/2010/main" val="976553230"/>
              </p:ext>
            </p:extLst>
          </p:nvPr>
        </p:nvGraphicFramePr>
        <p:xfrm>
          <a:off x="4114800" y="3032125"/>
          <a:ext cx="914400" cy="792163"/>
        </p:xfrm>
        <a:graphic>
          <a:graphicData uri="http://schemas.openxmlformats.org/presentationml/2006/ole">
            <mc:AlternateContent xmlns:mc="http://schemas.openxmlformats.org/markup-compatibility/2006">
              <mc:Choice xmlns:v="urn:schemas-microsoft-com:vml" Requires="v">
                <p:oleObj spid="_x0000_s88243" name="Document" showAsIcon="1" r:id="rId5" imgW="914400" imgH="792360" progId="Word.Document.8">
                  <p:embed/>
                </p:oleObj>
              </mc:Choice>
              <mc:Fallback>
                <p:oleObj name="Document" showAsIcon="1" r:id="rId5" imgW="914400" imgH="792360" progId="Word.Document.8">
                  <p:embed/>
                  <p:pic>
                    <p:nvPicPr>
                      <p:cNvPr id="0" name=""/>
                      <p:cNvPicPr/>
                      <p:nvPr/>
                    </p:nvPicPr>
                    <p:blipFill>
                      <a:blip r:embed="rId6"/>
                      <a:stretch>
                        <a:fillRect/>
                      </a:stretch>
                    </p:blipFill>
                    <p:spPr>
                      <a:xfrm>
                        <a:off x="4114800" y="3032125"/>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32362485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chemeClr val="tx1"/>
                </a:solidFill>
              </a:rPr>
              <a:pPr/>
              <a:t>15</a:t>
            </a:fld>
            <a:endParaRPr lang="en-ZA" dirty="0">
              <a:solidFill>
                <a:schemeClr val="tx1"/>
              </a:solidFill>
            </a:endParaRPr>
          </a:p>
        </p:txBody>
      </p:sp>
      <p:sp>
        <p:nvSpPr>
          <p:cNvPr id="7" name="Title 1"/>
          <p:cNvSpPr txBox="1">
            <a:spLocks/>
          </p:cNvSpPr>
          <p:nvPr/>
        </p:nvSpPr>
        <p:spPr>
          <a:xfrm>
            <a:off x="0" y="285914"/>
            <a:ext cx="9144000" cy="261610"/>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smtClean="0"/>
              <a:t>Background and Scope of work</a:t>
            </a:r>
            <a:endParaRPr lang="en-ZA" dirty="0"/>
          </a:p>
        </p:txBody>
      </p:sp>
      <p:graphicFrame>
        <p:nvGraphicFramePr>
          <p:cNvPr id="13" name="Object 12"/>
          <p:cNvGraphicFramePr>
            <a:graphicFrameLocks noChangeAspect="1"/>
          </p:cNvGraphicFramePr>
          <p:nvPr>
            <p:extLst>
              <p:ext uri="{D42A27DB-BD31-4B8C-83A1-F6EECF244321}">
                <p14:modId xmlns:p14="http://schemas.microsoft.com/office/powerpoint/2010/main" val="23771370"/>
              </p:ext>
            </p:extLst>
          </p:nvPr>
        </p:nvGraphicFramePr>
        <p:xfrm>
          <a:off x="1481357" y="3773488"/>
          <a:ext cx="1912937" cy="1660525"/>
        </p:xfrm>
        <a:graphic>
          <a:graphicData uri="http://schemas.openxmlformats.org/presentationml/2006/ole">
            <mc:AlternateContent xmlns:mc="http://schemas.openxmlformats.org/markup-compatibility/2006">
              <mc:Choice xmlns:v="urn:schemas-microsoft-com:vml" Requires="v">
                <p:oleObj spid="_x0000_s93339" name="Document" r:id="rId3" imgW="1918913" imgH="1670916" progId="Word.Document.12">
                  <p:embed/>
                </p:oleObj>
              </mc:Choice>
              <mc:Fallback>
                <p:oleObj name="Document" r:id="rId3" imgW="1918913" imgH="1670916" progId="Word.Document.12">
                  <p:embed/>
                  <p:pic>
                    <p:nvPicPr>
                      <p:cNvPr id="0" name=""/>
                      <p:cNvPicPr/>
                      <p:nvPr/>
                    </p:nvPicPr>
                    <p:blipFill>
                      <a:blip r:embed="rId4"/>
                      <a:stretch>
                        <a:fillRect/>
                      </a:stretch>
                    </p:blipFill>
                    <p:spPr>
                      <a:xfrm>
                        <a:off x="1481357" y="3773488"/>
                        <a:ext cx="1912937" cy="1660525"/>
                      </a:xfrm>
                      <a:prstGeom prst="rect">
                        <a:avLst/>
                      </a:prstGeom>
                    </p:spPr>
                  </p:pic>
                </p:oleObj>
              </mc:Fallback>
            </mc:AlternateContent>
          </a:graphicData>
        </a:graphic>
      </p:graphicFrame>
      <p:sp>
        <p:nvSpPr>
          <p:cNvPr id="4" name="Rectangle 3"/>
          <p:cNvSpPr/>
          <p:nvPr/>
        </p:nvSpPr>
        <p:spPr>
          <a:xfrm>
            <a:off x="210207" y="861848"/>
            <a:ext cx="8345214" cy="1477328"/>
          </a:xfrm>
          <a:prstGeom prst="rect">
            <a:avLst/>
          </a:prstGeom>
        </p:spPr>
        <p:txBody>
          <a:bodyPr wrap="square">
            <a:spAutoFit/>
          </a:bodyPr>
          <a:lstStyle/>
          <a:p>
            <a:pPr lvl="2"/>
            <a:r>
              <a:rPr lang="en-ZA" b="1" dirty="0" smtClean="0"/>
              <a:t>See attached Main RFP Document</a:t>
            </a:r>
            <a:endParaRPr lang="en-ZA" b="1" dirty="0"/>
          </a:p>
          <a:p>
            <a:pPr lvl="2"/>
            <a:endParaRPr lang="en-ZA" b="1" dirty="0" smtClean="0"/>
          </a:p>
          <a:p>
            <a:pPr lvl="2"/>
            <a:endParaRPr lang="en-ZA" b="1" dirty="0"/>
          </a:p>
          <a:p>
            <a:pPr lvl="2"/>
            <a:endParaRPr lang="en-ZA" b="1" dirty="0" smtClean="0"/>
          </a:p>
          <a:p>
            <a:pPr lvl="2"/>
            <a:endParaRPr lang="en-ZA" b="1" dirty="0"/>
          </a:p>
        </p:txBody>
      </p:sp>
      <p:graphicFrame>
        <p:nvGraphicFramePr>
          <p:cNvPr id="5" name="Object 4"/>
          <p:cNvGraphicFramePr>
            <a:graphicFrameLocks noChangeAspect="1"/>
          </p:cNvGraphicFramePr>
          <p:nvPr>
            <p:extLst>
              <p:ext uri="{D42A27DB-BD31-4B8C-83A1-F6EECF244321}">
                <p14:modId xmlns:p14="http://schemas.microsoft.com/office/powerpoint/2010/main" val="1937148482"/>
              </p:ext>
            </p:extLst>
          </p:nvPr>
        </p:nvGraphicFramePr>
        <p:xfrm>
          <a:off x="4114800" y="3032125"/>
          <a:ext cx="914400" cy="792163"/>
        </p:xfrm>
        <a:graphic>
          <a:graphicData uri="http://schemas.openxmlformats.org/presentationml/2006/ole">
            <mc:AlternateContent xmlns:mc="http://schemas.openxmlformats.org/markup-compatibility/2006">
              <mc:Choice xmlns:v="urn:schemas-microsoft-com:vml" Requires="v">
                <p:oleObj spid="_x0000_s93340" name="Document" showAsIcon="1" r:id="rId5" imgW="914400" imgH="792360" progId="Word.Document.12">
                  <p:embed/>
                </p:oleObj>
              </mc:Choice>
              <mc:Fallback>
                <p:oleObj name="Document" showAsIcon="1" r:id="rId5" imgW="914400" imgH="792360" progId="Word.Document.12">
                  <p:embed/>
                  <p:pic>
                    <p:nvPicPr>
                      <p:cNvPr id="0" name=""/>
                      <p:cNvPicPr/>
                      <p:nvPr/>
                    </p:nvPicPr>
                    <p:blipFill>
                      <a:blip r:embed="rId6"/>
                      <a:stretch>
                        <a:fillRect/>
                      </a:stretch>
                    </p:blipFill>
                    <p:spPr>
                      <a:xfrm>
                        <a:off x="4114800" y="3032125"/>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2758233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3"/>
          <p:cNvSpPr>
            <a:spLocks noChangeArrowheads="1"/>
          </p:cNvSpPr>
          <p:nvPr/>
        </p:nvSpPr>
        <p:spPr bwMode="auto">
          <a:xfrm>
            <a:off x="539750" y="1071563"/>
            <a:ext cx="8175625" cy="5218112"/>
          </a:xfrm>
          <a:prstGeom prst="rect">
            <a:avLst/>
          </a:prstGeom>
          <a:noFill/>
          <a:ln w="9525" algn="ctr">
            <a:noFill/>
            <a:miter lim="800000"/>
            <a:headEnd/>
            <a:tailEnd/>
          </a:ln>
        </p:spPr>
        <p:txBody>
          <a:bodyPr/>
          <a:lstStyle/>
          <a:p>
            <a:pPr marL="457200" indent="-457200">
              <a:lnSpc>
                <a:spcPct val="135000"/>
              </a:lnSpc>
              <a:spcBef>
                <a:spcPct val="75000"/>
              </a:spcBef>
              <a:spcAft>
                <a:spcPct val="10000"/>
              </a:spcAft>
              <a:buFont typeface="+mj-lt"/>
              <a:buAutoNum type="arabicPeriod"/>
            </a:pPr>
            <a:r>
              <a:rPr lang="en-US" sz="2000" b="1" dirty="0">
                <a:solidFill>
                  <a:srgbClr val="BFBFBF"/>
                </a:solidFill>
              </a:rPr>
              <a:t>Welcome and Introduction</a:t>
            </a:r>
          </a:p>
          <a:p>
            <a:pPr marL="457200" indent="-457200">
              <a:lnSpc>
                <a:spcPct val="135000"/>
              </a:lnSpc>
              <a:spcBef>
                <a:spcPct val="75000"/>
              </a:spcBef>
              <a:spcAft>
                <a:spcPct val="10000"/>
              </a:spcAft>
              <a:buFont typeface="+mj-lt"/>
              <a:buAutoNum type="arabicPeriod"/>
            </a:pPr>
            <a:r>
              <a:rPr lang="en-ZA" sz="2000" b="1" dirty="0">
                <a:solidFill>
                  <a:srgbClr val="BFBFBF"/>
                </a:solidFill>
              </a:rPr>
              <a:t>RFP Timelines</a:t>
            </a:r>
          </a:p>
          <a:p>
            <a:pPr marL="457200" indent="-457200">
              <a:lnSpc>
                <a:spcPct val="135000"/>
              </a:lnSpc>
              <a:spcBef>
                <a:spcPct val="75000"/>
              </a:spcBef>
              <a:spcAft>
                <a:spcPct val="10000"/>
              </a:spcAft>
              <a:buFont typeface="+mj-lt"/>
              <a:buAutoNum type="arabicPeriod"/>
            </a:pPr>
            <a:r>
              <a:rPr lang="en-ZA" sz="2000" b="1" dirty="0">
                <a:solidFill>
                  <a:srgbClr val="BFBFBF"/>
                </a:solidFill>
              </a:rPr>
              <a:t>Background and Scope of work</a:t>
            </a:r>
          </a:p>
          <a:p>
            <a:pPr marL="457200" indent="-457200">
              <a:lnSpc>
                <a:spcPct val="135000"/>
              </a:lnSpc>
              <a:spcBef>
                <a:spcPct val="75000"/>
              </a:spcBef>
              <a:spcAft>
                <a:spcPct val="10000"/>
              </a:spcAft>
              <a:buFont typeface="+mj-lt"/>
              <a:buAutoNum type="arabicPeriod"/>
            </a:pPr>
            <a:r>
              <a:rPr lang="en-ZA" sz="2000" b="1" dirty="0" smtClean="0">
                <a:solidFill>
                  <a:srgbClr val="FF0000"/>
                </a:solidFill>
              </a:rPr>
              <a:t>Bid Evaluation Process</a:t>
            </a:r>
            <a:endParaRPr lang="en-ZA" sz="2000" b="1" dirty="0">
              <a:solidFill>
                <a:srgbClr val="FF0000"/>
              </a:solidFill>
            </a:endParaRP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Price &amp; BBBEE</a:t>
            </a:r>
            <a:endParaRPr lang="en-ZA" sz="2000" b="1" dirty="0">
              <a:solidFill>
                <a:schemeClr val="tx2"/>
              </a:solidFill>
            </a:endParaRP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Draft </a:t>
            </a:r>
            <a:r>
              <a:rPr lang="en-ZA" sz="2000" b="1" dirty="0">
                <a:solidFill>
                  <a:schemeClr val="tx2"/>
                </a:solidFill>
              </a:rPr>
              <a:t>SLA</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RFP </a:t>
            </a:r>
            <a:r>
              <a:rPr lang="en-ZA" sz="2000" b="1" dirty="0">
                <a:solidFill>
                  <a:schemeClr val="tx2"/>
                </a:solidFill>
              </a:rPr>
              <a:t>submission and contact details</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Meeting Closure</a:t>
            </a:r>
            <a:endParaRPr lang="en-ZA" sz="2000" dirty="0"/>
          </a:p>
          <a:p>
            <a:pPr marL="228600" indent="-228600" algn="l">
              <a:lnSpc>
                <a:spcPct val="135000"/>
              </a:lnSpc>
              <a:spcBef>
                <a:spcPct val="75000"/>
              </a:spcBef>
              <a:spcAft>
                <a:spcPct val="10000"/>
              </a:spcAft>
              <a:buFontTx/>
              <a:buChar char="•"/>
            </a:pPr>
            <a:endParaRPr lang="en-ZA" sz="2000" dirty="0">
              <a:solidFill>
                <a:schemeClr val="tx1"/>
              </a:solidFill>
            </a:endParaRPr>
          </a:p>
          <a:p>
            <a:pPr marL="636588" lvl="1" indent="-179388" algn="l">
              <a:lnSpc>
                <a:spcPct val="135000"/>
              </a:lnSpc>
              <a:spcBef>
                <a:spcPct val="75000"/>
              </a:spcBef>
              <a:spcAft>
                <a:spcPct val="10000"/>
              </a:spcAft>
              <a:buFontTx/>
              <a:buChar char="•"/>
            </a:pPr>
            <a:endParaRPr lang="en-ZA" sz="2000" dirty="0">
              <a:solidFill>
                <a:schemeClr val="tx1"/>
              </a:solidFill>
            </a:endParaRPr>
          </a:p>
          <a:p>
            <a:pPr marL="636588" lvl="1" indent="-179388" algn="l" eaLnBrk="0" hangingPunct="0">
              <a:lnSpc>
                <a:spcPct val="110000"/>
              </a:lnSpc>
              <a:spcBef>
                <a:spcPct val="50000"/>
              </a:spcBef>
              <a:spcAft>
                <a:spcPct val="10000"/>
              </a:spcAft>
              <a:buSzPct val="120000"/>
              <a:buFontTx/>
              <a:buChar char="•"/>
            </a:pPr>
            <a:endParaRPr lang="en-ZA" sz="2000" dirty="0">
              <a:solidFill>
                <a:schemeClr val="tx1"/>
              </a:solidFill>
            </a:endParaRPr>
          </a:p>
          <a:p>
            <a:pPr marL="228600" indent="-228600" algn="l" eaLnBrk="0" hangingPunct="0">
              <a:lnSpc>
                <a:spcPct val="110000"/>
              </a:lnSpc>
              <a:spcBef>
                <a:spcPct val="10000"/>
              </a:spcBef>
              <a:spcAft>
                <a:spcPct val="10000"/>
              </a:spcAft>
              <a:buSzPct val="120000"/>
              <a:buFontTx/>
              <a:buChar char="•"/>
            </a:pPr>
            <a:endParaRPr lang="en-US" sz="2000" dirty="0">
              <a:solidFill>
                <a:schemeClr val="tx1"/>
              </a:solidFill>
            </a:endParaRPr>
          </a:p>
        </p:txBody>
      </p:sp>
      <p:sp>
        <p:nvSpPr>
          <p:cNvPr id="3" name="Slide Number Placeholder 2"/>
          <p:cNvSpPr>
            <a:spLocks noGrp="1"/>
          </p:cNvSpPr>
          <p:nvPr>
            <p:ph type="sldNum" sz="quarter" idx="11"/>
          </p:nvPr>
        </p:nvSpPr>
        <p:spPr>
          <a:xfrm>
            <a:off x="6884988" y="6530658"/>
            <a:ext cx="862012" cy="184666"/>
          </a:xfrm>
        </p:spPr>
        <p:txBody>
          <a:bodyPr/>
          <a:lstStyle/>
          <a:p>
            <a:pPr>
              <a:defRPr/>
            </a:pPr>
            <a:fld id="{1D46AC71-C261-4AF3-BFB1-CCAEF8821007}" type="slidenum">
              <a:rPr lang="en-ZA" smtClean="0">
                <a:solidFill>
                  <a:schemeClr val="tx1"/>
                </a:solidFill>
              </a:rPr>
              <a:pPr>
                <a:defRPr/>
              </a:pPr>
              <a:t>16</a:t>
            </a:fld>
            <a:endParaRPr lang="en-ZA" dirty="0">
              <a:solidFill>
                <a:schemeClr val="tx1"/>
              </a:solidFill>
            </a:endParaRPr>
          </a:p>
        </p:txBody>
      </p:sp>
      <p:sp>
        <p:nvSpPr>
          <p:cNvPr id="5"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a:t>Table of </a:t>
            </a:r>
            <a:r>
              <a:rPr lang="en-ZA" dirty="0" smtClean="0"/>
              <a:t>Contents</a:t>
            </a:r>
            <a:endParaRPr lang="en-Z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1"/>
          </p:nvPr>
        </p:nvSpPr>
        <p:spPr>
          <a:xfrm>
            <a:off x="6963021" y="6519723"/>
            <a:ext cx="862012" cy="184666"/>
          </a:xfrm>
        </p:spPr>
        <p:txBody>
          <a:bodyPr/>
          <a:lstStyle/>
          <a:p>
            <a:pPr algn="ctr">
              <a:defRPr/>
            </a:pPr>
            <a:r>
              <a:rPr lang="en-ZA" dirty="0" smtClean="0">
                <a:solidFill>
                  <a:schemeClr val="tx1"/>
                </a:solidFill>
              </a:rPr>
              <a:t>                </a:t>
            </a:r>
            <a:fld id="{1D46AC71-C261-4AF3-BFB1-CCAEF8821007}" type="slidenum">
              <a:rPr lang="en-ZA" smtClean="0">
                <a:solidFill>
                  <a:schemeClr val="tx1"/>
                </a:solidFill>
              </a:rPr>
              <a:pPr algn="ctr">
                <a:defRPr/>
              </a:pPr>
              <a:t>17</a:t>
            </a:fld>
            <a:endParaRPr lang="en-ZA" dirty="0">
              <a:solidFill>
                <a:schemeClr val="tx1"/>
              </a:solidFill>
            </a:endParaRPr>
          </a:p>
        </p:txBody>
      </p:sp>
      <p:sp>
        <p:nvSpPr>
          <p:cNvPr id="6" name="Rectangle 11"/>
          <p:cNvSpPr>
            <a:spLocks noChangeArrowheads="1"/>
          </p:cNvSpPr>
          <p:nvPr/>
        </p:nvSpPr>
        <p:spPr bwMode="auto">
          <a:xfrm>
            <a:off x="552541" y="1690514"/>
            <a:ext cx="2082296" cy="546411"/>
          </a:xfrm>
          <a:prstGeom prst="rect">
            <a:avLst/>
          </a:prstGeom>
          <a:solidFill>
            <a:schemeClr val="accent1">
              <a:lumMod val="75000"/>
            </a:schemeClr>
          </a:solidFill>
          <a:ln w="9525">
            <a:noFill/>
            <a:miter lim="800000"/>
            <a:headEnd/>
            <a:tailEnd/>
          </a:ln>
          <a:scene3d>
            <a:camera prst="orthographicFront"/>
            <a:lightRig rig="threePt" dir="t"/>
          </a:scene3d>
          <a:sp3d>
            <a:bevelT w="114300" prst="artDeco"/>
          </a:sp3d>
        </p:spPr>
        <p:txBody>
          <a:bodyPr lIns="90000" tIns="46800" rIns="90000" bIns="46800" anchor="ctr" anchorCtr="1"/>
          <a:lstStyle/>
          <a:p>
            <a:pPr marL="176213" indent="-176213">
              <a:defRPr/>
            </a:pPr>
            <a:r>
              <a:rPr lang="en-US" sz="1200" b="1" dirty="0">
                <a:solidFill>
                  <a:schemeClr val="tx2"/>
                </a:solidFill>
              </a:rPr>
              <a:t>Pre-Qualification</a:t>
            </a:r>
          </a:p>
        </p:txBody>
      </p:sp>
      <p:sp>
        <p:nvSpPr>
          <p:cNvPr id="7" name="AutoShape 74"/>
          <p:cNvSpPr>
            <a:spLocks noChangeArrowheads="1"/>
          </p:cNvSpPr>
          <p:nvPr/>
        </p:nvSpPr>
        <p:spPr bwMode="auto">
          <a:xfrm>
            <a:off x="273269" y="758100"/>
            <a:ext cx="2985932" cy="1950563"/>
          </a:xfrm>
          <a:prstGeom prst="roundRect">
            <a:avLst>
              <a:gd name="adj" fmla="val 16667"/>
            </a:avLst>
          </a:prstGeom>
          <a:noFill/>
          <a:ln w="9525" algn="ctr">
            <a:solidFill>
              <a:srgbClr val="99CCFF"/>
            </a:solidFill>
            <a:round/>
            <a:headEnd/>
            <a:tailEnd/>
          </a:ln>
          <a:effectLst>
            <a:outerShdw dist="38100" dir="2700000" algn="tl" rotWithShape="0">
              <a:srgbClr val="000000">
                <a:alpha val="39999"/>
              </a:srgbClr>
            </a:outerShdw>
          </a:effectLst>
        </p:spPr>
        <p:txBody>
          <a:bodyPr wrap="none" anchor="ctr"/>
          <a:lstStyle/>
          <a:p>
            <a:pPr>
              <a:defRPr/>
            </a:pPr>
            <a:endParaRPr lang="en-ZA" dirty="0"/>
          </a:p>
        </p:txBody>
      </p:sp>
      <p:sp>
        <p:nvSpPr>
          <p:cNvPr id="9" name="Text Box 75"/>
          <p:cNvSpPr txBox="1">
            <a:spLocks noChangeArrowheads="1"/>
          </p:cNvSpPr>
          <p:nvPr/>
        </p:nvSpPr>
        <p:spPr bwMode="auto">
          <a:xfrm>
            <a:off x="639770" y="967197"/>
            <a:ext cx="1048271" cy="369332"/>
          </a:xfrm>
          <a:prstGeom prst="rect">
            <a:avLst/>
          </a:prstGeom>
          <a:solidFill>
            <a:srgbClr val="FFFFFF"/>
          </a:solidFill>
          <a:ln w="9525" algn="ctr">
            <a:noFill/>
            <a:miter lim="800000"/>
            <a:headEnd/>
            <a:tailEnd/>
          </a:ln>
          <a:effectLst>
            <a:outerShdw dist="38100" dir="2700000" algn="tl" rotWithShape="0">
              <a:srgbClr val="000000">
                <a:alpha val="39999"/>
              </a:srgbClr>
            </a:outerShdw>
          </a:effectLst>
        </p:spPr>
        <p:txBody>
          <a:bodyPr wrap="square">
            <a:spAutoFit/>
          </a:bodyPr>
          <a:lstStyle/>
          <a:p>
            <a:pPr>
              <a:defRPr/>
            </a:pPr>
            <a:r>
              <a:rPr lang="en-ZA" b="1" dirty="0">
                <a:solidFill>
                  <a:schemeClr val="tx2"/>
                </a:solidFill>
              </a:rPr>
              <a:t>Gate </a:t>
            </a:r>
            <a:r>
              <a:rPr lang="en-ZA" b="1" dirty="0" smtClean="0">
                <a:solidFill>
                  <a:schemeClr val="tx2"/>
                </a:solidFill>
              </a:rPr>
              <a:t>0</a:t>
            </a:r>
            <a:endParaRPr lang="en-GB" b="1" dirty="0">
              <a:solidFill>
                <a:schemeClr val="tx2"/>
              </a:solidFill>
            </a:endParaRPr>
          </a:p>
        </p:txBody>
      </p:sp>
      <p:sp>
        <p:nvSpPr>
          <p:cNvPr id="16" name="Text Box 98"/>
          <p:cNvSpPr txBox="1">
            <a:spLocks noChangeArrowheads="1"/>
          </p:cNvSpPr>
          <p:nvPr/>
        </p:nvSpPr>
        <p:spPr bwMode="auto">
          <a:xfrm>
            <a:off x="3795139" y="801851"/>
            <a:ext cx="5333367" cy="1477328"/>
          </a:xfrm>
          <a:prstGeom prst="rect">
            <a:avLst/>
          </a:prstGeom>
          <a:solidFill>
            <a:srgbClr val="FFFFFF"/>
          </a:solidFill>
          <a:ln w="9525" algn="ctr">
            <a:noFill/>
            <a:miter lim="800000"/>
            <a:headEnd/>
            <a:tailEnd/>
          </a:ln>
          <a:effectLst>
            <a:outerShdw dist="38100" dir="2700000" algn="tl" rotWithShape="0">
              <a:srgbClr val="000000">
                <a:alpha val="39999"/>
              </a:srgbClr>
            </a:outerShdw>
          </a:effectLst>
        </p:spPr>
        <p:txBody>
          <a:bodyPr wrap="square" anchor="ctr">
            <a:spAutoFit/>
          </a:bodyPr>
          <a:lstStyle/>
          <a:p>
            <a:pPr marL="171450" indent="-171450">
              <a:buFontTx/>
              <a:buChar char="•"/>
            </a:pPr>
            <a:r>
              <a:rPr lang="en-ZA" sz="900" b="1" dirty="0">
                <a:solidFill>
                  <a:schemeClr val="tx2"/>
                </a:solidFill>
                <a:cs typeface="Times New Roman" pitchFamily="18" charset="0"/>
              </a:rPr>
              <a:t>Invitation to Bid SBD 1</a:t>
            </a:r>
          </a:p>
          <a:p>
            <a:pPr marL="173038" indent="-173038">
              <a:buFontTx/>
              <a:buChar char="•"/>
            </a:pPr>
            <a:r>
              <a:rPr lang="en-ZA" sz="900" b="1" dirty="0">
                <a:solidFill>
                  <a:schemeClr val="tx2"/>
                </a:solidFill>
                <a:cs typeface="Times New Roman" pitchFamily="18" charset="0"/>
              </a:rPr>
              <a:t>Central Registration Report (Central Database System) from NT                       </a:t>
            </a:r>
          </a:p>
          <a:p>
            <a:pPr>
              <a:buFontTx/>
              <a:buChar char="•"/>
            </a:pPr>
            <a:r>
              <a:rPr lang="en-ZA" sz="900" b="1" dirty="0" smtClean="0">
                <a:solidFill>
                  <a:schemeClr val="tx2"/>
                </a:solidFill>
                <a:cs typeface="Times New Roman" pitchFamily="18" charset="0"/>
              </a:rPr>
              <a:t>   Declaration of Bidder’s Past SCM Practices – SBD 8</a:t>
            </a:r>
          </a:p>
          <a:p>
            <a:pPr>
              <a:buFontTx/>
              <a:buChar char="•"/>
            </a:pPr>
            <a:r>
              <a:rPr lang="en-ZA" sz="900" b="1" dirty="0" smtClean="0">
                <a:solidFill>
                  <a:schemeClr val="tx2"/>
                </a:solidFill>
                <a:cs typeface="Times New Roman" pitchFamily="18" charset="0"/>
              </a:rPr>
              <a:t>   Certificate of Independent Bid Determination – SBD 9</a:t>
            </a:r>
          </a:p>
          <a:p>
            <a:pPr>
              <a:buFontTx/>
              <a:buChar char="•"/>
            </a:pPr>
            <a:r>
              <a:rPr lang="en-ZA" sz="900" b="1" dirty="0" smtClean="0">
                <a:solidFill>
                  <a:schemeClr val="tx2"/>
                </a:solidFill>
                <a:cs typeface="Times New Roman" pitchFamily="18" charset="0"/>
              </a:rPr>
              <a:t>  </a:t>
            </a:r>
            <a:r>
              <a:rPr lang="en-ZA" sz="900" b="1" dirty="0" smtClean="0">
                <a:solidFill>
                  <a:schemeClr val="tx2"/>
                </a:solidFill>
              </a:rPr>
              <a:t> </a:t>
            </a:r>
            <a:r>
              <a:rPr lang="en-ZA" sz="900" b="1" dirty="0">
                <a:solidFill>
                  <a:schemeClr val="tx2"/>
                </a:solidFill>
              </a:rPr>
              <a:t>Services Agreement </a:t>
            </a:r>
          </a:p>
          <a:p>
            <a:pPr>
              <a:buFontTx/>
              <a:buChar char="•"/>
            </a:pPr>
            <a:r>
              <a:rPr lang="en-ZA" sz="900" b="1" dirty="0">
                <a:solidFill>
                  <a:schemeClr val="tx2"/>
                </a:solidFill>
              </a:rPr>
              <a:t>   SARS Oath of Secrecy</a:t>
            </a:r>
          </a:p>
          <a:p>
            <a:pPr>
              <a:buFontTx/>
              <a:buChar char="•"/>
            </a:pPr>
            <a:r>
              <a:rPr lang="en-ZA" sz="900" b="1" dirty="0">
                <a:solidFill>
                  <a:schemeClr val="tx2"/>
                </a:solidFill>
              </a:rPr>
              <a:t>   Declaration of interest SBD 4</a:t>
            </a:r>
          </a:p>
          <a:p>
            <a:pPr>
              <a:buFontTx/>
              <a:buChar char="•"/>
            </a:pPr>
            <a:r>
              <a:rPr lang="en-ZA" sz="900" b="1" dirty="0" smtClean="0">
                <a:solidFill>
                  <a:schemeClr val="tx2"/>
                </a:solidFill>
              </a:rPr>
              <a:t>   Preference Point Claim form- SBD 6.1</a:t>
            </a:r>
          </a:p>
          <a:p>
            <a:pPr>
              <a:buFontTx/>
              <a:buChar char="•"/>
            </a:pPr>
            <a:r>
              <a:rPr lang="en-ZA" sz="900" b="1" dirty="0" smtClean="0">
                <a:solidFill>
                  <a:schemeClr val="tx2"/>
                </a:solidFill>
                <a:cs typeface="Times New Roman" pitchFamily="18" charset="0"/>
              </a:rPr>
              <a:t>  </a:t>
            </a:r>
            <a:r>
              <a:rPr lang="en-GB" sz="900" b="1" dirty="0">
                <a:solidFill>
                  <a:schemeClr val="tx2"/>
                </a:solidFill>
              </a:rPr>
              <a:t>Supplier Cost and Risk Assessment Questionnaire</a:t>
            </a:r>
            <a:endParaRPr lang="en-ZA" sz="900" b="1" dirty="0" smtClean="0">
              <a:solidFill>
                <a:schemeClr val="tx2"/>
              </a:solidFill>
              <a:cs typeface="Times New Roman" pitchFamily="18" charset="0"/>
            </a:endParaRPr>
          </a:p>
          <a:p>
            <a:endParaRPr lang="en-ZA" sz="900" b="1" dirty="0" smtClean="0">
              <a:solidFill>
                <a:schemeClr val="tx2"/>
              </a:solidFill>
              <a:cs typeface="Times New Roman" pitchFamily="18" charset="0"/>
            </a:endParaRPr>
          </a:p>
        </p:txBody>
      </p:sp>
      <p:sp>
        <p:nvSpPr>
          <p:cNvPr id="17" name="Text Box 99"/>
          <p:cNvSpPr txBox="1">
            <a:spLocks noChangeArrowheads="1"/>
          </p:cNvSpPr>
          <p:nvPr/>
        </p:nvSpPr>
        <p:spPr bwMode="auto">
          <a:xfrm>
            <a:off x="5855516" y="3332281"/>
            <a:ext cx="3071306" cy="1615827"/>
          </a:xfrm>
          <a:prstGeom prst="rect">
            <a:avLst/>
          </a:prstGeom>
          <a:solidFill>
            <a:srgbClr val="FFFFFF"/>
          </a:solidFill>
          <a:ln w="9525" algn="ctr">
            <a:noFill/>
            <a:miter lim="800000"/>
            <a:headEnd/>
            <a:tailEnd/>
          </a:ln>
          <a:effectLst>
            <a:outerShdw dist="38100" dir="2700000" algn="tl" rotWithShape="0">
              <a:srgbClr val="000000">
                <a:alpha val="39999"/>
              </a:srgbClr>
            </a:outerShdw>
          </a:effectLst>
        </p:spPr>
        <p:txBody>
          <a:bodyPr wrap="square">
            <a:spAutoFit/>
          </a:bodyPr>
          <a:lstStyle/>
          <a:p>
            <a:r>
              <a:rPr lang="en-ZA" sz="900" b="1" dirty="0" smtClean="0">
                <a:solidFill>
                  <a:schemeClr val="accent2">
                    <a:lumMod val="50000"/>
                  </a:schemeClr>
                </a:solidFill>
              </a:rPr>
              <a:t>See attached </a:t>
            </a:r>
            <a:r>
              <a:rPr lang="en-ZA" sz="900" b="1" dirty="0">
                <a:solidFill>
                  <a:schemeClr val="accent2">
                    <a:lumMod val="50000"/>
                  </a:schemeClr>
                </a:solidFill>
              </a:rPr>
              <a:t>Technical Evaluation Criteria: </a:t>
            </a:r>
            <a:r>
              <a:rPr lang="en-ZA" sz="900" b="1" dirty="0" smtClean="0">
                <a:solidFill>
                  <a:schemeClr val="accent2">
                    <a:lumMod val="50000"/>
                  </a:schemeClr>
                </a:solidFill>
              </a:rPr>
              <a:t>Annexure A1  below:</a:t>
            </a:r>
          </a:p>
          <a:p>
            <a:endParaRPr lang="en-ZA" sz="900" b="1" dirty="0">
              <a:solidFill>
                <a:schemeClr val="accent2">
                  <a:lumMod val="50000"/>
                </a:schemeClr>
              </a:solidFill>
            </a:endParaRPr>
          </a:p>
          <a:p>
            <a:endParaRPr lang="en-ZA" sz="900" b="1" dirty="0" smtClean="0">
              <a:solidFill>
                <a:schemeClr val="accent2">
                  <a:lumMod val="50000"/>
                </a:schemeClr>
              </a:solidFill>
            </a:endParaRPr>
          </a:p>
          <a:p>
            <a:endParaRPr lang="en-ZA" sz="900" b="1" dirty="0">
              <a:solidFill>
                <a:schemeClr val="accent2">
                  <a:lumMod val="50000"/>
                </a:schemeClr>
              </a:solidFill>
            </a:endParaRPr>
          </a:p>
          <a:p>
            <a:endParaRPr lang="en-ZA" sz="900" b="1" dirty="0" smtClean="0">
              <a:solidFill>
                <a:schemeClr val="accent2">
                  <a:lumMod val="50000"/>
                </a:schemeClr>
              </a:solidFill>
            </a:endParaRPr>
          </a:p>
          <a:p>
            <a:endParaRPr lang="en-ZA" sz="900" b="1" dirty="0">
              <a:solidFill>
                <a:schemeClr val="accent2">
                  <a:lumMod val="50000"/>
                </a:schemeClr>
              </a:solidFill>
            </a:endParaRPr>
          </a:p>
          <a:p>
            <a:endParaRPr lang="en-ZA" sz="900" b="1" dirty="0" smtClean="0">
              <a:solidFill>
                <a:schemeClr val="accent2">
                  <a:lumMod val="50000"/>
                </a:schemeClr>
              </a:solidFill>
            </a:endParaRPr>
          </a:p>
          <a:p>
            <a:endParaRPr lang="en-ZA" sz="900" b="1" dirty="0">
              <a:solidFill>
                <a:schemeClr val="accent2">
                  <a:lumMod val="50000"/>
                </a:schemeClr>
              </a:solidFill>
            </a:endParaRPr>
          </a:p>
          <a:p>
            <a:endParaRPr lang="en-ZA" sz="900" b="1" dirty="0" smtClean="0">
              <a:solidFill>
                <a:schemeClr val="accent2">
                  <a:lumMod val="50000"/>
                </a:schemeClr>
              </a:solidFill>
            </a:endParaRPr>
          </a:p>
          <a:p>
            <a:endParaRPr lang="en-ZA" sz="900" b="1" dirty="0" smtClean="0">
              <a:solidFill>
                <a:schemeClr val="accent2">
                  <a:lumMod val="50000"/>
                </a:schemeClr>
              </a:solidFill>
            </a:endParaRPr>
          </a:p>
        </p:txBody>
      </p:sp>
      <p:sp>
        <p:nvSpPr>
          <p:cNvPr id="18" name="AutoShape 90"/>
          <p:cNvSpPr>
            <a:spLocks noChangeArrowheads="1"/>
          </p:cNvSpPr>
          <p:nvPr/>
        </p:nvSpPr>
        <p:spPr bwMode="auto">
          <a:xfrm>
            <a:off x="152400" y="3332280"/>
            <a:ext cx="5498055" cy="1675947"/>
          </a:xfrm>
          <a:prstGeom prst="roundRect">
            <a:avLst>
              <a:gd name="adj" fmla="val 16667"/>
            </a:avLst>
          </a:prstGeom>
          <a:noFill/>
          <a:ln w="9525" algn="ctr">
            <a:solidFill>
              <a:srgbClr val="99CCFF"/>
            </a:solidFill>
            <a:round/>
            <a:headEnd/>
            <a:tailEnd/>
          </a:ln>
          <a:effectLst>
            <a:outerShdw dist="38100" dir="2700000" algn="tl" rotWithShape="0">
              <a:srgbClr val="000000">
                <a:alpha val="39999"/>
              </a:srgbClr>
            </a:outerShdw>
          </a:effectLst>
        </p:spPr>
        <p:txBody>
          <a:bodyPr wrap="none" anchor="ctr"/>
          <a:lstStyle/>
          <a:p>
            <a:pPr>
              <a:defRPr/>
            </a:pPr>
            <a:endParaRPr lang="en-ZA" dirty="0"/>
          </a:p>
        </p:txBody>
      </p:sp>
      <p:sp>
        <p:nvSpPr>
          <p:cNvPr id="21" name="Text Box 91"/>
          <p:cNvSpPr txBox="1">
            <a:spLocks noChangeArrowheads="1"/>
          </p:cNvSpPr>
          <p:nvPr/>
        </p:nvSpPr>
        <p:spPr bwMode="auto">
          <a:xfrm>
            <a:off x="639770" y="3486010"/>
            <a:ext cx="1328895" cy="369332"/>
          </a:xfrm>
          <a:prstGeom prst="rect">
            <a:avLst/>
          </a:prstGeom>
          <a:solidFill>
            <a:srgbClr val="FFFFFF"/>
          </a:solidFill>
          <a:ln w="9525" algn="ctr">
            <a:noFill/>
            <a:miter lim="800000"/>
            <a:headEnd/>
            <a:tailEnd/>
          </a:ln>
          <a:effectLst>
            <a:outerShdw dist="38100" dir="2700000" algn="tl" rotWithShape="0">
              <a:srgbClr val="000000">
                <a:alpha val="39999"/>
              </a:srgbClr>
            </a:outerShdw>
          </a:effectLst>
        </p:spPr>
        <p:txBody>
          <a:bodyPr wrap="square">
            <a:spAutoFit/>
          </a:bodyPr>
          <a:lstStyle/>
          <a:p>
            <a:pPr>
              <a:defRPr/>
            </a:pPr>
            <a:r>
              <a:rPr lang="en-ZA" b="1" dirty="0">
                <a:solidFill>
                  <a:schemeClr val="tx2"/>
                </a:solidFill>
              </a:rPr>
              <a:t>Gate </a:t>
            </a:r>
            <a:r>
              <a:rPr lang="en-ZA" b="1" dirty="0" smtClean="0">
                <a:solidFill>
                  <a:schemeClr val="tx2"/>
                </a:solidFill>
              </a:rPr>
              <a:t>1</a:t>
            </a:r>
            <a:endParaRPr lang="en-GB" b="1" dirty="0">
              <a:solidFill>
                <a:schemeClr val="tx2"/>
              </a:solidFill>
            </a:endParaRPr>
          </a:p>
        </p:txBody>
      </p:sp>
      <p:sp>
        <p:nvSpPr>
          <p:cNvPr id="26" name="Title 1"/>
          <p:cNvSpPr txBox="1">
            <a:spLocks/>
          </p:cNvSpPr>
          <p:nvPr/>
        </p:nvSpPr>
        <p:spPr>
          <a:xfrm>
            <a:off x="0" y="285750"/>
            <a:ext cx="9144000" cy="261938"/>
          </a:xfrm>
          <a:prstGeom prst="rect">
            <a:avLst/>
          </a:prstGeom>
        </p:spPr>
        <p:txBody>
          <a:bodyPr lIns="360000"/>
          <a:lstStyle/>
          <a:p>
            <a:pPr lvl="0">
              <a:lnSpc>
                <a:spcPct val="85000"/>
              </a:lnSpc>
              <a:defRPr/>
            </a:pPr>
            <a:r>
              <a:rPr kumimoji="0" lang="en-ZA" sz="20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t>Bid Evaluation Process</a:t>
            </a:r>
            <a:r>
              <a:rPr kumimoji="0" lang="en-ZA" sz="2000"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t> :</a:t>
            </a:r>
            <a:r>
              <a:rPr lang="en-ZA" sz="2000" b="1" dirty="0" smtClean="0">
                <a:solidFill>
                  <a:schemeClr val="bg1"/>
                </a:solidFill>
                <a:effectLst>
                  <a:outerShdw blurRad="38100" dist="38100" dir="2700000" algn="tl">
                    <a:srgbClr val="000000">
                      <a:alpha val="43137"/>
                    </a:srgbClr>
                  </a:outerShdw>
                </a:effectLst>
                <a:latin typeface="+mj-lt"/>
                <a:ea typeface="+mj-ea"/>
                <a:cs typeface="+mj-cs"/>
              </a:rPr>
              <a:t>Refer </a:t>
            </a:r>
            <a:r>
              <a:rPr lang="en-ZA" sz="2000" b="1" dirty="0">
                <a:solidFill>
                  <a:schemeClr val="bg1"/>
                </a:solidFill>
                <a:effectLst>
                  <a:outerShdw blurRad="38100" dist="38100" dir="2700000" algn="tl">
                    <a:srgbClr val="000000">
                      <a:alpha val="43137"/>
                    </a:srgbClr>
                  </a:outerShdw>
                </a:effectLst>
                <a:latin typeface="+mj-lt"/>
                <a:ea typeface="+mj-ea"/>
                <a:cs typeface="+mj-cs"/>
              </a:rPr>
              <a:t>to section </a:t>
            </a:r>
            <a:r>
              <a:rPr lang="en-ZA" sz="2000" b="1" dirty="0" smtClean="0">
                <a:solidFill>
                  <a:schemeClr val="bg1"/>
                </a:solidFill>
                <a:effectLst>
                  <a:outerShdw blurRad="38100" dist="38100" dir="2700000" algn="tl">
                    <a:srgbClr val="000000">
                      <a:alpha val="43137"/>
                    </a:srgbClr>
                  </a:outerShdw>
                </a:effectLst>
                <a:latin typeface="+mj-lt"/>
                <a:ea typeface="+mj-ea"/>
                <a:cs typeface="+mj-cs"/>
              </a:rPr>
              <a:t>7 </a:t>
            </a:r>
            <a:r>
              <a:rPr lang="en-ZA" sz="2000" b="1" dirty="0">
                <a:solidFill>
                  <a:schemeClr val="bg1"/>
                </a:solidFill>
                <a:effectLst>
                  <a:outerShdw blurRad="38100" dist="38100" dir="2700000" algn="tl">
                    <a:srgbClr val="000000">
                      <a:alpha val="43137"/>
                    </a:srgbClr>
                  </a:outerShdw>
                </a:effectLst>
                <a:latin typeface="+mj-lt"/>
                <a:ea typeface="+mj-ea"/>
                <a:cs typeface="+mj-cs"/>
              </a:rPr>
              <a:t>of </a:t>
            </a:r>
            <a:r>
              <a:rPr lang="en-ZA" sz="2000" b="1" dirty="0" smtClean="0">
                <a:solidFill>
                  <a:schemeClr val="bg1"/>
                </a:solidFill>
                <a:effectLst>
                  <a:outerShdw blurRad="38100" dist="38100" dir="2700000" algn="tl">
                    <a:srgbClr val="000000">
                      <a:alpha val="43137"/>
                    </a:srgbClr>
                  </a:outerShdw>
                </a:effectLst>
                <a:latin typeface="+mj-lt"/>
                <a:ea typeface="+mj-ea"/>
                <a:cs typeface="+mj-cs"/>
              </a:rPr>
              <a:t>the Main </a:t>
            </a:r>
            <a:r>
              <a:rPr lang="en-ZA" sz="2000" b="1" dirty="0">
                <a:solidFill>
                  <a:schemeClr val="bg1"/>
                </a:solidFill>
                <a:effectLst>
                  <a:outerShdw blurRad="38100" dist="38100" dir="2700000" algn="tl">
                    <a:srgbClr val="000000">
                      <a:alpha val="43137"/>
                    </a:srgbClr>
                  </a:outerShdw>
                </a:effectLst>
                <a:latin typeface="+mj-lt"/>
                <a:ea typeface="+mj-ea"/>
                <a:cs typeface="+mj-cs"/>
              </a:rPr>
              <a:t>RFP doc</a:t>
            </a:r>
          </a:p>
        </p:txBody>
      </p:sp>
      <p:cxnSp>
        <p:nvCxnSpPr>
          <p:cNvPr id="4" name="Straight Connector 3"/>
          <p:cNvCxnSpPr/>
          <p:nvPr/>
        </p:nvCxnSpPr>
        <p:spPr bwMode="auto">
          <a:xfrm>
            <a:off x="81280" y="3028673"/>
            <a:ext cx="9047226" cy="0"/>
          </a:xfrm>
          <a:prstGeom prst="line">
            <a:avLst/>
          </a:prstGeom>
          <a:solidFill>
            <a:schemeClr val="bg1"/>
          </a:solidFill>
          <a:ln w="38100" cap="flat" cmpd="sng" algn="ctr">
            <a:solidFill>
              <a:schemeClr val="tx2"/>
            </a:solidFill>
            <a:prstDash val="dash"/>
            <a:round/>
            <a:headEnd type="none" w="med" len="med"/>
            <a:tailEnd type="none" w="med" len="med"/>
          </a:ln>
          <a:effectLst/>
        </p:spPr>
      </p:cxnSp>
      <p:cxnSp>
        <p:nvCxnSpPr>
          <p:cNvPr id="25" name="Straight Connector 24"/>
          <p:cNvCxnSpPr/>
          <p:nvPr/>
        </p:nvCxnSpPr>
        <p:spPr bwMode="auto">
          <a:xfrm>
            <a:off x="152400" y="5763238"/>
            <a:ext cx="8991600" cy="0"/>
          </a:xfrm>
          <a:prstGeom prst="line">
            <a:avLst/>
          </a:prstGeom>
          <a:solidFill>
            <a:schemeClr val="bg1"/>
          </a:solidFill>
          <a:ln w="38100" cap="flat" cmpd="sng" algn="ctr">
            <a:solidFill>
              <a:schemeClr val="tx2"/>
            </a:solidFill>
            <a:prstDash val="dash"/>
            <a:round/>
            <a:headEnd type="none" w="med" len="med"/>
            <a:tailEnd type="none" w="med" len="med"/>
          </a:ln>
          <a:effectLst/>
        </p:spPr>
      </p:cxnSp>
      <p:pic>
        <p:nvPicPr>
          <p:cNvPr id="3" name="Picture 2"/>
          <p:cNvPicPr>
            <a:picLocks noChangeAspect="1"/>
          </p:cNvPicPr>
          <p:nvPr/>
        </p:nvPicPr>
        <p:blipFill>
          <a:blip r:embed="rId4"/>
          <a:stretch>
            <a:fillRect/>
          </a:stretch>
        </p:blipFill>
        <p:spPr>
          <a:xfrm>
            <a:off x="456924" y="4031747"/>
            <a:ext cx="2097206" cy="506012"/>
          </a:xfrm>
          <a:prstGeom prst="rect">
            <a:avLst/>
          </a:prstGeom>
        </p:spPr>
      </p:pic>
      <p:pic>
        <p:nvPicPr>
          <p:cNvPr id="10" name="Picture 9"/>
          <p:cNvPicPr>
            <a:picLocks noChangeAspect="1"/>
          </p:cNvPicPr>
          <p:nvPr/>
        </p:nvPicPr>
        <p:blipFill>
          <a:blip r:embed="rId5"/>
          <a:stretch>
            <a:fillRect/>
          </a:stretch>
        </p:blipFill>
        <p:spPr>
          <a:xfrm>
            <a:off x="2619627" y="4038936"/>
            <a:ext cx="957155" cy="518205"/>
          </a:xfrm>
          <a:prstGeom prst="rect">
            <a:avLst/>
          </a:prstGeom>
        </p:spPr>
      </p:pic>
      <p:sp>
        <p:nvSpPr>
          <p:cNvPr id="20" name="Rectangle 11"/>
          <p:cNvSpPr>
            <a:spLocks noChangeArrowheads="1"/>
          </p:cNvSpPr>
          <p:nvPr/>
        </p:nvSpPr>
        <p:spPr bwMode="auto">
          <a:xfrm>
            <a:off x="3693105" y="3411267"/>
            <a:ext cx="1757789" cy="1517971"/>
          </a:xfrm>
          <a:prstGeom prst="rect">
            <a:avLst/>
          </a:prstGeom>
          <a:solidFill>
            <a:schemeClr val="accent1">
              <a:lumMod val="75000"/>
            </a:schemeClr>
          </a:solidFill>
          <a:ln w="9525">
            <a:noFill/>
            <a:miter lim="800000"/>
            <a:headEnd/>
            <a:tailEnd/>
          </a:ln>
          <a:scene3d>
            <a:camera prst="orthographicFront"/>
            <a:lightRig rig="threePt" dir="t"/>
          </a:scene3d>
          <a:sp3d>
            <a:bevelT w="114300" prst="artDeco"/>
          </a:sp3d>
        </p:spPr>
        <p:txBody>
          <a:bodyPr lIns="90000" tIns="46800" rIns="90000" bIns="46800" anchor="t" anchorCtr="1"/>
          <a:lstStyle/>
          <a:p>
            <a:pPr marL="176213" indent="-176213" algn="ctr">
              <a:defRPr/>
            </a:pPr>
            <a:endParaRPr lang="en-US" sz="1200" b="1" dirty="0" smtClean="0"/>
          </a:p>
          <a:p>
            <a:pPr marL="176213" indent="-176213" algn="ctr">
              <a:defRPr/>
            </a:pPr>
            <a:endParaRPr lang="en-US" sz="1200" b="1" dirty="0"/>
          </a:p>
          <a:p>
            <a:pPr marL="176213" indent="-176213" algn="ctr">
              <a:defRPr/>
            </a:pPr>
            <a:r>
              <a:rPr lang="en-US" sz="1200" b="1" dirty="0" smtClean="0">
                <a:solidFill>
                  <a:schemeClr val="tx2"/>
                </a:solidFill>
              </a:rPr>
              <a:t>Achieve  overall score of 74 out of 100 points to proceed to Gate 2</a:t>
            </a:r>
            <a:endParaRPr lang="en-US" sz="1200" b="1" dirty="0">
              <a:solidFill>
                <a:schemeClr val="tx2"/>
              </a:solidFill>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523910130"/>
              </p:ext>
            </p:extLst>
          </p:nvPr>
        </p:nvGraphicFramePr>
        <p:xfrm>
          <a:off x="6332230" y="3888671"/>
          <a:ext cx="914400" cy="792163"/>
        </p:xfrm>
        <a:graphic>
          <a:graphicData uri="http://schemas.openxmlformats.org/presentationml/2006/ole">
            <mc:AlternateContent xmlns:mc="http://schemas.openxmlformats.org/markup-compatibility/2006">
              <mc:Choice xmlns:v="urn:schemas-microsoft-com:vml" Requires="v">
                <p:oleObj spid="_x0000_s94281" name="Worksheet" showAsIcon="1" r:id="rId6" imgW="914400" imgH="792360" progId="Excel.Sheet.12">
                  <p:embed/>
                </p:oleObj>
              </mc:Choice>
              <mc:Fallback>
                <p:oleObj name="Worksheet" showAsIcon="1" r:id="rId6" imgW="914400" imgH="792360" progId="Excel.Sheet.12">
                  <p:embed/>
                  <p:pic>
                    <p:nvPicPr>
                      <p:cNvPr id="0" name=""/>
                      <p:cNvPicPr/>
                      <p:nvPr/>
                    </p:nvPicPr>
                    <p:blipFill>
                      <a:blip r:embed="rId7"/>
                      <a:stretch>
                        <a:fillRect/>
                      </a:stretch>
                    </p:blipFill>
                    <p:spPr>
                      <a:xfrm>
                        <a:off x="6332230" y="3888671"/>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35341766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1"/>
          </p:nvPr>
        </p:nvSpPr>
        <p:spPr>
          <a:xfrm>
            <a:off x="6963021" y="6519723"/>
            <a:ext cx="862012" cy="184666"/>
          </a:xfrm>
        </p:spPr>
        <p:txBody>
          <a:bodyPr/>
          <a:lstStyle/>
          <a:p>
            <a:pPr algn="ctr">
              <a:defRPr/>
            </a:pPr>
            <a:r>
              <a:rPr lang="en-ZA" dirty="0" smtClean="0">
                <a:solidFill>
                  <a:schemeClr val="tx1"/>
                </a:solidFill>
              </a:rPr>
              <a:t>                </a:t>
            </a:r>
            <a:fld id="{1D46AC71-C261-4AF3-BFB1-CCAEF8821007}" type="slidenum">
              <a:rPr lang="en-ZA" smtClean="0">
                <a:solidFill>
                  <a:schemeClr val="tx1"/>
                </a:solidFill>
              </a:rPr>
              <a:pPr algn="ctr">
                <a:defRPr/>
              </a:pPr>
              <a:t>18</a:t>
            </a:fld>
            <a:endParaRPr lang="en-ZA" dirty="0">
              <a:solidFill>
                <a:schemeClr val="tx1"/>
              </a:solidFill>
            </a:endParaRPr>
          </a:p>
        </p:txBody>
      </p:sp>
      <p:sp>
        <p:nvSpPr>
          <p:cNvPr id="18" name="AutoShape 90"/>
          <p:cNvSpPr>
            <a:spLocks noChangeArrowheads="1"/>
          </p:cNvSpPr>
          <p:nvPr/>
        </p:nvSpPr>
        <p:spPr bwMode="auto">
          <a:xfrm>
            <a:off x="152400" y="1526796"/>
            <a:ext cx="5498055" cy="2634143"/>
          </a:xfrm>
          <a:prstGeom prst="roundRect">
            <a:avLst>
              <a:gd name="adj" fmla="val 16667"/>
            </a:avLst>
          </a:prstGeom>
          <a:noFill/>
          <a:ln w="9525" algn="ctr">
            <a:solidFill>
              <a:srgbClr val="99CCFF"/>
            </a:solidFill>
            <a:round/>
            <a:headEnd/>
            <a:tailEnd/>
          </a:ln>
          <a:effectLst>
            <a:outerShdw dist="38100" dir="2700000" algn="tl" rotWithShape="0">
              <a:srgbClr val="000000">
                <a:alpha val="39999"/>
              </a:srgbClr>
            </a:outerShdw>
          </a:effectLst>
        </p:spPr>
        <p:txBody>
          <a:bodyPr wrap="none" anchor="ctr"/>
          <a:lstStyle/>
          <a:p>
            <a:pPr>
              <a:defRPr/>
            </a:pPr>
            <a:endParaRPr lang="en-ZA" dirty="0"/>
          </a:p>
        </p:txBody>
      </p:sp>
      <p:sp>
        <p:nvSpPr>
          <p:cNvPr id="20" name="Rectangle 11"/>
          <p:cNvSpPr>
            <a:spLocks noChangeArrowheads="1"/>
          </p:cNvSpPr>
          <p:nvPr/>
        </p:nvSpPr>
        <p:spPr bwMode="auto">
          <a:xfrm>
            <a:off x="2214606" y="2588545"/>
            <a:ext cx="1152399" cy="464277"/>
          </a:xfrm>
          <a:prstGeom prst="rect">
            <a:avLst/>
          </a:prstGeom>
          <a:solidFill>
            <a:schemeClr val="accent1">
              <a:lumMod val="75000"/>
            </a:schemeClr>
          </a:solidFill>
          <a:ln w="9525">
            <a:noFill/>
            <a:miter lim="800000"/>
            <a:headEnd/>
            <a:tailEnd/>
          </a:ln>
          <a:scene3d>
            <a:camera prst="orthographicFront"/>
            <a:lightRig rig="threePt" dir="t"/>
          </a:scene3d>
          <a:sp3d>
            <a:bevelT w="114300" prst="artDeco"/>
          </a:sp3d>
        </p:spPr>
        <p:txBody>
          <a:bodyPr lIns="90000" tIns="46800" rIns="90000" bIns="46800" anchor="ctr" anchorCtr="1"/>
          <a:lstStyle/>
          <a:p>
            <a:pPr marL="176213" indent="-176213" algn="ctr">
              <a:defRPr/>
            </a:pPr>
            <a:r>
              <a:rPr lang="en-US" sz="1200" b="1" dirty="0" smtClean="0">
                <a:solidFill>
                  <a:schemeClr val="tx2"/>
                </a:solidFill>
              </a:rPr>
              <a:t>100 points</a:t>
            </a:r>
            <a:endParaRPr lang="en-US" sz="1200" b="1" dirty="0">
              <a:solidFill>
                <a:schemeClr val="tx2"/>
              </a:solidFill>
            </a:endParaRPr>
          </a:p>
        </p:txBody>
      </p:sp>
      <p:sp>
        <p:nvSpPr>
          <p:cNvPr id="21" name="Text Box 91"/>
          <p:cNvSpPr txBox="1">
            <a:spLocks noChangeArrowheads="1"/>
          </p:cNvSpPr>
          <p:nvPr/>
        </p:nvSpPr>
        <p:spPr bwMode="auto">
          <a:xfrm>
            <a:off x="620786" y="1702447"/>
            <a:ext cx="1318654" cy="369332"/>
          </a:xfrm>
          <a:prstGeom prst="rect">
            <a:avLst/>
          </a:prstGeom>
          <a:solidFill>
            <a:srgbClr val="FFFFFF"/>
          </a:solidFill>
          <a:ln w="9525" algn="ctr">
            <a:noFill/>
            <a:miter lim="800000"/>
            <a:headEnd/>
            <a:tailEnd/>
          </a:ln>
          <a:effectLst>
            <a:outerShdw dist="38100" dir="2700000" algn="tl" rotWithShape="0">
              <a:srgbClr val="000000">
                <a:alpha val="39999"/>
              </a:srgbClr>
            </a:outerShdw>
          </a:effectLst>
        </p:spPr>
        <p:txBody>
          <a:bodyPr wrap="square">
            <a:spAutoFit/>
          </a:bodyPr>
          <a:lstStyle/>
          <a:p>
            <a:pPr>
              <a:defRPr/>
            </a:pPr>
            <a:r>
              <a:rPr lang="en-ZA" b="1" dirty="0">
                <a:solidFill>
                  <a:schemeClr val="tx2"/>
                </a:solidFill>
              </a:rPr>
              <a:t>Gate 2</a:t>
            </a:r>
            <a:endParaRPr lang="en-GB" b="1" dirty="0">
              <a:solidFill>
                <a:schemeClr val="tx2"/>
              </a:solidFill>
            </a:endParaRPr>
          </a:p>
        </p:txBody>
      </p:sp>
      <p:sp>
        <p:nvSpPr>
          <p:cNvPr id="26" name="Title 1"/>
          <p:cNvSpPr txBox="1">
            <a:spLocks/>
          </p:cNvSpPr>
          <p:nvPr/>
        </p:nvSpPr>
        <p:spPr>
          <a:xfrm>
            <a:off x="0" y="285750"/>
            <a:ext cx="9144000" cy="261938"/>
          </a:xfrm>
          <a:prstGeom prst="rect">
            <a:avLst/>
          </a:prstGeom>
        </p:spPr>
        <p:txBody>
          <a:bodyPr lIns="360000"/>
          <a:lstStyle/>
          <a:p>
            <a:pPr lvl="0">
              <a:lnSpc>
                <a:spcPct val="85000"/>
              </a:lnSpc>
              <a:defRPr/>
            </a:pPr>
            <a:r>
              <a:rPr kumimoji="0" lang="en-ZA" sz="20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t>Conti…Bid Evaluation Process:</a:t>
            </a:r>
            <a:r>
              <a:rPr lang="en-ZA" sz="2000" noProof="0" dirty="0" smtClean="0"/>
              <a:t> </a:t>
            </a:r>
            <a:r>
              <a:rPr lang="en-ZA" sz="2000" b="1" dirty="0" smtClean="0">
                <a:solidFill>
                  <a:schemeClr val="bg1"/>
                </a:solidFill>
                <a:effectLst>
                  <a:outerShdw blurRad="38100" dist="38100" dir="2700000" algn="tl">
                    <a:srgbClr val="000000">
                      <a:alpha val="43137"/>
                    </a:srgbClr>
                  </a:outerShdw>
                </a:effectLst>
                <a:latin typeface="+mj-lt"/>
                <a:ea typeface="+mj-ea"/>
                <a:cs typeface="+mj-cs"/>
              </a:rPr>
              <a:t>Refer </a:t>
            </a:r>
            <a:r>
              <a:rPr lang="en-ZA" sz="2000" b="1" dirty="0">
                <a:solidFill>
                  <a:schemeClr val="bg1"/>
                </a:solidFill>
                <a:effectLst>
                  <a:outerShdw blurRad="38100" dist="38100" dir="2700000" algn="tl">
                    <a:srgbClr val="000000">
                      <a:alpha val="43137"/>
                    </a:srgbClr>
                  </a:outerShdw>
                </a:effectLst>
                <a:latin typeface="+mj-lt"/>
                <a:ea typeface="+mj-ea"/>
                <a:cs typeface="+mj-cs"/>
              </a:rPr>
              <a:t>to section </a:t>
            </a:r>
            <a:r>
              <a:rPr lang="en-ZA" sz="2000" b="1" dirty="0" smtClean="0">
                <a:solidFill>
                  <a:schemeClr val="bg1"/>
                </a:solidFill>
                <a:effectLst>
                  <a:outerShdw blurRad="38100" dist="38100" dir="2700000" algn="tl">
                    <a:srgbClr val="000000">
                      <a:alpha val="43137"/>
                    </a:srgbClr>
                  </a:outerShdw>
                </a:effectLst>
                <a:latin typeface="+mj-lt"/>
                <a:ea typeface="+mj-ea"/>
                <a:cs typeface="+mj-cs"/>
              </a:rPr>
              <a:t>7 </a:t>
            </a:r>
            <a:r>
              <a:rPr lang="en-ZA" sz="2000" b="1" dirty="0">
                <a:solidFill>
                  <a:schemeClr val="bg1"/>
                </a:solidFill>
                <a:effectLst>
                  <a:outerShdw blurRad="38100" dist="38100" dir="2700000" algn="tl">
                    <a:srgbClr val="000000">
                      <a:alpha val="43137"/>
                    </a:srgbClr>
                  </a:outerShdw>
                </a:effectLst>
                <a:latin typeface="+mj-lt"/>
                <a:ea typeface="+mj-ea"/>
                <a:cs typeface="+mj-cs"/>
              </a:rPr>
              <a:t>of </a:t>
            </a:r>
            <a:r>
              <a:rPr lang="en-ZA" sz="2000" b="1" dirty="0" smtClean="0">
                <a:solidFill>
                  <a:schemeClr val="bg1"/>
                </a:solidFill>
                <a:effectLst>
                  <a:outerShdw blurRad="38100" dist="38100" dir="2700000" algn="tl">
                    <a:srgbClr val="000000">
                      <a:alpha val="43137"/>
                    </a:srgbClr>
                  </a:outerShdw>
                </a:effectLst>
                <a:latin typeface="+mj-lt"/>
                <a:ea typeface="+mj-ea"/>
                <a:cs typeface="+mj-cs"/>
              </a:rPr>
              <a:t>the Main </a:t>
            </a:r>
            <a:r>
              <a:rPr lang="en-ZA" sz="2000" b="1" dirty="0">
                <a:solidFill>
                  <a:schemeClr val="bg1"/>
                </a:solidFill>
                <a:effectLst>
                  <a:outerShdw blurRad="38100" dist="38100" dir="2700000" algn="tl">
                    <a:srgbClr val="000000">
                      <a:alpha val="43137"/>
                    </a:srgbClr>
                  </a:outerShdw>
                </a:effectLst>
                <a:latin typeface="+mj-lt"/>
                <a:ea typeface="+mj-ea"/>
                <a:cs typeface="+mj-cs"/>
              </a:rPr>
              <a:t>RFP doc</a:t>
            </a:r>
          </a:p>
        </p:txBody>
      </p:sp>
      <p:sp>
        <p:nvSpPr>
          <p:cNvPr id="22" name="Rectangle 12"/>
          <p:cNvSpPr>
            <a:spLocks noChangeArrowheads="1"/>
          </p:cNvSpPr>
          <p:nvPr/>
        </p:nvSpPr>
        <p:spPr bwMode="auto">
          <a:xfrm>
            <a:off x="345026" y="2963259"/>
            <a:ext cx="1670338" cy="489965"/>
          </a:xfrm>
          <a:prstGeom prst="rect">
            <a:avLst/>
          </a:prstGeom>
          <a:solidFill>
            <a:schemeClr val="accent1">
              <a:lumMod val="75000"/>
            </a:schemeClr>
          </a:solidFill>
          <a:ln w="9525">
            <a:noFill/>
            <a:miter lim="800000"/>
            <a:headEnd/>
            <a:tailEnd/>
          </a:ln>
          <a:scene3d>
            <a:camera prst="orthographicFront"/>
            <a:lightRig rig="threePt" dir="t"/>
          </a:scene3d>
          <a:sp3d>
            <a:bevelT w="114300" prst="artDeco"/>
          </a:sp3d>
        </p:spPr>
        <p:txBody>
          <a:bodyPr lIns="90000" tIns="46800" rIns="90000" bIns="46800" anchor="ctr" anchorCtr="1"/>
          <a:lstStyle/>
          <a:p>
            <a:pPr marL="176213" indent="-176213">
              <a:defRPr/>
            </a:pPr>
            <a:r>
              <a:rPr lang="en-US" sz="1200" b="1" dirty="0" smtClean="0">
                <a:solidFill>
                  <a:schemeClr val="tx2"/>
                </a:solidFill>
              </a:rPr>
              <a:t>Price </a:t>
            </a:r>
            <a:r>
              <a:rPr lang="en-US" sz="1200" dirty="0" smtClean="0">
                <a:solidFill>
                  <a:schemeClr val="tx2"/>
                </a:solidFill>
              </a:rPr>
              <a:t>=</a:t>
            </a:r>
            <a:r>
              <a:rPr lang="en-US" sz="1200" b="1" dirty="0" smtClean="0">
                <a:solidFill>
                  <a:schemeClr val="tx2"/>
                </a:solidFill>
              </a:rPr>
              <a:t> 80</a:t>
            </a:r>
            <a:endParaRPr lang="en-US" sz="1200" b="1" dirty="0">
              <a:solidFill>
                <a:schemeClr val="tx2"/>
              </a:solidFill>
            </a:endParaRPr>
          </a:p>
        </p:txBody>
      </p:sp>
      <p:sp>
        <p:nvSpPr>
          <p:cNvPr id="24" name="Rectangle 12"/>
          <p:cNvSpPr>
            <a:spLocks noChangeArrowheads="1"/>
          </p:cNvSpPr>
          <p:nvPr/>
        </p:nvSpPr>
        <p:spPr bwMode="auto">
          <a:xfrm>
            <a:off x="345025" y="2506752"/>
            <a:ext cx="1660097" cy="456507"/>
          </a:xfrm>
          <a:prstGeom prst="rect">
            <a:avLst/>
          </a:prstGeom>
          <a:solidFill>
            <a:schemeClr val="accent1">
              <a:lumMod val="75000"/>
            </a:schemeClr>
          </a:solidFill>
          <a:ln w="9525">
            <a:noFill/>
            <a:miter lim="800000"/>
            <a:headEnd/>
            <a:tailEnd/>
          </a:ln>
          <a:scene3d>
            <a:camera prst="orthographicFront"/>
            <a:lightRig rig="threePt" dir="t"/>
          </a:scene3d>
          <a:sp3d>
            <a:bevelT w="114300" prst="artDeco"/>
          </a:sp3d>
        </p:spPr>
        <p:txBody>
          <a:bodyPr lIns="90000" tIns="46800" rIns="90000" bIns="46800" anchor="ctr" anchorCtr="1"/>
          <a:lstStyle/>
          <a:p>
            <a:pPr marL="176213" indent="-176213">
              <a:defRPr/>
            </a:pPr>
            <a:r>
              <a:rPr lang="en-US" sz="1200" b="1" dirty="0" smtClean="0">
                <a:solidFill>
                  <a:schemeClr val="tx2"/>
                </a:solidFill>
              </a:rPr>
              <a:t>BBBEE </a:t>
            </a:r>
            <a:r>
              <a:rPr lang="en-US" sz="1200" dirty="0" smtClean="0">
                <a:solidFill>
                  <a:schemeClr val="tx2"/>
                </a:solidFill>
              </a:rPr>
              <a:t>=</a:t>
            </a:r>
            <a:r>
              <a:rPr lang="en-US" sz="1200" b="1" dirty="0" smtClean="0">
                <a:solidFill>
                  <a:schemeClr val="tx2"/>
                </a:solidFill>
              </a:rPr>
              <a:t> </a:t>
            </a:r>
            <a:r>
              <a:rPr lang="en-US" sz="1200" b="1" dirty="0">
                <a:solidFill>
                  <a:schemeClr val="tx2"/>
                </a:solidFill>
              </a:rPr>
              <a:t>2</a:t>
            </a:r>
            <a:r>
              <a:rPr lang="en-US" sz="1200" b="1" dirty="0" smtClean="0">
                <a:solidFill>
                  <a:schemeClr val="tx2"/>
                </a:solidFill>
              </a:rPr>
              <a:t>0</a:t>
            </a:r>
            <a:endParaRPr lang="en-US" sz="1200" b="1" dirty="0">
              <a:solidFill>
                <a:schemeClr val="tx2"/>
              </a:solidFill>
            </a:endParaRPr>
          </a:p>
        </p:txBody>
      </p:sp>
    </p:spTree>
    <p:extLst>
      <p:ext uri="{BB962C8B-B14F-4D97-AF65-F5344CB8AC3E}">
        <p14:creationId xmlns:p14="http://schemas.microsoft.com/office/powerpoint/2010/main" val="1608995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a:xfrm>
            <a:off x="7244080" y="6534142"/>
            <a:ext cx="862012" cy="184666"/>
          </a:xfrm>
        </p:spPr>
        <p:txBody>
          <a:bodyPr/>
          <a:lstStyle/>
          <a:p>
            <a:pPr algn="ctr">
              <a:defRPr/>
            </a:pPr>
            <a:fld id="{1D46AC71-C261-4AF3-BFB1-CCAEF8821007}" type="slidenum">
              <a:rPr lang="en-ZA" smtClean="0">
                <a:solidFill>
                  <a:schemeClr val="tx1"/>
                </a:solidFill>
              </a:rPr>
              <a:pPr algn="ctr">
                <a:defRPr/>
              </a:pPr>
              <a:t>19</a:t>
            </a:fld>
            <a:endParaRPr lang="en-ZA" dirty="0">
              <a:solidFill>
                <a:schemeClr val="tx1"/>
              </a:solidFill>
            </a:endParaRPr>
          </a:p>
        </p:txBody>
      </p:sp>
      <p:sp>
        <p:nvSpPr>
          <p:cNvPr id="7" name="Rectangle 3"/>
          <p:cNvSpPr>
            <a:spLocks noChangeArrowheads="1"/>
          </p:cNvSpPr>
          <p:nvPr/>
        </p:nvSpPr>
        <p:spPr bwMode="auto">
          <a:xfrm>
            <a:off x="500034" y="1071563"/>
            <a:ext cx="8215341" cy="5218112"/>
          </a:xfrm>
          <a:prstGeom prst="rect">
            <a:avLst/>
          </a:prstGeom>
          <a:noFill/>
          <a:ln w="9525" algn="ctr">
            <a:noFill/>
            <a:miter lim="800000"/>
            <a:headEnd/>
            <a:tailEnd/>
          </a:ln>
        </p:spPr>
        <p:txBody>
          <a:bodyPr/>
          <a:lstStyle/>
          <a:p>
            <a:pPr marL="457200" indent="-457200">
              <a:lnSpc>
                <a:spcPct val="135000"/>
              </a:lnSpc>
              <a:spcBef>
                <a:spcPct val="75000"/>
              </a:spcBef>
              <a:spcAft>
                <a:spcPct val="10000"/>
              </a:spcAft>
              <a:buFont typeface="+mj-lt"/>
              <a:buAutoNum type="arabicPeriod"/>
            </a:pPr>
            <a:r>
              <a:rPr lang="en-US" sz="2000" b="1" dirty="0" smtClean="0">
                <a:solidFill>
                  <a:srgbClr val="BFBFBF"/>
                </a:solidFill>
              </a:rPr>
              <a:t>Welcome </a:t>
            </a:r>
            <a:r>
              <a:rPr lang="en-US" sz="2000" b="1" dirty="0">
                <a:solidFill>
                  <a:srgbClr val="BFBFBF"/>
                </a:solidFill>
              </a:rPr>
              <a:t>and Introduction</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RFP </a:t>
            </a:r>
            <a:r>
              <a:rPr lang="en-ZA" sz="2000" b="1" dirty="0">
                <a:solidFill>
                  <a:srgbClr val="BFBFBF"/>
                </a:solidFill>
              </a:rPr>
              <a:t>Timelines </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Background </a:t>
            </a:r>
            <a:r>
              <a:rPr lang="en-ZA" sz="2000" b="1" dirty="0">
                <a:solidFill>
                  <a:srgbClr val="BFBFBF"/>
                </a:solidFill>
              </a:rPr>
              <a:t>&amp; Scope of work</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Bid </a:t>
            </a:r>
            <a:r>
              <a:rPr lang="en-ZA" sz="2000" b="1" dirty="0">
                <a:solidFill>
                  <a:srgbClr val="BFBFBF"/>
                </a:solidFill>
              </a:rPr>
              <a:t>Evaluation Process </a:t>
            </a:r>
          </a:p>
          <a:p>
            <a:pPr marL="457200" indent="-457200">
              <a:lnSpc>
                <a:spcPct val="135000"/>
              </a:lnSpc>
              <a:spcBef>
                <a:spcPct val="75000"/>
              </a:spcBef>
              <a:spcAft>
                <a:spcPct val="10000"/>
              </a:spcAft>
              <a:buFont typeface="+mj-lt"/>
              <a:buAutoNum type="arabicPeriod"/>
            </a:pPr>
            <a:r>
              <a:rPr lang="en-ZA" sz="2000" b="1" dirty="0" smtClean="0">
                <a:solidFill>
                  <a:srgbClr val="FF0000"/>
                </a:solidFill>
              </a:rPr>
              <a:t>Price &amp; BBBEE</a:t>
            </a:r>
            <a:endParaRPr lang="en-ZA" sz="2000" b="1" dirty="0">
              <a:solidFill>
                <a:srgbClr val="FF0000"/>
              </a:solidFill>
            </a:endParaRP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Draft SLA</a:t>
            </a:r>
            <a:endParaRPr lang="en-ZA" sz="2000" b="1" dirty="0">
              <a:solidFill>
                <a:schemeClr val="tx2"/>
              </a:solidFill>
            </a:endParaRP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RFP </a:t>
            </a:r>
            <a:r>
              <a:rPr lang="en-ZA" sz="2000" b="1" dirty="0">
                <a:solidFill>
                  <a:schemeClr val="tx2"/>
                </a:solidFill>
              </a:rPr>
              <a:t>submission and contact details</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Meeting Closure</a:t>
            </a:r>
            <a:endParaRPr lang="en-ZA" sz="2000" dirty="0"/>
          </a:p>
          <a:p>
            <a:pPr marL="228600" indent="-228600" algn="l">
              <a:lnSpc>
                <a:spcPct val="135000"/>
              </a:lnSpc>
              <a:spcBef>
                <a:spcPct val="75000"/>
              </a:spcBef>
              <a:spcAft>
                <a:spcPct val="10000"/>
              </a:spcAft>
              <a:buFontTx/>
              <a:buChar char="•"/>
            </a:pPr>
            <a:endParaRPr lang="en-ZA" sz="2000" dirty="0">
              <a:solidFill>
                <a:schemeClr val="tx1"/>
              </a:solidFill>
            </a:endParaRPr>
          </a:p>
          <a:p>
            <a:pPr marL="636588" lvl="1" indent="-179388" algn="l">
              <a:lnSpc>
                <a:spcPct val="135000"/>
              </a:lnSpc>
              <a:spcBef>
                <a:spcPct val="75000"/>
              </a:spcBef>
              <a:spcAft>
                <a:spcPct val="10000"/>
              </a:spcAft>
              <a:buFontTx/>
              <a:buChar char="•"/>
            </a:pPr>
            <a:endParaRPr lang="en-ZA" sz="2000" dirty="0">
              <a:solidFill>
                <a:schemeClr val="tx1"/>
              </a:solidFill>
            </a:endParaRPr>
          </a:p>
          <a:p>
            <a:pPr marL="636588" lvl="1" indent="-179388" algn="l" eaLnBrk="0" hangingPunct="0">
              <a:lnSpc>
                <a:spcPct val="110000"/>
              </a:lnSpc>
              <a:spcBef>
                <a:spcPct val="50000"/>
              </a:spcBef>
              <a:spcAft>
                <a:spcPct val="10000"/>
              </a:spcAft>
              <a:buSzPct val="120000"/>
              <a:buFontTx/>
              <a:buChar char="•"/>
            </a:pPr>
            <a:endParaRPr lang="en-ZA" sz="2000" dirty="0">
              <a:solidFill>
                <a:schemeClr val="tx1"/>
              </a:solidFill>
            </a:endParaRPr>
          </a:p>
          <a:p>
            <a:pPr marL="228600" indent="-228600" algn="l" eaLnBrk="0" hangingPunct="0">
              <a:lnSpc>
                <a:spcPct val="110000"/>
              </a:lnSpc>
              <a:spcBef>
                <a:spcPct val="10000"/>
              </a:spcBef>
              <a:spcAft>
                <a:spcPct val="10000"/>
              </a:spcAft>
              <a:buSzPct val="120000"/>
              <a:buFontTx/>
              <a:buChar char="•"/>
            </a:pPr>
            <a:endParaRPr lang="en-US" sz="2000" dirty="0">
              <a:solidFill>
                <a:schemeClr val="tx1"/>
              </a:solidFill>
            </a:endParaRPr>
          </a:p>
        </p:txBody>
      </p:sp>
      <p:sp>
        <p:nvSpPr>
          <p:cNvPr id="8"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lvl1pPr defTabSz="914400" eaLnBrk="1" hangingPunct="1">
              <a:lnSpc>
                <a:spcPct val="85000"/>
              </a:lnSpc>
              <a:defRPr sz="2000" b="1">
                <a:solidFill>
                  <a:schemeClr val="bg1"/>
                </a:solidFill>
                <a:effectLst>
                  <a:outerShdw blurRad="38100" dist="38100" dir="2700000" algn="tl">
                    <a:srgbClr val="000000">
                      <a:alpha val="43137"/>
                    </a:srgbClr>
                  </a:outerShdw>
                </a:effectLst>
                <a:latin typeface="+mj-lt"/>
                <a:ea typeface="+mj-ea"/>
                <a:cs typeface="+mj-cs"/>
              </a:defRPr>
            </a:lvl1pPr>
            <a:lvl2pPr defTabSz="912813" eaLnBrk="0" hangingPunct="0">
              <a:lnSpc>
                <a:spcPct val="85000"/>
              </a:lnSpc>
              <a:defRPr sz="4400" b="1">
                <a:solidFill>
                  <a:schemeClr val="bg1"/>
                </a:solidFill>
              </a:defRPr>
            </a:lvl2pPr>
            <a:lvl3pPr defTabSz="912813" eaLnBrk="0" hangingPunct="0">
              <a:lnSpc>
                <a:spcPct val="85000"/>
              </a:lnSpc>
              <a:defRPr sz="4400" b="1">
                <a:solidFill>
                  <a:schemeClr val="bg1"/>
                </a:solidFill>
              </a:defRPr>
            </a:lvl3pPr>
            <a:lvl4pPr defTabSz="912813" eaLnBrk="0" hangingPunct="0">
              <a:lnSpc>
                <a:spcPct val="85000"/>
              </a:lnSpc>
              <a:defRPr sz="4400" b="1">
                <a:solidFill>
                  <a:schemeClr val="bg1"/>
                </a:solidFill>
              </a:defRPr>
            </a:lvl4pPr>
            <a:lvl5pPr defTabSz="912813" eaLnBrk="0" hangingPunct="0">
              <a:lnSpc>
                <a:spcPct val="85000"/>
              </a:lnSpc>
              <a:defRPr sz="4400" b="1">
                <a:solidFill>
                  <a:schemeClr val="bg1"/>
                </a:solidFill>
              </a:defRPr>
            </a:lvl5pPr>
            <a:lvl6pPr marL="466481" defTabSz="913526" fontAlgn="base">
              <a:lnSpc>
                <a:spcPct val="85000"/>
              </a:lnSpc>
              <a:spcBef>
                <a:spcPct val="0"/>
              </a:spcBef>
              <a:spcAft>
                <a:spcPct val="0"/>
              </a:spcAft>
              <a:defRPr b="1">
                <a:solidFill>
                  <a:schemeClr val="bg1"/>
                </a:solidFill>
              </a:defRPr>
            </a:lvl6pPr>
            <a:lvl7pPr marL="932962" defTabSz="913526" fontAlgn="base">
              <a:lnSpc>
                <a:spcPct val="85000"/>
              </a:lnSpc>
              <a:spcBef>
                <a:spcPct val="0"/>
              </a:spcBef>
              <a:spcAft>
                <a:spcPct val="0"/>
              </a:spcAft>
              <a:defRPr b="1">
                <a:solidFill>
                  <a:schemeClr val="bg1"/>
                </a:solidFill>
              </a:defRPr>
            </a:lvl7pPr>
            <a:lvl8pPr marL="1399443" defTabSz="913526" fontAlgn="base">
              <a:lnSpc>
                <a:spcPct val="85000"/>
              </a:lnSpc>
              <a:spcBef>
                <a:spcPct val="0"/>
              </a:spcBef>
              <a:spcAft>
                <a:spcPct val="0"/>
              </a:spcAft>
              <a:defRPr b="1">
                <a:solidFill>
                  <a:schemeClr val="bg1"/>
                </a:solidFill>
              </a:defRPr>
            </a:lvl8pPr>
            <a:lvl9pPr marL="1865925" defTabSz="913526" fontAlgn="base">
              <a:lnSpc>
                <a:spcPct val="85000"/>
              </a:lnSpc>
              <a:spcBef>
                <a:spcPct val="0"/>
              </a:spcBef>
              <a:spcAft>
                <a:spcPct val="0"/>
              </a:spcAft>
              <a:defRPr b="1">
                <a:solidFill>
                  <a:schemeClr val="bg1"/>
                </a:solidFill>
              </a:defRPr>
            </a:lvl9pPr>
          </a:lstStyle>
          <a:p>
            <a:r>
              <a:rPr lang="en-ZA" dirty="0"/>
              <a:t>Table of </a:t>
            </a:r>
            <a:r>
              <a:rPr lang="en-ZA" dirty="0" smtClean="0"/>
              <a:t>Contents</a:t>
            </a:r>
            <a:endParaRPr lang="en-Z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Box 1"/>
          <p:cNvSpPr txBox="1"/>
          <p:nvPr/>
        </p:nvSpPr>
        <p:spPr>
          <a:xfrm>
            <a:off x="3203027" y="5021786"/>
            <a:ext cx="280837" cy="23601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ZA" sz="1000" b="1" i="1" dirty="0">
              <a:solidFill>
                <a:srgbClr val="0070C0"/>
              </a:solidFill>
            </a:endParaRPr>
          </a:p>
        </p:txBody>
      </p:sp>
      <p:sp>
        <p:nvSpPr>
          <p:cNvPr id="13" name="Rectangle 3"/>
          <p:cNvSpPr>
            <a:spLocks noChangeArrowheads="1"/>
          </p:cNvSpPr>
          <p:nvPr/>
        </p:nvSpPr>
        <p:spPr bwMode="auto">
          <a:xfrm>
            <a:off x="285720" y="870858"/>
            <a:ext cx="8429655" cy="5418818"/>
          </a:xfrm>
          <a:prstGeom prst="rect">
            <a:avLst/>
          </a:prstGeom>
          <a:noFill/>
          <a:ln w="9525" algn="ctr">
            <a:noFill/>
            <a:miter lim="800000"/>
            <a:headEnd/>
            <a:tailEnd/>
          </a:ln>
        </p:spPr>
        <p:txBody>
          <a:bodyPr/>
          <a:lstStyle/>
          <a:p>
            <a:pPr marL="457200" indent="-457200" algn="l">
              <a:lnSpc>
                <a:spcPct val="135000"/>
              </a:lnSpc>
              <a:spcBef>
                <a:spcPct val="75000"/>
              </a:spcBef>
              <a:spcAft>
                <a:spcPct val="10000"/>
              </a:spcAft>
              <a:buFont typeface="+mj-lt"/>
              <a:buAutoNum type="arabicPeriod"/>
            </a:pPr>
            <a:r>
              <a:rPr lang="en-US" sz="2000" b="1" dirty="0" smtClean="0">
                <a:solidFill>
                  <a:srgbClr val="FF0000"/>
                </a:solidFill>
                <a:ea typeface="SimSun" pitchFamily="2" charset="-122"/>
              </a:rPr>
              <a:t>Welcome </a:t>
            </a:r>
            <a:r>
              <a:rPr lang="en-US" sz="2000" b="1" dirty="0">
                <a:solidFill>
                  <a:srgbClr val="FF0000"/>
                </a:solidFill>
                <a:ea typeface="SimSun" pitchFamily="2" charset="-122"/>
              </a:rPr>
              <a:t>and </a:t>
            </a:r>
            <a:r>
              <a:rPr lang="en-US" sz="2000" b="1" dirty="0" smtClean="0">
                <a:solidFill>
                  <a:srgbClr val="FF0000"/>
                </a:solidFill>
                <a:ea typeface="SimSun" pitchFamily="2" charset="-122"/>
              </a:rPr>
              <a:t>Introduction</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RFP </a:t>
            </a:r>
            <a:r>
              <a:rPr lang="en-ZA" sz="2000" b="1" dirty="0">
                <a:solidFill>
                  <a:schemeClr val="tx2"/>
                </a:solidFill>
              </a:rPr>
              <a:t>Timelines</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Background and </a:t>
            </a:r>
            <a:r>
              <a:rPr lang="en-ZA" sz="2000" b="1" dirty="0">
                <a:solidFill>
                  <a:schemeClr val="tx2"/>
                </a:solidFill>
              </a:rPr>
              <a:t>Scope of Work </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Bid Evaluation Process </a:t>
            </a:r>
            <a:endParaRPr lang="en-ZA" sz="2000" b="1" dirty="0">
              <a:solidFill>
                <a:schemeClr val="tx2"/>
              </a:solidFill>
            </a:endParaRP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Price &amp; BBBEE</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Draft </a:t>
            </a:r>
            <a:r>
              <a:rPr lang="en-ZA" sz="2000" b="1" dirty="0">
                <a:solidFill>
                  <a:schemeClr val="tx2"/>
                </a:solidFill>
              </a:rPr>
              <a:t>SLA</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RFP </a:t>
            </a:r>
            <a:r>
              <a:rPr lang="en-ZA" sz="2000" b="1" dirty="0">
                <a:solidFill>
                  <a:schemeClr val="tx2"/>
                </a:solidFill>
              </a:rPr>
              <a:t>submission and contact details</a:t>
            </a:r>
          </a:p>
          <a:p>
            <a:pPr marL="457200" indent="-457200" algn="l">
              <a:lnSpc>
                <a:spcPct val="135000"/>
              </a:lnSpc>
              <a:spcBef>
                <a:spcPct val="75000"/>
              </a:spcBef>
              <a:spcAft>
                <a:spcPct val="10000"/>
              </a:spcAft>
              <a:buFont typeface="+mj-lt"/>
              <a:buAutoNum type="arabicPeriod"/>
            </a:pPr>
            <a:r>
              <a:rPr lang="en-ZA" sz="2000" b="1" dirty="0" smtClean="0">
                <a:solidFill>
                  <a:schemeClr val="tx2"/>
                </a:solidFill>
              </a:rPr>
              <a:t>Meeting Closure</a:t>
            </a:r>
            <a:endParaRPr lang="en-ZA" sz="2000" dirty="0">
              <a:solidFill>
                <a:schemeClr val="tx1"/>
              </a:solidFill>
            </a:endParaRPr>
          </a:p>
          <a:p>
            <a:pPr marL="228600" indent="-228600" algn="l" eaLnBrk="0" hangingPunct="0">
              <a:lnSpc>
                <a:spcPct val="110000"/>
              </a:lnSpc>
              <a:spcBef>
                <a:spcPct val="10000"/>
              </a:spcBef>
              <a:spcAft>
                <a:spcPct val="10000"/>
              </a:spcAft>
              <a:buClr>
                <a:schemeClr val="tx2"/>
              </a:buClr>
              <a:buSzPct val="120000"/>
              <a:buFontTx/>
              <a:buChar char="•"/>
            </a:pPr>
            <a:endParaRPr lang="en-US" sz="1200" dirty="0">
              <a:solidFill>
                <a:schemeClr val="tx1"/>
              </a:solidFill>
            </a:endParaRPr>
          </a:p>
        </p:txBody>
      </p:sp>
      <p:sp>
        <p:nvSpPr>
          <p:cNvPr id="18"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a:t>Table of </a:t>
            </a:r>
            <a:r>
              <a:rPr lang="en-ZA" dirty="0" smtClean="0"/>
              <a:t>Contents</a:t>
            </a:r>
            <a:endParaRPr lang="en-ZA" dirty="0"/>
          </a:p>
        </p:txBody>
      </p:sp>
      <p:sp>
        <p:nvSpPr>
          <p:cNvPr id="3" name="Slide Number Placeholder 2"/>
          <p:cNvSpPr>
            <a:spLocks noGrp="1"/>
          </p:cNvSpPr>
          <p:nvPr>
            <p:ph type="sldNum" sz="quarter" idx="11"/>
          </p:nvPr>
        </p:nvSpPr>
        <p:spPr>
          <a:xfrm>
            <a:off x="6864668" y="6520498"/>
            <a:ext cx="862012" cy="184666"/>
          </a:xfrm>
        </p:spPr>
        <p:txBody>
          <a:bodyPr/>
          <a:lstStyle/>
          <a:p>
            <a:pPr>
              <a:defRPr/>
            </a:pPr>
            <a:fld id="{1D46AC71-C261-4AF3-BFB1-CCAEF8821007}" type="slidenum">
              <a:rPr lang="en-ZA" smtClean="0">
                <a:solidFill>
                  <a:schemeClr val="tx1"/>
                </a:solidFill>
              </a:rPr>
              <a:pPr>
                <a:defRPr/>
              </a:pPr>
              <a:t>2</a:t>
            </a:fld>
            <a:endParaRPr lang="en-ZA" dirty="0">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53811" y="2230211"/>
            <a:ext cx="8240485" cy="1169551"/>
          </a:xfrm>
        </p:spPr>
        <p:txBody>
          <a:bodyPr/>
          <a:lstStyle/>
          <a:p>
            <a:pPr marL="0" indent="0" algn="ctr">
              <a:buNone/>
            </a:pPr>
            <a:endParaRPr lang="en-ZA" sz="1600" dirty="0"/>
          </a:p>
          <a:p>
            <a:pPr marL="0" indent="0" algn="ctr">
              <a:buNone/>
            </a:pPr>
            <a:r>
              <a:rPr lang="en-ZA" sz="2000" b="1" dirty="0">
                <a:effectLst>
                  <a:outerShdw blurRad="38100" dist="38100" dir="2700000" algn="tl">
                    <a:srgbClr val="000000">
                      <a:alpha val="43137"/>
                    </a:srgbClr>
                  </a:outerShdw>
                </a:effectLst>
              </a:rPr>
              <a:t>Bid Evaluation Process  Gate </a:t>
            </a:r>
            <a:r>
              <a:rPr lang="en-ZA" sz="2000" b="1" dirty="0" smtClean="0">
                <a:effectLst>
                  <a:outerShdw blurRad="38100" dist="38100" dir="2700000" algn="tl">
                    <a:srgbClr val="000000">
                      <a:alpha val="43137"/>
                    </a:srgbClr>
                  </a:outerShdw>
                </a:effectLst>
              </a:rPr>
              <a:t>2 (Price &amp; BBBEE) </a:t>
            </a:r>
          </a:p>
          <a:p>
            <a:pPr marL="0" indent="0" algn="ctr">
              <a:buNone/>
            </a:pPr>
            <a:endParaRPr lang="en-ZA" sz="2000" b="1" dirty="0" smtClean="0"/>
          </a:p>
          <a:p>
            <a:pPr marL="0" indent="0" algn="ctr">
              <a:buNone/>
            </a:pPr>
            <a:r>
              <a:rPr lang="en-ZA" sz="2000" b="1" dirty="0" smtClean="0"/>
              <a:t>PRICING </a:t>
            </a:r>
            <a:endParaRPr lang="en-ZA" sz="2000" b="1" dirty="0"/>
          </a:p>
        </p:txBody>
      </p:sp>
    </p:spTree>
    <p:extLst>
      <p:ext uri="{BB962C8B-B14F-4D97-AF65-F5344CB8AC3E}">
        <p14:creationId xmlns:p14="http://schemas.microsoft.com/office/powerpoint/2010/main" val="4314096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rgbClr val="000000"/>
                </a:solidFill>
              </a:rPr>
              <a:pPr/>
              <a:t>21</a:t>
            </a:fld>
            <a:endParaRPr lang="en-ZA" dirty="0">
              <a:solidFill>
                <a:srgbClr val="000000"/>
              </a:solidFill>
            </a:endParaRPr>
          </a:p>
        </p:txBody>
      </p:sp>
      <p:sp>
        <p:nvSpPr>
          <p:cNvPr id="7" name="Title 1"/>
          <p:cNvSpPr txBox="1">
            <a:spLocks/>
          </p:cNvSpPr>
          <p:nvPr/>
        </p:nvSpPr>
        <p:spPr>
          <a:xfrm>
            <a:off x="0" y="285750"/>
            <a:ext cx="9144000" cy="261938"/>
          </a:xfrm>
          <a:prstGeom prst="rect">
            <a:avLst/>
          </a:prstGeom>
        </p:spPr>
        <p:txBody>
          <a:bodyPr lIns="360000"/>
          <a:lstStyle/>
          <a:p>
            <a:pPr>
              <a:lnSpc>
                <a:spcPct val="85000"/>
              </a:lnSpc>
              <a:defRPr/>
            </a:pPr>
            <a:r>
              <a:rPr lang="en-ZA" sz="2000" b="1" dirty="0">
                <a:solidFill>
                  <a:srgbClr val="FFFFFF"/>
                </a:solidFill>
                <a:effectLst>
                  <a:outerShdw blurRad="38100" dist="38100" dir="2700000" algn="tl">
                    <a:srgbClr val="000000">
                      <a:alpha val="43137"/>
                    </a:srgbClr>
                  </a:outerShdw>
                </a:effectLst>
              </a:rPr>
              <a:t>Bid Evaluation Process  Gate </a:t>
            </a:r>
            <a:r>
              <a:rPr lang="en-ZA" sz="2000" b="1" dirty="0" smtClean="0">
                <a:solidFill>
                  <a:srgbClr val="FFFFFF"/>
                </a:solidFill>
                <a:effectLst>
                  <a:outerShdw blurRad="38100" dist="38100" dir="2700000" algn="tl">
                    <a:srgbClr val="000000">
                      <a:alpha val="43137"/>
                    </a:srgbClr>
                  </a:outerShdw>
                </a:effectLst>
              </a:rPr>
              <a:t>2 </a:t>
            </a:r>
            <a:r>
              <a:rPr lang="en-ZA" sz="2000" b="1" dirty="0">
                <a:solidFill>
                  <a:srgbClr val="FFFFFF"/>
                </a:solidFill>
                <a:effectLst>
                  <a:outerShdw blurRad="38100" dist="38100" dir="2700000" algn="tl">
                    <a:srgbClr val="000000">
                      <a:alpha val="43137"/>
                    </a:srgbClr>
                  </a:outerShdw>
                </a:effectLst>
              </a:rPr>
              <a:t>– </a:t>
            </a:r>
            <a:r>
              <a:rPr lang="en-ZA" sz="2000" b="1" dirty="0" smtClean="0">
                <a:solidFill>
                  <a:srgbClr val="FFFFFF"/>
                </a:solidFill>
                <a:effectLst>
                  <a:outerShdw blurRad="38100" dist="38100" dir="2700000" algn="tl">
                    <a:srgbClr val="000000">
                      <a:alpha val="43137"/>
                    </a:srgbClr>
                  </a:outerShdw>
                </a:effectLst>
                <a:latin typeface="Arial"/>
              </a:rPr>
              <a:t>Price</a:t>
            </a:r>
            <a:endParaRPr lang="en-ZA" sz="2000" b="1" dirty="0">
              <a:solidFill>
                <a:srgbClr val="FFFFFF"/>
              </a:solidFill>
              <a:effectLst>
                <a:outerShdw blurRad="38100" dist="38100" dir="2700000" algn="tl">
                  <a:srgbClr val="000000">
                    <a:alpha val="43137"/>
                  </a:srgbClr>
                </a:outerShdw>
              </a:effectLst>
              <a:latin typeface="Arial"/>
            </a:endParaRPr>
          </a:p>
        </p:txBody>
      </p:sp>
      <p:sp>
        <p:nvSpPr>
          <p:cNvPr id="8" name="Rectangle 7"/>
          <p:cNvSpPr/>
          <p:nvPr/>
        </p:nvSpPr>
        <p:spPr>
          <a:xfrm>
            <a:off x="151002" y="4865615"/>
            <a:ext cx="7565384" cy="738664"/>
          </a:xfrm>
          <a:prstGeom prst="rect">
            <a:avLst/>
          </a:prstGeom>
        </p:spPr>
        <p:txBody>
          <a:bodyPr wrap="square">
            <a:spAutoFit/>
          </a:bodyPr>
          <a:lstStyle/>
          <a:p>
            <a:r>
              <a:rPr lang="en-ZA" sz="1400" dirty="0">
                <a:solidFill>
                  <a:srgbClr val="004F87">
                    <a:lumMod val="75000"/>
                  </a:srgbClr>
                </a:solidFill>
              </a:rPr>
              <a:t>Ps	=	Points scored for price of Bid under consideration</a:t>
            </a:r>
          </a:p>
          <a:p>
            <a:r>
              <a:rPr lang="en-ZA" sz="1400" dirty="0" smtClean="0">
                <a:solidFill>
                  <a:srgbClr val="004F87">
                    <a:lumMod val="75000"/>
                  </a:srgbClr>
                </a:solidFill>
              </a:rPr>
              <a:t>Pt.</a:t>
            </a:r>
            <a:r>
              <a:rPr lang="en-ZA" sz="1400" dirty="0">
                <a:solidFill>
                  <a:srgbClr val="004F87">
                    <a:lumMod val="75000"/>
                  </a:srgbClr>
                </a:solidFill>
              </a:rPr>
              <a:t>	=	Rand value of Bid under consideration</a:t>
            </a:r>
          </a:p>
          <a:p>
            <a:r>
              <a:rPr lang="en-ZA" sz="1400" dirty="0">
                <a:solidFill>
                  <a:srgbClr val="004F87">
                    <a:lumMod val="75000"/>
                  </a:srgbClr>
                </a:solidFill>
              </a:rPr>
              <a:t>Pmin	=	Rand value of lowest acceptable Bid</a:t>
            </a:r>
          </a:p>
        </p:txBody>
      </p:sp>
      <p:sp>
        <p:nvSpPr>
          <p:cNvPr id="9" name="Rectangle 8"/>
          <p:cNvSpPr/>
          <p:nvPr/>
        </p:nvSpPr>
        <p:spPr>
          <a:xfrm>
            <a:off x="219075" y="714704"/>
            <a:ext cx="9292130" cy="3000821"/>
          </a:xfrm>
          <a:prstGeom prst="rect">
            <a:avLst/>
          </a:prstGeom>
        </p:spPr>
        <p:txBody>
          <a:bodyPr wrap="square">
            <a:spAutoFit/>
          </a:bodyPr>
          <a:lstStyle/>
          <a:p>
            <a:pPr>
              <a:lnSpc>
                <a:spcPct val="150000"/>
              </a:lnSpc>
            </a:pPr>
            <a:r>
              <a:rPr lang="en-ZA" sz="1400" dirty="0" smtClean="0">
                <a:solidFill>
                  <a:srgbClr val="003366"/>
                </a:solidFill>
                <a:ea typeface="Times New Roman" pitchFamily="18" charset="0"/>
                <a:cs typeface="Tahoma" pitchFamily="34" charset="0"/>
              </a:rPr>
              <a:t>The </a:t>
            </a:r>
            <a:r>
              <a:rPr lang="en-ZA" sz="1400" dirty="0">
                <a:solidFill>
                  <a:srgbClr val="003366"/>
                </a:solidFill>
                <a:ea typeface="Times New Roman" pitchFamily="18" charset="0"/>
                <a:cs typeface="Tahoma" pitchFamily="34" charset="0"/>
              </a:rPr>
              <a:t>Price and B-BBEE points will be added together to determine each bidder’s overall score out of 100 points. </a:t>
            </a:r>
            <a:endParaRPr lang="en-ZA" sz="1400" dirty="0" smtClean="0">
              <a:solidFill>
                <a:srgbClr val="003366"/>
              </a:solidFill>
              <a:ea typeface="Times New Roman" pitchFamily="18" charset="0"/>
              <a:cs typeface="Tahoma" pitchFamily="34" charset="0"/>
            </a:endParaRPr>
          </a:p>
          <a:p>
            <a:pPr>
              <a:lnSpc>
                <a:spcPct val="150000"/>
              </a:lnSpc>
            </a:pPr>
            <a:r>
              <a:rPr lang="en-ZA" sz="1400" dirty="0">
                <a:solidFill>
                  <a:srgbClr val="003366"/>
                </a:solidFill>
                <a:ea typeface="Times New Roman" pitchFamily="18" charset="0"/>
                <a:cs typeface="Tahoma" pitchFamily="34" charset="0"/>
              </a:rPr>
              <a:t>Only the Tenders that have qualified after the technical evaluation (gate 1</a:t>
            </a:r>
            <a:r>
              <a:rPr lang="en-ZA" sz="1400" dirty="0" smtClean="0">
                <a:solidFill>
                  <a:srgbClr val="003366"/>
                </a:solidFill>
                <a:ea typeface="Times New Roman" pitchFamily="18" charset="0"/>
                <a:cs typeface="Tahoma" pitchFamily="34" charset="0"/>
              </a:rPr>
              <a:t>) </a:t>
            </a:r>
            <a:r>
              <a:rPr lang="en-ZA" sz="1400" dirty="0">
                <a:solidFill>
                  <a:srgbClr val="003366"/>
                </a:solidFill>
                <a:ea typeface="Times New Roman" pitchFamily="18" charset="0"/>
                <a:cs typeface="Tahoma" pitchFamily="34" charset="0"/>
              </a:rPr>
              <a:t>will </a:t>
            </a:r>
            <a:r>
              <a:rPr lang="en-ZA" sz="1400" dirty="0" smtClean="0">
                <a:solidFill>
                  <a:srgbClr val="003366"/>
                </a:solidFill>
                <a:ea typeface="Times New Roman" pitchFamily="18" charset="0"/>
                <a:cs typeface="Tahoma" pitchFamily="34" charset="0"/>
              </a:rPr>
              <a:t>be evaluated </a:t>
            </a:r>
            <a:r>
              <a:rPr lang="en-ZA" sz="1400" dirty="0">
                <a:solidFill>
                  <a:srgbClr val="003366"/>
                </a:solidFill>
                <a:ea typeface="Times New Roman" pitchFamily="18" charset="0"/>
                <a:cs typeface="Tahoma" pitchFamily="34" charset="0"/>
              </a:rPr>
              <a:t>for Pricing and </a:t>
            </a:r>
            <a:endParaRPr lang="en-ZA" sz="1400" dirty="0" smtClean="0">
              <a:solidFill>
                <a:srgbClr val="003366"/>
              </a:solidFill>
              <a:ea typeface="Times New Roman" pitchFamily="18" charset="0"/>
              <a:cs typeface="Tahoma" pitchFamily="34" charset="0"/>
            </a:endParaRPr>
          </a:p>
          <a:p>
            <a:pPr>
              <a:lnSpc>
                <a:spcPct val="150000"/>
              </a:lnSpc>
            </a:pPr>
            <a:r>
              <a:rPr lang="en-ZA" sz="1400" dirty="0" smtClean="0">
                <a:solidFill>
                  <a:srgbClr val="003366"/>
                </a:solidFill>
                <a:ea typeface="Times New Roman" pitchFamily="18" charset="0"/>
                <a:cs typeface="Tahoma" pitchFamily="34" charset="0"/>
              </a:rPr>
              <a:t>B-BBEE </a:t>
            </a:r>
            <a:r>
              <a:rPr lang="en-ZA" sz="1400" dirty="0">
                <a:solidFill>
                  <a:srgbClr val="003366"/>
                </a:solidFill>
                <a:ea typeface="Times New Roman" pitchFamily="18" charset="0"/>
                <a:cs typeface="Tahoma" pitchFamily="34" charset="0"/>
              </a:rPr>
              <a:t>(gate 2) in terms of the </a:t>
            </a:r>
            <a:r>
              <a:rPr lang="en-ZA" sz="1400" dirty="0" smtClean="0">
                <a:solidFill>
                  <a:srgbClr val="003366"/>
                </a:solidFill>
                <a:ea typeface="Times New Roman" pitchFamily="18" charset="0"/>
                <a:cs typeface="Tahoma" pitchFamily="34" charset="0"/>
              </a:rPr>
              <a:t>80/20 preference </a:t>
            </a:r>
            <a:r>
              <a:rPr lang="en-ZA" sz="1400" dirty="0">
                <a:solidFill>
                  <a:srgbClr val="003366"/>
                </a:solidFill>
                <a:ea typeface="Times New Roman" pitchFamily="18" charset="0"/>
                <a:cs typeface="Tahoma" pitchFamily="34" charset="0"/>
              </a:rPr>
              <a:t>points system under section 2 of the </a:t>
            </a:r>
            <a:r>
              <a:rPr lang="en-ZA" sz="1400" dirty="0" smtClean="0">
                <a:solidFill>
                  <a:srgbClr val="003366"/>
                </a:solidFill>
                <a:ea typeface="Times New Roman" pitchFamily="18" charset="0"/>
                <a:cs typeface="Tahoma" pitchFamily="34" charset="0"/>
              </a:rPr>
              <a:t>referential </a:t>
            </a:r>
            <a:r>
              <a:rPr lang="en-ZA" sz="1400" dirty="0">
                <a:solidFill>
                  <a:srgbClr val="003366"/>
                </a:solidFill>
                <a:ea typeface="Times New Roman" pitchFamily="18" charset="0"/>
                <a:cs typeface="Tahoma" pitchFamily="34" charset="0"/>
              </a:rPr>
              <a:t>Procurement </a:t>
            </a:r>
            <a:r>
              <a:rPr lang="en-ZA" sz="1400" dirty="0" smtClean="0">
                <a:solidFill>
                  <a:srgbClr val="003366"/>
                </a:solidFill>
                <a:ea typeface="Times New Roman" pitchFamily="18" charset="0"/>
                <a:cs typeface="Tahoma" pitchFamily="34" charset="0"/>
              </a:rPr>
              <a:t>Policy Framework </a:t>
            </a:r>
            <a:r>
              <a:rPr lang="en-ZA" sz="1400" dirty="0">
                <a:solidFill>
                  <a:srgbClr val="003366"/>
                </a:solidFill>
                <a:ea typeface="Times New Roman" pitchFamily="18" charset="0"/>
                <a:cs typeface="Tahoma" pitchFamily="34" charset="0"/>
              </a:rPr>
              <a:t>Act, 2000, read with the Preferential Procurement Regulations, </a:t>
            </a:r>
            <a:r>
              <a:rPr lang="en-ZA" sz="1400" dirty="0" smtClean="0">
                <a:solidFill>
                  <a:srgbClr val="003366"/>
                </a:solidFill>
                <a:ea typeface="Times New Roman" pitchFamily="18" charset="0"/>
                <a:cs typeface="Tahoma" pitchFamily="34" charset="0"/>
              </a:rPr>
              <a:t>2017</a:t>
            </a:r>
          </a:p>
          <a:p>
            <a:pPr>
              <a:lnSpc>
                <a:spcPct val="150000"/>
              </a:lnSpc>
            </a:pPr>
            <a:endParaRPr lang="en-ZA" sz="1400" dirty="0" smtClean="0">
              <a:solidFill>
                <a:srgbClr val="003366"/>
              </a:solidFill>
              <a:ea typeface="Times New Roman" pitchFamily="18" charset="0"/>
              <a:cs typeface="Tahoma" pitchFamily="34" charset="0"/>
            </a:endParaRPr>
          </a:p>
          <a:p>
            <a:pPr>
              <a:lnSpc>
                <a:spcPct val="150000"/>
              </a:lnSpc>
            </a:pPr>
            <a:r>
              <a:rPr lang="en-ZA" sz="1400" b="1" dirty="0"/>
              <a:t>Stage 1 – Price Evaluation (90 points</a:t>
            </a:r>
            <a:r>
              <a:rPr lang="en-ZA" sz="1400" b="1" dirty="0" smtClean="0"/>
              <a:t>)</a:t>
            </a:r>
            <a:r>
              <a:rPr lang="en-ZA" sz="1400" dirty="0" smtClean="0"/>
              <a:t>. </a:t>
            </a:r>
            <a:endParaRPr lang="en-ZA" sz="1400" dirty="0"/>
          </a:p>
          <a:p>
            <a:pPr>
              <a:lnSpc>
                <a:spcPct val="150000"/>
              </a:lnSpc>
            </a:pPr>
            <a:endParaRPr lang="en-ZA" sz="1400" dirty="0">
              <a:solidFill>
                <a:srgbClr val="003366"/>
              </a:solidFill>
              <a:ea typeface="Times New Roman" pitchFamily="18" charset="0"/>
              <a:cs typeface="Tahoma" pitchFamily="34" charset="0"/>
            </a:endParaRPr>
          </a:p>
          <a:p>
            <a:pPr>
              <a:lnSpc>
                <a:spcPct val="150000"/>
              </a:lnSpc>
            </a:pPr>
            <a:endParaRPr lang="en-ZA" sz="1400" dirty="0" smtClean="0">
              <a:solidFill>
                <a:srgbClr val="003366"/>
              </a:solidFill>
              <a:ea typeface="Times New Roman" pitchFamily="18" charset="0"/>
              <a:cs typeface="Tahoma" pitchFamily="34" charset="0"/>
            </a:endParaRPr>
          </a:p>
          <a:p>
            <a:pPr>
              <a:lnSpc>
                <a:spcPct val="150000"/>
              </a:lnSpc>
            </a:pPr>
            <a:endParaRPr lang="en-ZA" sz="1400" dirty="0">
              <a:solidFill>
                <a:srgbClr val="003366"/>
              </a:solidFill>
              <a:ea typeface="Times New Roman" pitchFamily="18" charset="0"/>
              <a:cs typeface="Tahoma" pitchFamily="34" charset="0"/>
            </a:endParaRPr>
          </a:p>
        </p:txBody>
      </p:sp>
      <p:pic>
        <p:nvPicPr>
          <p:cNvPr id="2" name="Picture 1"/>
          <p:cNvPicPr>
            <a:picLocks noChangeAspect="1"/>
          </p:cNvPicPr>
          <p:nvPr/>
        </p:nvPicPr>
        <p:blipFill>
          <a:blip r:embed="rId4"/>
          <a:stretch>
            <a:fillRect/>
          </a:stretch>
        </p:blipFill>
        <p:spPr>
          <a:xfrm>
            <a:off x="306024" y="3057919"/>
            <a:ext cx="5576316" cy="1315212"/>
          </a:xfrm>
          <a:prstGeom prst="rect">
            <a:avLst/>
          </a:prstGeom>
        </p:spPr>
      </p:pic>
      <p:graphicFrame>
        <p:nvGraphicFramePr>
          <p:cNvPr id="4" name="Object 3"/>
          <p:cNvGraphicFramePr>
            <a:graphicFrameLocks noChangeAspect="1"/>
          </p:cNvGraphicFramePr>
          <p:nvPr>
            <p:extLst>
              <p:ext uri="{D42A27DB-BD31-4B8C-83A1-F6EECF244321}">
                <p14:modId xmlns:p14="http://schemas.microsoft.com/office/powerpoint/2010/main" val="1962157481"/>
              </p:ext>
            </p:extLst>
          </p:nvPr>
        </p:nvGraphicFramePr>
        <p:xfrm>
          <a:off x="6599382" y="2310570"/>
          <a:ext cx="914400" cy="792163"/>
        </p:xfrm>
        <a:graphic>
          <a:graphicData uri="http://schemas.openxmlformats.org/presentationml/2006/ole">
            <mc:AlternateContent xmlns:mc="http://schemas.openxmlformats.org/markup-compatibility/2006">
              <mc:Choice xmlns:v="urn:schemas-microsoft-com:vml" Requires="v">
                <p:oleObj spid="_x0000_s86350" name="Worksheet" showAsIcon="1" r:id="rId5" imgW="914400" imgH="792360" progId="Excel.Sheet.12">
                  <p:embed/>
                </p:oleObj>
              </mc:Choice>
              <mc:Fallback>
                <p:oleObj name="Worksheet" showAsIcon="1" r:id="rId5" imgW="914400" imgH="792360" progId="Excel.Sheet.12">
                  <p:embed/>
                  <p:pic>
                    <p:nvPicPr>
                      <p:cNvPr id="0" name=""/>
                      <p:cNvPicPr/>
                      <p:nvPr/>
                    </p:nvPicPr>
                    <p:blipFill>
                      <a:blip r:embed="rId6"/>
                      <a:stretch>
                        <a:fillRect/>
                      </a:stretch>
                    </p:blipFill>
                    <p:spPr>
                      <a:xfrm>
                        <a:off x="6599382" y="231057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22134012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53811" y="2230211"/>
            <a:ext cx="8240485" cy="1169551"/>
          </a:xfrm>
        </p:spPr>
        <p:txBody>
          <a:bodyPr/>
          <a:lstStyle/>
          <a:p>
            <a:pPr marL="0" indent="0" algn="ctr">
              <a:buNone/>
            </a:pPr>
            <a:endParaRPr lang="en-ZA" sz="1600" dirty="0"/>
          </a:p>
          <a:p>
            <a:pPr marL="0" indent="0" algn="ctr">
              <a:buNone/>
            </a:pPr>
            <a:r>
              <a:rPr lang="en-ZA" sz="2000" b="1" dirty="0">
                <a:effectLst>
                  <a:outerShdw blurRad="38100" dist="38100" dir="2700000" algn="tl">
                    <a:srgbClr val="000000">
                      <a:alpha val="43137"/>
                    </a:srgbClr>
                  </a:outerShdw>
                </a:effectLst>
              </a:rPr>
              <a:t>Bid Evaluation Process  Gate </a:t>
            </a:r>
            <a:r>
              <a:rPr lang="en-ZA" sz="2000" b="1" dirty="0" smtClean="0">
                <a:effectLst>
                  <a:outerShdw blurRad="38100" dist="38100" dir="2700000" algn="tl">
                    <a:srgbClr val="000000">
                      <a:alpha val="43137"/>
                    </a:srgbClr>
                  </a:outerShdw>
                </a:effectLst>
              </a:rPr>
              <a:t>3 </a:t>
            </a:r>
            <a:r>
              <a:rPr lang="en-ZA" sz="2000" b="1" dirty="0">
                <a:effectLst>
                  <a:outerShdw blurRad="38100" dist="38100" dir="2700000" algn="tl">
                    <a:srgbClr val="000000">
                      <a:alpha val="43137"/>
                    </a:srgbClr>
                  </a:outerShdw>
                </a:effectLst>
              </a:rPr>
              <a:t>(Price &amp; BBBEE) </a:t>
            </a:r>
          </a:p>
          <a:p>
            <a:pPr marL="0" indent="0" algn="ctr">
              <a:buNone/>
            </a:pPr>
            <a:r>
              <a:rPr lang="en-ZA" sz="2000" b="1" dirty="0" smtClean="0">
                <a:effectLst>
                  <a:outerShdw blurRad="38100" dist="38100" dir="2700000" algn="tl">
                    <a:srgbClr val="000000">
                      <a:alpha val="43137"/>
                    </a:srgbClr>
                  </a:outerShdw>
                </a:effectLst>
              </a:rPr>
              <a:t> </a:t>
            </a:r>
            <a:endParaRPr lang="en-ZA" sz="2000" b="1" dirty="0" smtClean="0"/>
          </a:p>
          <a:p>
            <a:pPr marL="0" indent="0" algn="ctr">
              <a:buNone/>
            </a:pPr>
            <a:r>
              <a:rPr lang="en-ZA" sz="2000" b="1" dirty="0" smtClean="0"/>
              <a:t>B-BBEE</a:t>
            </a:r>
            <a:endParaRPr lang="en-ZA" sz="2000" b="1" dirty="0"/>
          </a:p>
        </p:txBody>
      </p:sp>
    </p:spTree>
    <p:extLst>
      <p:ext uri="{BB962C8B-B14F-4D97-AF65-F5344CB8AC3E}">
        <p14:creationId xmlns:p14="http://schemas.microsoft.com/office/powerpoint/2010/main" val="2899559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rgbClr val="000000"/>
                </a:solidFill>
              </a:rPr>
              <a:pPr/>
              <a:t>23</a:t>
            </a:fld>
            <a:endParaRPr lang="en-ZA" dirty="0">
              <a:solidFill>
                <a:srgbClr val="000000"/>
              </a:solidFill>
            </a:endParaRPr>
          </a:p>
        </p:txBody>
      </p:sp>
      <p:sp>
        <p:nvSpPr>
          <p:cNvPr id="7" name="Title 1"/>
          <p:cNvSpPr txBox="1">
            <a:spLocks/>
          </p:cNvSpPr>
          <p:nvPr/>
        </p:nvSpPr>
        <p:spPr>
          <a:xfrm>
            <a:off x="0" y="285750"/>
            <a:ext cx="9144000" cy="261938"/>
          </a:xfrm>
          <a:prstGeom prst="rect">
            <a:avLst/>
          </a:prstGeom>
        </p:spPr>
        <p:txBody>
          <a:bodyPr lIns="360000"/>
          <a:lstStyle/>
          <a:p>
            <a:pPr>
              <a:lnSpc>
                <a:spcPct val="85000"/>
              </a:lnSpc>
              <a:defRPr/>
            </a:pPr>
            <a:r>
              <a:rPr lang="en-ZA" sz="2000" b="1" dirty="0">
                <a:solidFill>
                  <a:schemeClr val="bg1"/>
                </a:solidFill>
              </a:rPr>
              <a:t>BEE = </a:t>
            </a:r>
            <a:r>
              <a:rPr lang="en-ZA" sz="2000" b="1" dirty="0" smtClean="0">
                <a:solidFill>
                  <a:schemeClr val="bg1"/>
                </a:solidFill>
              </a:rPr>
              <a:t>20 </a:t>
            </a:r>
            <a:r>
              <a:rPr lang="en-ZA" sz="2000" b="1" dirty="0">
                <a:solidFill>
                  <a:schemeClr val="bg1"/>
                </a:solidFill>
              </a:rPr>
              <a:t>Points</a:t>
            </a:r>
            <a:endParaRPr lang="en-ZA" sz="2000" b="1" dirty="0">
              <a:solidFill>
                <a:schemeClr val="bg1"/>
              </a:solidFill>
              <a:effectLst>
                <a:outerShdw blurRad="38100" dist="38100" dir="2700000" algn="tl">
                  <a:srgbClr val="000000">
                    <a:alpha val="43137"/>
                  </a:srgbClr>
                </a:outerShdw>
              </a:effectLst>
              <a:latin typeface="Arial"/>
            </a:endParaRPr>
          </a:p>
        </p:txBody>
      </p:sp>
      <p:sp>
        <p:nvSpPr>
          <p:cNvPr id="5" name="Rectangle 4"/>
          <p:cNvSpPr/>
          <p:nvPr/>
        </p:nvSpPr>
        <p:spPr>
          <a:xfrm>
            <a:off x="95251" y="800100"/>
            <a:ext cx="8924924" cy="5170646"/>
          </a:xfrm>
          <a:prstGeom prst="rect">
            <a:avLst/>
          </a:prstGeom>
        </p:spPr>
        <p:txBody>
          <a:bodyPr wrap="square">
            <a:spAutoFit/>
          </a:bodyPr>
          <a:lstStyle/>
          <a:p>
            <a:pPr algn="just">
              <a:lnSpc>
                <a:spcPct val="150000"/>
              </a:lnSpc>
            </a:pPr>
            <a:r>
              <a:rPr lang="en-ZA" sz="1600" b="1" dirty="0" smtClean="0">
                <a:solidFill>
                  <a:srgbClr val="004F87">
                    <a:lumMod val="75000"/>
                  </a:srgbClr>
                </a:solidFill>
              </a:rPr>
              <a:t>B-BBEE </a:t>
            </a:r>
            <a:r>
              <a:rPr lang="en-ZA" sz="1600" b="1" dirty="0">
                <a:solidFill>
                  <a:srgbClr val="004F87">
                    <a:lumMod val="75000"/>
                  </a:srgbClr>
                </a:solidFill>
              </a:rPr>
              <a:t>points may be allocated to Bidders on submission of documentation or </a:t>
            </a:r>
            <a:r>
              <a:rPr lang="en-ZA" sz="1600" b="1" dirty="0" smtClean="0">
                <a:solidFill>
                  <a:srgbClr val="004F87">
                    <a:lumMod val="75000"/>
                  </a:srgbClr>
                </a:solidFill>
              </a:rPr>
              <a:t>evidence</a:t>
            </a:r>
          </a:p>
          <a:p>
            <a:pPr algn="just">
              <a:lnSpc>
                <a:spcPct val="150000"/>
              </a:lnSpc>
            </a:pPr>
            <a:r>
              <a:rPr lang="en-ZA" sz="1600" b="1" dirty="0" smtClean="0">
                <a:solidFill>
                  <a:srgbClr val="004F87">
                    <a:lumMod val="75000"/>
                  </a:srgbClr>
                </a:solidFill>
              </a:rPr>
              <a:t> </a:t>
            </a:r>
            <a:r>
              <a:rPr lang="en-ZA" sz="1600" b="1" dirty="0">
                <a:solidFill>
                  <a:srgbClr val="004F87">
                    <a:lumMod val="75000"/>
                  </a:srgbClr>
                </a:solidFill>
              </a:rPr>
              <a:t>as follows:</a:t>
            </a: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r>
              <a:rPr lang="en-US" sz="1600" dirty="0">
                <a:solidFill>
                  <a:srgbClr val="003366"/>
                </a:solidFill>
                <a:ea typeface="Times New Roman" pitchFamily="18" charset="0"/>
                <a:cs typeface="Tahoma" pitchFamily="34" charset="0"/>
              </a:rPr>
              <a:t>Bidders </a:t>
            </a:r>
            <a:r>
              <a:rPr lang="en-US" sz="1600" b="1" dirty="0">
                <a:solidFill>
                  <a:srgbClr val="003366"/>
                </a:solidFill>
                <a:ea typeface="Times New Roman" pitchFamily="18" charset="0"/>
                <a:cs typeface="Tahoma" pitchFamily="34" charset="0"/>
              </a:rPr>
              <a:t>MUST</a:t>
            </a:r>
            <a:r>
              <a:rPr lang="en-US" sz="1600" dirty="0">
                <a:solidFill>
                  <a:srgbClr val="003366"/>
                </a:solidFill>
                <a:ea typeface="Times New Roman" pitchFamily="18" charset="0"/>
                <a:cs typeface="Tahoma" pitchFamily="34" charset="0"/>
              </a:rPr>
              <a:t> complete and sign the SBD 6.1 form to claim the Bidder’s B-BBEE preference points, failing which, the Bidder will be scored zero in </a:t>
            </a:r>
            <a:r>
              <a:rPr lang="en-US" sz="1600" b="1" dirty="0">
                <a:solidFill>
                  <a:srgbClr val="003366"/>
                </a:solidFill>
                <a:ea typeface="Times New Roman" pitchFamily="18" charset="0"/>
                <a:cs typeface="Tahoma" pitchFamily="34" charset="0"/>
              </a:rPr>
              <a:t>gate </a:t>
            </a:r>
            <a:r>
              <a:rPr lang="en-US" sz="1600" b="1" dirty="0" smtClean="0">
                <a:solidFill>
                  <a:srgbClr val="003366"/>
                </a:solidFill>
                <a:ea typeface="Times New Roman" pitchFamily="18" charset="0"/>
                <a:cs typeface="Tahoma" pitchFamily="34" charset="0"/>
              </a:rPr>
              <a:t>2</a:t>
            </a:r>
            <a:r>
              <a:rPr lang="en-US" sz="1600" dirty="0" smtClean="0">
                <a:solidFill>
                  <a:srgbClr val="003366"/>
                </a:solidFill>
                <a:ea typeface="Times New Roman" pitchFamily="18" charset="0"/>
                <a:cs typeface="Tahoma" pitchFamily="34" charset="0"/>
              </a:rPr>
              <a:t>.</a:t>
            </a:r>
            <a:endParaRPr lang="en-ZA" altLang="zh-TW" sz="1600" dirty="0">
              <a:solidFill>
                <a:srgbClr val="004F87"/>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177599846"/>
              </p:ext>
            </p:extLst>
          </p:nvPr>
        </p:nvGraphicFramePr>
        <p:xfrm>
          <a:off x="240144" y="1939636"/>
          <a:ext cx="7176655" cy="1634837"/>
        </p:xfrm>
        <a:graphic>
          <a:graphicData uri="http://schemas.openxmlformats.org/drawingml/2006/table">
            <a:tbl>
              <a:tblPr firstRow="1" firstCol="1" bandRow="1"/>
              <a:tblGrid>
                <a:gridCol w="5368441">
                  <a:extLst>
                    <a:ext uri="{9D8B030D-6E8A-4147-A177-3AD203B41FA5}">
                      <a16:colId xmlns:a16="http://schemas.microsoft.com/office/drawing/2014/main" val="3828059186"/>
                    </a:ext>
                  </a:extLst>
                </a:gridCol>
                <a:gridCol w="1808214">
                  <a:extLst>
                    <a:ext uri="{9D8B030D-6E8A-4147-A177-3AD203B41FA5}">
                      <a16:colId xmlns:a16="http://schemas.microsoft.com/office/drawing/2014/main" val="177072951"/>
                    </a:ext>
                  </a:extLst>
                </a:gridCol>
              </a:tblGrid>
              <a:tr h="653935">
                <a:tc>
                  <a:txBody>
                    <a:bodyPr/>
                    <a:lstStyle/>
                    <a:p>
                      <a:pPr algn="ctr">
                        <a:spcAft>
                          <a:spcPts val="0"/>
                        </a:spcAft>
                      </a:pPr>
                      <a:r>
                        <a:rPr lang="en-GB" sz="1600" dirty="0">
                          <a:effectLst/>
                          <a:latin typeface="Arial" panose="020B0604020202020204" pitchFamily="34" charset="0"/>
                          <a:ea typeface="Times New Roman" panose="02020603050405020304" pitchFamily="18" charset="0"/>
                          <a:cs typeface="Times New Roman" panose="02020603050405020304" pitchFamily="18" charset="0"/>
                        </a:rPr>
                        <a:t>Adjudication Criteria</a:t>
                      </a:r>
                      <a:endParaRPr lang="en-ZA"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lgn="just">
                        <a:spcAft>
                          <a:spcPts val="0"/>
                        </a:spcAft>
                      </a:pPr>
                      <a:r>
                        <a:rPr lang="en-GB" sz="16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ZA"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marL="457200" algn="ctr">
                        <a:spcAft>
                          <a:spcPts val="0"/>
                        </a:spcAft>
                      </a:pPr>
                      <a:r>
                        <a:rPr lang="en-GB" sz="1600" dirty="0">
                          <a:effectLst/>
                          <a:latin typeface="Arial" panose="020B0604020202020204" pitchFamily="34" charset="0"/>
                          <a:ea typeface="Times New Roman" panose="02020603050405020304" pitchFamily="18" charset="0"/>
                          <a:cs typeface="Times New Roman" panose="02020603050405020304" pitchFamily="18" charset="0"/>
                        </a:rPr>
                        <a:t>Points</a:t>
                      </a:r>
                      <a:endParaRPr lang="en-ZA"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694149341"/>
                  </a:ext>
                </a:extLst>
              </a:tr>
              <a:tr h="980902">
                <a:tc>
                  <a:txBody>
                    <a:bodyPr/>
                    <a:lstStyle/>
                    <a:p>
                      <a:pPr algn="just">
                        <a:spcAft>
                          <a:spcPts val="0"/>
                        </a:spcAft>
                      </a:pPr>
                      <a:r>
                        <a:rPr lang="en-GB" sz="1600" dirty="0">
                          <a:effectLst/>
                          <a:latin typeface="Arial" panose="020B0604020202020204" pitchFamily="34" charset="0"/>
                          <a:ea typeface="Times New Roman" panose="02020603050405020304" pitchFamily="18" charset="0"/>
                          <a:cs typeface="Times New Roman" panose="02020603050405020304" pitchFamily="18" charset="0"/>
                        </a:rPr>
                        <a:t>A duly completed Preference Point Claim Form: SBD 6.1 and a B-BBEE Certificate.</a:t>
                      </a:r>
                      <a:endParaRPr lang="en-ZA" sz="16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lgn="just">
                        <a:spcAft>
                          <a:spcPts val="0"/>
                        </a:spcAft>
                      </a:pPr>
                      <a:r>
                        <a:rPr lang="en-GB" sz="16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ZA"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tc>
                  <a:txBody>
                    <a:bodyPr/>
                    <a:lstStyle/>
                    <a:p>
                      <a:pPr marL="457200" algn="ctr">
                        <a:spcAft>
                          <a:spcPts val="0"/>
                        </a:spcAft>
                      </a:pPr>
                      <a:r>
                        <a:rPr lang="en-GB" sz="1600" dirty="0">
                          <a:effectLst/>
                          <a:latin typeface="Arial" panose="020B0604020202020204" pitchFamily="34" charset="0"/>
                          <a:ea typeface="Times New Roman" panose="02020603050405020304" pitchFamily="18" charset="0"/>
                          <a:cs typeface="Times New Roman" panose="02020603050405020304" pitchFamily="18" charset="0"/>
                        </a:rPr>
                        <a:t>20</a:t>
                      </a:r>
                      <a:endParaRPr lang="en-ZA" sz="1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4195636161"/>
                  </a:ext>
                </a:extLst>
              </a:tr>
            </a:tbl>
          </a:graphicData>
        </a:graphic>
      </p:graphicFrame>
    </p:spTree>
    <p:extLst>
      <p:ext uri="{BB962C8B-B14F-4D97-AF65-F5344CB8AC3E}">
        <p14:creationId xmlns:p14="http://schemas.microsoft.com/office/powerpoint/2010/main" val="23792435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rgbClr val="000000"/>
                </a:solidFill>
              </a:rPr>
              <a:pPr/>
              <a:t>24</a:t>
            </a:fld>
            <a:endParaRPr lang="en-ZA" dirty="0">
              <a:solidFill>
                <a:srgbClr val="000000"/>
              </a:solidFill>
            </a:endParaRPr>
          </a:p>
        </p:txBody>
      </p:sp>
      <p:sp>
        <p:nvSpPr>
          <p:cNvPr id="5" name="Rectangle 4"/>
          <p:cNvSpPr/>
          <p:nvPr/>
        </p:nvSpPr>
        <p:spPr>
          <a:xfrm>
            <a:off x="175259" y="800100"/>
            <a:ext cx="8844915" cy="1431161"/>
          </a:xfrm>
          <a:prstGeom prst="rect">
            <a:avLst/>
          </a:prstGeom>
        </p:spPr>
        <p:txBody>
          <a:bodyPr wrap="square">
            <a:spAutoFit/>
          </a:bodyPr>
          <a:lstStyle/>
          <a:p>
            <a:pPr algn="just">
              <a:lnSpc>
                <a:spcPct val="150000"/>
              </a:lnSpc>
            </a:pPr>
            <a:endParaRPr lang="en-ZA" sz="1400" dirty="0" smtClean="0">
              <a:solidFill>
                <a:srgbClr val="003366"/>
              </a:solidFill>
              <a:ea typeface="Times New Roman" pitchFamily="18" charset="0"/>
              <a:cs typeface="Tahoma" pitchFamily="34" charset="0"/>
            </a:endParaRPr>
          </a:p>
          <a:p>
            <a:pPr algn="just">
              <a:lnSpc>
                <a:spcPct val="150000"/>
              </a:lnSpc>
            </a:pPr>
            <a:endParaRPr lang="en-US" sz="1400" dirty="0" smtClean="0">
              <a:solidFill>
                <a:srgbClr val="003366"/>
              </a:solidFill>
              <a:ea typeface="Times New Roman" pitchFamily="18" charset="0"/>
              <a:cs typeface="Tahoma" pitchFamily="34" charset="0"/>
            </a:endParaRPr>
          </a:p>
          <a:p>
            <a:pPr algn="just">
              <a:lnSpc>
                <a:spcPct val="150000"/>
              </a:lnSpc>
            </a:pPr>
            <a:endParaRPr lang="en-US" sz="1400" dirty="0">
              <a:solidFill>
                <a:srgbClr val="003366"/>
              </a:solidFill>
              <a:ea typeface="Times New Roman" pitchFamily="18" charset="0"/>
              <a:cs typeface="Tahoma" pitchFamily="34" charset="0"/>
            </a:endParaRPr>
          </a:p>
          <a:p>
            <a:pPr algn="just">
              <a:lnSpc>
                <a:spcPct val="150000"/>
              </a:lnSpc>
            </a:pPr>
            <a:endParaRPr lang="en-ZA" sz="1600" dirty="0">
              <a:solidFill>
                <a:srgbClr val="003366"/>
              </a:solidFill>
              <a:ea typeface="Times New Roman" pitchFamily="18" charset="0"/>
              <a:cs typeface="Tahoma" pitchFamily="34" charset="0"/>
            </a:endParaRPr>
          </a:p>
        </p:txBody>
      </p:sp>
      <p:sp>
        <p:nvSpPr>
          <p:cNvPr id="6" name="Title 1"/>
          <p:cNvSpPr txBox="1">
            <a:spLocks/>
          </p:cNvSpPr>
          <p:nvPr/>
        </p:nvSpPr>
        <p:spPr>
          <a:xfrm>
            <a:off x="0" y="285750"/>
            <a:ext cx="9144000" cy="261938"/>
          </a:xfrm>
          <a:prstGeom prst="rect">
            <a:avLst/>
          </a:prstGeom>
        </p:spPr>
        <p:txBody>
          <a:bodyPr lIns="360000"/>
          <a:lstStyle/>
          <a:p>
            <a:pPr>
              <a:lnSpc>
                <a:spcPct val="85000"/>
              </a:lnSpc>
              <a:defRPr/>
            </a:pPr>
            <a:r>
              <a:rPr lang="en-ZA" sz="2000" b="1" dirty="0" smtClean="0">
                <a:solidFill>
                  <a:srgbClr val="FFFFFF"/>
                </a:solidFill>
                <a:effectLst>
                  <a:outerShdw blurRad="38100" dist="38100" dir="2700000" algn="tl">
                    <a:srgbClr val="000000">
                      <a:alpha val="43137"/>
                    </a:srgbClr>
                  </a:outerShdw>
                </a:effectLst>
                <a:latin typeface="Arial"/>
              </a:rPr>
              <a:t>BEE Certificate </a:t>
            </a:r>
            <a:endParaRPr lang="en-ZA" sz="2000" b="1" dirty="0">
              <a:solidFill>
                <a:srgbClr val="FFFFFF"/>
              </a:solidFill>
              <a:effectLst>
                <a:outerShdw blurRad="38100" dist="38100" dir="2700000" algn="tl">
                  <a:srgbClr val="000000">
                    <a:alpha val="43137"/>
                  </a:srgbClr>
                </a:outerShdw>
              </a:effectLst>
              <a:latin typeface="Arial"/>
            </a:endParaRPr>
          </a:p>
        </p:txBody>
      </p:sp>
      <p:sp>
        <p:nvSpPr>
          <p:cNvPr id="7" name="TextBox 8"/>
          <p:cNvSpPr txBox="1">
            <a:spLocks noChangeArrowheads="1"/>
          </p:cNvSpPr>
          <p:nvPr/>
        </p:nvSpPr>
        <p:spPr bwMode="auto">
          <a:xfrm>
            <a:off x="126852" y="800100"/>
            <a:ext cx="8890296" cy="1877437"/>
          </a:xfrm>
          <a:prstGeom prst="rect">
            <a:avLst/>
          </a:prstGeom>
          <a:noFill/>
          <a:ln w="9525">
            <a:noFill/>
            <a:miter lim="800000"/>
            <a:headEnd/>
            <a:tailEnd/>
          </a:ln>
        </p:spPr>
        <p:txBody>
          <a:bodyPr wrap="square">
            <a:spAutoFit/>
          </a:bodyPr>
          <a:lstStyle/>
          <a:p>
            <a:pPr algn="just" fontAlgn="base">
              <a:spcBef>
                <a:spcPct val="0"/>
              </a:spcBef>
              <a:spcAft>
                <a:spcPct val="0"/>
              </a:spcAft>
            </a:pPr>
            <a:r>
              <a:rPr lang="x-none" sz="1600" dirty="0">
                <a:solidFill>
                  <a:srgbClr val="003366"/>
                </a:solidFill>
                <a:ea typeface="Times New Roman" pitchFamily="18" charset="0"/>
                <a:cs typeface="Tahoma" pitchFamily="34" charset="0"/>
              </a:rPr>
              <a:t>The t</a:t>
            </a:r>
            <a:r>
              <a:rPr lang="en-ZA" sz="1600" dirty="0">
                <a:solidFill>
                  <a:srgbClr val="003366"/>
                </a:solidFill>
                <a:ea typeface="Times New Roman" pitchFamily="18" charset="0"/>
                <a:cs typeface="Tahoma" pitchFamily="34" charset="0"/>
              </a:rPr>
              <a:t>able</a:t>
            </a:r>
            <a:r>
              <a:rPr lang="x-none" sz="1600" dirty="0">
                <a:solidFill>
                  <a:srgbClr val="003366"/>
                </a:solidFill>
                <a:ea typeface="Times New Roman" pitchFamily="18" charset="0"/>
                <a:cs typeface="Tahoma" pitchFamily="34" charset="0"/>
              </a:rPr>
              <a:t> below indicates the specific B-BBEE certification documents that must be submitted for this tender. Failure to submit the required certification documents will also result in Bidders scoring zero for B-BBEE</a:t>
            </a:r>
            <a:r>
              <a:rPr lang="x-none" sz="1600" dirty="0" smtClean="0">
                <a:solidFill>
                  <a:srgbClr val="003366"/>
                </a:solidFill>
                <a:ea typeface="Times New Roman" pitchFamily="18" charset="0"/>
                <a:cs typeface="Tahoma" pitchFamily="34" charset="0"/>
              </a:rPr>
              <a:t>.</a:t>
            </a:r>
            <a:endParaRPr lang="en-US" sz="1600" dirty="0" smtClean="0">
              <a:solidFill>
                <a:srgbClr val="003366"/>
              </a:solidFill>
              <a:ea typeface="Times New Roman" pitchFamily="18" charset="0"/>
              <a:cs typeface="Tahoma" pitchFamily="34" charset="0"/>
            </a:endParaRPr>
          </a:p>
          <a:p>
            <a:pPr algn="just" fontAlgn="base">
              <a:spcBef>
                <a:spcPct val="0"/>
              </a:spcBef>
              <a:spcAft>
                <a:spcPct val="0"/>
              </a:spcAft>
            </a:pPr>
            <a:endParaRPr lang="en-US" sz="1600" dirty="0">
              <a:solidFill>
                <a:srgbClr val="003366"/>
              </a:solidFill>
              <a:ea typeface="Times New Roman" pitchFamily="18" charset="0"/>
              <a:cs typeface="Tahoma" pitchFamily="34" charset="0"/>
            </a:endParaRPr>
          </a:p>
          <a:p>
            <a:pPr algn="just" fontAlgn="base">
              <a:spcBef>
                <a:spcPct val="0"/>
              </a:spcBef>
              <a:spcAft>
                <a:spcPct val="0"/>
              </a:spcAft>
            </a:pPr>
            <a:endParaRPr lang="en-US" sz="1600" dirty="0" smtClean="0">
              <a:solidFill>
                <a:srgbClr val="003366"/>
              </a:solidFill>
              <a:ea typeface="Times New Roman" pitchFamily="18" charset="0"/>
              <a:cs typeface="Tahoma" pitchFamily="34" charset="0"/>
            </a:endParaRPr>
          </a:p>
          <a:p>
            <a:pPr algn="just" fontAlgn="base">
              <a:spcBef>
                <a:spcPct val="0"/>
              </a:spcBef>
              <a:spcAft>
                <a:spcPct val="0"/>
              </a:spcAft>
            </a:pPr>
            <a:endParaRPr lang="en-US" sz="1600" dirty="0">
              <a:solidFill>
                <a:srgbClr val="003366"/>
              </a:solidFill>
              <a:ea typeface="Times New Roman" pitchFamily="18" charset="0"/>
              <a:cs typeface="Tahoma" pitchFamily="34" charset="0"/>
            </a:endParaRPr>
          </a:p>
          <a:p>
            <a:pPr algn="just" fontAlgn="base">
              <a:spcBef>
                <a:spcPct val="0"/>
              </a:spcBef>
              <a:spcAft>
                <a:spcPct val="0"/>
              </a:spcAft>
            </a:pPr>
            <a:endParaRPr lang="en-ZA" sz="2000" dirty="0">
              <a:solidFill>
                <a:srgbClr val="003366"/>
              </a:solidFill>
              <a:ea typeface="Times New Roman" pitchFamily="18" charset="0"/>
              <a:cs typeface="Tahoma"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125580571"/>
              </p:ext>
            </p:extLst>
          </p:nvPr>
        </p:nvGraphicFramePr>
        <p:xfrm>
          <a:off x="0" y="1699494"/>
          <a:ext cx="9068581" cy="4673597"/>
        </p:xfrm>
        <a:graphic>
          <a:graphicData uri="http://schemas.openxmlformats.org/drawingml/2006/table">
            <a:tbl>
              <a:tblPr firstRow="1" firstCol="1" bandRow="1">
                <a:tableStyleId>{5C22544A-7EE6-4342-B048-85BDC9FD1C3A}</a:tableStyleId>
              </a:tblPr>
              <a:tblGrid>
                <a:gridCol w="2926682">
                  <a:extLst>
                    <a:ext uri="{9D8B030D-6E8A-4147-A177-3AD203B41FA5}">
                      <a16:colId xmlns:a16="http://schemas.microsoft.com/office/drawing/2014/main" val="429175261"/>
                    </a:ext>
                  </a:extLst>
                </a:gridCol>
                <a:gridCol w="2830177">
                  <a:extLst>
                    <a:ext uri="{9D8B030D-6E8A-4147-A177-3AD203B41FA5}">
                      <a16:colId xmlns:a16="http://schemas.microsoft.com/office/drawing/2014/main" val="1263520470"/>
                    </a:ext>
                  </a:extLst>
                </a:gridCol>
                <a:gridCol w="3311722">
                  <a:extLst>
                    <a:ext uri="{9D8B030D-6E8A-4147-A177-3AD203B41FA5}">
                      <a16:colId xmlns:a16="http://schemas.microsoft.com/office/drawing/2014/main" val="1266738208"/>
                    </a:ext>
                  </a:extLst>
                </a:gridCol>
              </a:tblGrid>
              <a:tr h="467360">
                <a:tc>
                  <a:txBody>
                    <a:bodyPr/>
                    <a:lstStyle/>
                    <a:p>
                      <a:pPr algn="just">
                        <a:spcAft>
                          <a:spcPts val="0"/>
                        </a:spcAft>
                      </a:pPr>
                      <a:r>
                        <a:rPr lang="en-GB" sz="1400" dirty="0">
                          <a:solidFill>
                            <a:schemeClr val="tx1"/>
                          </a:solidFill>
                          <a:effectLst/>
                        </a:rPr>
                        <a:t>Classification </a:t>
                      </a:r>
                      <a:endParaRPr lang="en-ZA" sz="1400" dirty="0">
                        <a:solidFill>
                          <a:schemeClr val="tx1"/>
                        </a:solidFill>
                        <a:effectLst/>
                      </a:endParaRPr>
                    </a:p>
                    <a:p>
                      <a:pPr algn="just">
                        <a:spcAft>
                          <a:spcPts val="0"/>
                        </a:spcAft>
                      </a:pPr>
                      <a:r>
                        <a:rPr lang="en-GB" sz="1400" dirty="0">
                          <a:effectLst/>
                        </a:rPr>
                        <a:t> </a:t>
                      </a:r>
                      <a:endParaRPr lang="en-ZA" sz="14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tc>
                  <a:txBody>
                    <a:bodyPr/>
                    <a:lstStyle/>
                    <a:p>
                      <a:pPr algn="just">
                        <a:spcAft>
                          <a:spcPts val="0"/>
                        </a:spcAft>
                      </a:pPr>
                      <a:r>
                        <a:rPr lang="en-GB" sz="1400" dirty="0">
                          <a:solidFill>
                            <a:schemeClr val="tx1"/>
                          </a:solidFill>
                          <a:effectLst/>
                        </a:rPr>
                        <a:t>Turnover</a:t>
                      </a:r>
                      <a:endParaRPr lang="en-ZA"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tc>
                  <a:txBody>
                    <a:bodyPr/>
                    <a:lstStyle/>
                    <a:p>
                      <a:pPr algn="just">
                        <a:spcAft>
                          <a:spcPts val="0"/>
                        </a:spcAft>
                      </a:pPr>
                      <a:r>
                        <a:rPr lang="en-GB" sz="1400" dirty="0">
                          <a:solidFill>
                            <a:schemeClr val="tx1"/>
                          </a:solidFill>
                          <a:effectLst/>
                        </a:rPr>
                        <a:t>Submission Requirement</a:t>
                      </a:r>
                      <a:endParaRPr lang="en-ZA"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extLst>
                  <a:ext uri="{0D108BD9-81ED-4DB2-BD59-A6C34878D82A}">
                    <a16:rowId xmlns:a16="http://schemas.microsoft.com/office/drawing/2014/main" val="2888202487"/>
                  </a:ext>
                </a:extLst>
              </a:tr>
              <a:tr h="1869439">
                <a:tc>
                  <a:txBody>
                    <a:bodyPr/>
                    <a:lstStyle/>
                    <a:p>
                      <a:pPr algn="just">
                        <a:spcAft>
                          <a:spcPts val="0"/>
                        </a:spcAft>
                      </a:pPr>
                      <a:r>
                        <a:rPr lang="en-GB" sz="1400" b="0" dirty="0">
                          <a:solidFill>
                            <a:schemeClr val="tx1"/>
                          </a:solidFill>
                          <a:effectLst/>
                        </a:rPr>
                        <a:t>Exempted Micro Enterprise (EME)</a:t>
                      </a:r>
                      <a:endParaRPr lang="en-ZA" sz="1400" b="0" dirty="0">
                        <a:solidFill>
                          <a:schemeClr val="tx1"/>
                        </a:solidFill>
                        <a:effectLst/>
                      </a:endParaRPr>
                    </a:p>
                    <a:p>
                      <a:pPr algn="just">
                        <a:spcAft>
                          <a:spcPts val="0"/>
                        </a:spcAft>
                      </a:pPr>
                      <a:r>
                        <a:rPr lang="en-GB" sz="1400" b="0" dirty="0">
                          <a:solidFill>
                            <a:schemeClr val="tx1"/>
                          </a:solidFill>
                          <a:effectLst/>
                        </a:rPr>
                        <a:t> </a:t>
                      </a:r>
                      <a:endParaRPr lang="en-ZA"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tc>
                  <a:txBody>
                    <a:bodyPr/>
                    <a:lstStyle/>
                    <a:p>
                      <a:pPr algn="just">
                        <a:spcAft>
                          <a:spcPts val="0"/>
                        </a:spcAft>
                      </a:pPr>
                      <a:r>
                        <a:rPr lang="en-GB" sz="1400" dirty="0">
                          <a:solidFill>
                            <a:schemeClr val="tx1"/>
                          </a:solidFill>
                          <a:effectLst/>
                        </a:rPr>
                        <a:t>Below R10 million p.a.</a:t>
                      </a:r>
                      <a:endParaRPr lang="en-ZA" sz="1400" dirty="0">
                        <a:solidFill>
                          <a:schemeClr val="tx1"/>
                        </a:solidFill>
                        <a:effectLst/>
                      </a:endParaRPr>
                    </a:p>
                    <a:p>
                      <a:pPr algn="just">
                        <a:spcAft>
                          <a:spcPts val="0"/>
                        </a:spcAft>
                      </a:pPr>
                      <a:r>
                        <a:rPr lang="en-GB" sz="1400" dirty="0">
                          <a:solidFill>
                            <a:schemeClr val="tx1"/>
                          </a:solidFill>
                          <a:effectLst/>
                        </a:rPr>
                        <a:t> </a:t>
                      </a:r>
                      <a:endParaRPr lang="en-ZA"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tc>
                  <a:txBody>
                    <a:bodyPr/>
                    <a:lstStyle/>
                    <a:p>
                      <a:pPr algn="just">
                        <a:spcAft>
                          <a:spcPts val="0"/>
                        </a:spcAft>
                      </a:pPr>
                      <a:r>
                        <a:rPr lang="en-GB" sz="1400" dirty="0">
                          <a:solidFill>
                            <a:schemeClr val="tx1"/>
                          </a:solidFill>
                          <a:effectLst/>
                        </a:rPr>
                        <a:t>Sworn affidavit or a certificate from Companies and Intellectual Property Commission (“CIPC”) or a</a:t>
                      </a:r>
                      <a:endParaRPr lang="en-ZA" sz="1400" dirty="0">
                        <a:solidFill>
                          <a:schemeClr val="tx1"/>
                        </a:solidFill>
                        <a:effectLst/>
                      </a:endParaRPr>
                    </a:p>
                    <a:p>
                      <a:pPr algn="just">
                        <a:spcAft>
                          <a:spcPts val="0"/>
                        </a:spcAft>
                      </a:pPr>
                      <a:r>
                        <a:rPr lang="en-GB" sz="1400" dirty="0">
                          <a:solidFill>
                            <a:schemeClr val="tx1"/>
                          </a:solidFill>
                          <a:effectLst/>
                        </a:rPr>
                        <a:t>certified copy of B-BBEE Rating Certificate from a SANAS Accredited rating agency.</a:t>
                      </a:r>
                      <a:endParaRPr lang="en-ZA" sz="1400" dirty="0">
                        <a:solidFill>
                          <a:schemeClr val="tx1"/>
                        </a:solidFill>
                        <a:effectLst/>
                      </a:endParaRPr>
                    </a:p>
                    <a:p>
                      <a:pPr algn="just">
                        <a:spcAft>
                          <a:spcPts val="0"/>
                        </a:spcAft>
                      </a:pPr>
                      <a:r>
                        <a:rPr lang="en-GB" sz="1400" dirty="0">
                          <a:solidFill>
                            <a:schemeClr val="tx1"/>
                          </a:solidFill>
                          <a:effectLst/>
                        </a:rPr>
                        <a:t> </a:t>
                      </a:r>
                      <a:endParaRPr lang="en-ZA"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extLst>
                  <a:ext uri="{0D108BD9-81ED-4DB2-BD59-A6C34878D82A}">
                    <a16:rowId xmlns:a16="http://schemas.microsoft.com/office/drawing/2014/main" val="793104202"/>
                  </a:ext>
                </a:extLst>
              </a:tr>
              <a:tr h="1402079">
                <a:tc>
                  <a:txBody>
                    <a:bodyPr/>
                    <a:lstStyle/>
                    <a:p>
                      <a:pPr algn="just">
                        <a:spcAft>
                          <a:spcPts val="0"/>
                        </a:spcAft>
                      </a:pPr>
                      <a:r>
                        <a:rPr lang="en-GB" sz="1400" b="0" dirty="0">
                          <a:solidFill>
                            <a:schemeClr val="tx1"/>
                          </a:solidFill>
                          <a:effectLst/>
                        </a:rPr>
                        <a:t>Qualifying Small Enterprise (QSE)</a:t>
                      </a:r>
                      <a:endParaRPr lang="en-ZA" sz="1400" b="0" dirty="0">
                        <a:solidFill>
                          <a:schemeClr val="tx1"/>
                        </a:solidFill>
                        <a:effectLst/>
                      </a:endParaRPr>
                    </a:p>
                    <a:p>
                      <a:pPr algn="just">
                        <a:spcAft>
                          <a:spcPts val="0"/>
                        </a:spcAft>
                      </a:pPr>
                      <a:r>
                        <a:rPr lang="en-GB" sz="1400" b="0" dirty="0">
                          <a:solidFill>
                            <a:schemeClr val="tx1"/>
                          </a:solidFill>
                          <a:effectLst/>
                        </a:rPr>
                        <a:t> </a:t>
                      </a:r>
                      <a:endParaRPr lang="en-ZA"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tc>
                  <a:txBody>
                    <a:bodyPr/>
                    <a:lstStyle/>
                    <a:p>
                      <a:pPr algn="just">
                        <a:spcAft>
                          <a:spcPts val="0"/>
                        </a:spcAft>
                      </a:pPr>
                      <a:r>
                        <a:rPr lang="en-GB" sz="1400" dirty="0">
                          <a:solidFill>
                            <a:schemeClr val="tx1"/>
                          </a:solidFill>
                          <a:effectLst/>
                        </a:rPr>
                        <a:t>Between R10 million and R50 million p.a.</a:t>
                      </a:r>
                      <a:endParaRPr lang="en-ZA" sz="1400" dirty="0">
                        <a:solidFill>
                          <a:schemeClr val="tx1"/>
                        </a:solidFill>
                        <a:effectLst/>
                      </a:endParaRPr>
                    </a:p>
                    <a:p>
                      <a:pPr algn="just">
                        <a:spcAft>
                          <a:spcPts val="0"/>
                        </a:spcAft>
                      </a:pPr>
                      <a:r>
                        <a:rPr lang="en-GB" sz="1400" dirty="0">
                          <a:solidFill>
                            <a:schemeClr val="tx1"/>
                          </a:solidFill>
                          <a:effectLst/>
                        </a:rPr>
                        <a:t> </a:t>
                      </a:r>
                      <a:endParaRPr lang="en-ZA"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tc>
                  <a:txBody>
                    <a:bodyPr/>
                    <a:lstStyle/>
                    <a:p>
                      <a:pPr algn="just">
                        <a:spcAft>
                          <a:spcPts val="0"/>
                        </a:spcAft>
                      </a:pPr>
                      <a:r>
                        <a:rPr lang="en-GB" sz="1400" dirty="0">
                          <a:solidFill>
                            <a:schemeClr val="tx1"/>
                          </a:solidFill>
                          <a:effectLst/>
                        </a:rPr>
                        <a:t>Sworn affidavit – Only 51% Black Owned (BO) and above, or certified copy of B-BBEE Rating Certificate from a SANAS Accredited rating agency. </a:t>
                      </a:r>
                      <a:endParaRPr lang="en-ZA" sz="1400" dirty="0">
                        <a:solidFill>
                          <a:schemeClr val="tx1"/>
                        </a:solidFill>
                        <a:effectLst/>
                      </a:endParaRPr>
                    </a:p>
                    <a:p>
                      <a:pPr algn="just">
                        <a:spcAft>
                          <a:spcPts val="0"/>
                        </a:spcAft>
                      </a:pPr>
                      <a:r>
                        <a:rPr lang="en-GB" sz="1400" dirty="0">
                          <a:solidFill>
                            <a:schemeClr val="tx1"/>
                          </a:solidFill>
                          <a:effectLst/>
                        </a:rPr>
                        <a:t> </a:t>
                      </a:r>
                      <a:endParaRPr lang="en-ZA"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extLst>
                  <a:ext uri="{0D108BD9-81ED-4DB2-BD59-A6C34878D82A}">
                    <a16:rowId xmlns:a16="http://schemas.microsoft.com/office/drawing/2014/main" val="1296214701"/>
                  </a:ext>
                </a:extLst>
              </a:tr>
              <a:tr h="934719">
                <a:tc>
                  <a:txBody>
                    <a:bodyPr/>
                    <a:lstStyle/>
                    <a:p>
                      <a:pPr algn="just">
                        <a:spcAft>
                          <a:spcPts val="0"/>
                        </a:spcAft>
                      </a:pPr>
                      <a:r>
                        <a:rPr lang="en-GB" sz="1400" b="0" dirty="0">
                          <a:solidFill>
                            <a:schemeClr val="tx1"/>
                          </a:solidFill>
                          <a:effectLst/>
                        </a:rPr>
                        <a:t>Large Entity (LE) </a:t>
                      </a:r>
                      <a:endParaRPr lang="en-ZA" sz="1400" b="0" dirty="0">
                        <a:solidFill>
                          <a:schemeClr val="tx1"/>
                        </a:solidFill>
                        <a:effectLst/>
                      </a:endParaRPr>
                    </a:p>
                    <a:p>
                      <a:pPr algn="just">
                        <a:spcAft>
                          <a:spcPts val="0"/>
                        </a:spcAft>
                      </a:pPr>
                      <a:r>
                        <a:rPr lang="en-GB" sz="1400" b="0" dirty="0">
                          <a:solidFill>
                            <a:schemeClr val="tx1"/>
                          </a:solidFill>
                          <a:effectLst/>
                        </a:rPr>
                        <a:t> </a:t>
                      </a:r>
                      <a:endParaRPr lang="en-ZA" sz="14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tc>
                  <a:txBody>
                    <a:bodyPr/>
                    <a:lstStyle/>
                    <a:p>
                      <a:pPr algn="just">
                        <a:spcAft>
                          <a:spcPts val="0"/>
                        </a:spcAft>
                      </a:pPr>
                      <a:r>
                        <a:rPr lang="en-GB" sz="1400" dirty="0">
                          <a:solidFill>
                            <a:schemeClr val="tx1"/>
                          </a:solidFill>
                          <a:effectLst/>
                        </a:rPr>
                        <a:t>Above R50 million p.a. </a:t>
                      </a:r>
                      <a:endParaRPr lang="en-ZA" sz="1400" dirty="0">
                        <a:solidFill>
                          <a:schemeClr val="tx1"/>
                        </a:solidFill>
                        <a:effectLst/>
                      </a:endParaRPr>
                    </a:p>
                    <a:p>
                      <a:pPr algn="just">
                        <a:spcAft>
                          <a:spcPts val="0"/>
                        </a:spcAft>
                      </a:pPr>
                      <a:r>
                        <a:rPr lang="en-GB" sz="1400" dirty="0">
                          <a:solidFill>
                            <a:schemeClr val="tx1"/>
                          </a:solidFill>
                          <a:effectLst/>
                        </a:rPr>
                        <a:t> </a:t>
                      </a:r>
                      <a:endParaRPr lang="en-ZA"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tc>
                  <a:txBody>
                    <a:bodyPr/>
                    <a:lstStyle/>
                    <a:p>
                      <a:pPr algn="just">
                        <a:spcAft>
                          <a:spcPts val="0"/>
                        </a:spcAft>
                      </a:pPr>
                      <a:r>
                        <a:rPr lang="en-GB" sz="1400" dirty="0">
                          <a:solidFill>
                            <a:schemeClr val="tx1"/>
                          </a:solidFill>
                          <a:effectLst/>
                        </a:rPr>
                        <a:t>Certified copy of B-BBEE Rating Certificate from a SANAS Accredited rating agency. </a:t>
                      </a:r>
                      <a:endParaRPr lang="en-ZA" sz="1400" dirty="0">
                        <a:solidFill>
                          <a:schemeClr val="tx1"/>
                        </a:solidFill>
                        <a:effectLst/>
                      </a:endParaRPr>
                    </a:p>
                    <a:p>
                      <a:pPr algn="just">
                        <a:spcAft>
                          <a:spcPts val="0"/>
                        </a:spcAft>
                      </a:pPr>
                      <a:r>
                        <a:rPr lang="en-GB" sz="1400" dirty="0">
                          <a:solidFill>
                            <a:schemeClr val="tx1"/>
                          </a:solidFill>
                          <a:effectLst/>
                        </a:rPr>
                        <a:t> </a:t>
                      </a:r>
                      <a:endParaRPr lang="en-ZA"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7424" marR="27424" marT="0" marB="0"/>
                </a:tc>
                <a:extLst>
                  <a:ext uri="{0D108BD9-81ED-4DB2-BD59-A6C34878D82A}">
                    <a16:rowId xmlns:a16="http://schemas.microsoft.com/office/drawing/2014/main" val="3538451423"/>
                  </a:ext>
                </a:extLst>
              </a:tr>
            </a:tbl>
          </a:graphicData>
        </a:graphic>
      </p:graphicFrame>
    </p:spTree>
    <p:extLst>
      <p:ext uri="{BB962C8B-B14F-4D97-AF65-F5344CB8AC3E}">
        <p14:creationId xmlns:p14="http://schemas.microsoft.com/office/powerpoint/2010/main" val="9656569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rgbClr val="000000"/>
                </a:solidFill>
              </a:rPr>
              <a:pPr/>
              <a:t>25</a:t>
            </a:fld>
            <a:endParaRPr lang="en-ZA" dirty="0">
              <a:solidFill>
                <a:srgbClr val="000000"/>
              </a:solidFill>
            </a:endParaRPr>
          </a:p>
        </p:txBody>
      </p:sp>
      <p:sp>
        <p:nvSpPr>
          <p:cNvPr id="7" name="Title 1"/>
          <p:cNvSpPr txBox="1">
            <a:spLocks/>
          </p:cNvSpPr>
          <p:nvPr/>
        </p:nvSpPr>
        <p:spPr>
          <a:xfrm>
            <a:off x="0" y="285750"/>
            <a:ext cx="9144000" cy="261938"/>
          </a:xfrm>
          <a:prstGeom prst="rect">
            <a:avLst/>
          </a:prstGeom>
        </p:spPr>
        <p:txBody>
          <a:bodyPr lIns="360000"/>
          <a:lstStyle/>
          <a:p>
            <a:pPr>
              <a:lnSpc>
                <a:spcPct val="85000"/>
              </a:lnSpc>
              <a:defRPr/>
            </a:pPr>
            <a:r>
              <a:rPr lang="en-ZA" sz="2000" b="1" dirty="0">
                <a:solidFill>
                  <a:srgbClr val="FFFFFF"/>
                </a:solidFill>
                <a:effectLst>
                  <a:outerShdw blurRad="38100" dist="38100" dir="2700000" algn="tl">
                    <a:srgbClr val="000000">
                      <a:alpha val="43137"/>
                    </a:srgbClr>
                  </a:outerShdw>
                </a:effectLst>
              </a:rPr>
              <a:t>B-BBEE Key Sections to complete in SBD</a:t>
            </a:r>
            <a:endParaRPr lang="en-ZA" sz="2000" b="1" dirty="0">
              <a:solidFill>
                <a:srgbClr val="FFFFFF"/>
              </a:solidFill>
              <a:effectLst>
                <a:outerShdw blurRad="38100" dist="38100" dir="2700000" algn="tl">
                  <a:srgbClr val="000000">
                    <a:alpha val="43137"/>
                  </a:srgbClr>
                </a:outerShdw>
              </a:effectLst>
              <a:latin typeface="Arial"/>
            </a:endParaRPr>
          </a:p>
        </p:txBody>
      </p:sp>
      <p:sp>
        <p:nvSpPr>
          <p:cNvPr id="5" name="Rectangle 4"/>
          <p:cNvSpPr/>
          <p:nvPr/>
        </p:nvSpPr>
        <p:spPr>
          <a:xfrm>
            <a:off x="95251" y="800100"/>
            <a:ext cx="8924924" cy="3970318"/>
          </a:xfrm>
          <a:prstGeom prst="rect">
            <a:avLst/>
          </a:prstGeom>
        </p:spPr>
        <p:txBody>
          <a:bodyPr wrap="square">
            <a:spAutoFit/>
          </a:bodyPr>
          <a:lstStyle/>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a:p>
            <a:pPr algn="just">
              <a:lnSpc>
                <a:spcPct val="150000"/>
              </a:lnSpc>
            </a:pPr>
            <a:endParaRPr lang="en-ZA" sz="1200" dirty="0" smtClean="0">
              <a:solidFill>
                <a:srgbClr val="003366"/>
              </a:solidFill>
              <a:ea typeface="Times New Roman" pitchFamily="18" charset="0"/>
              <a:cs typeface="Tahoma" pitchFamily="34" charset="0"/>
            </a:endParaRPr>
          </a:p>
        </p:txBody>
      </p:sp>
      <p:sp>
        <p:nvSpPr>
          <p:cNvPr id="4" name="Rectangle 3"/>
          <p:cNvSpPr/>
          <p:nvPr/>
        </p:nvSpPr>
        <p:spPr>
          <a:xfrm>
            <a:off x="95251" y="1220698"/>
            <a:ext cx="8696325" cy="2677656"/>
          </a:xfrm>
          <a:prstGeom prst="rect">
            <a:avLst/>
          </a:prstGeom>
        </p:spPr>
        <p:txBody>
          <a:bodyPr wrap="square">
            <a:spAutoFit/>
          </a:bodyPr>
          <a:lstStyle/>
          <a:p>
            <a:pPr algn="just">
              <a:lnSpc>
                <a:spcPct val="150000"/>
              </a:lnSpc>
            </a:pPr>
            <a:endParaRPr lang="en-ZA" sz="1400" dirty="0">
              <a:solidFill>
                <a:srgbClr val="003366"/>
              </a:solidFill>
              <a:ea typeface="Times New Roman" pitchFamily="18" charset="0"/>
              <a:cs typeface="Tahoma" pitchFamily="34" charset="0"/>
            </a:endParaRPr>
          </a:p>
          <a:p>
            <a:pPr algn="just">
              <a:lnSpc>
                <a:spcPct val="150000"/>
              </a:lnSpc>
            </a:pPr>
            <a:endParaRPr lang="en-ZA" sz="1400" dirty="0" smtClean="0">
              <a:solidFill>
                <a:srgbClr val="003366"/>
              </a:solidFill>
              <a:ea typeface="Times New Roman" pitchFamily="18" charset="0"/>
              <a:cs typeface="Tahoma" pitchFamily="34" charset="0"/>
            </a:endParaRPr>
          </a:p>
          <a:p>
            <a:pPr algn="just">
              <a:lnSpc>
                <a:spcPct val="150000"/>
              </a:lnSpc>
            </a:pPr>
            <a:endParaRPr lang="en-ZA" sz="1400" dirty="0">
              <a:solidFill>
                <a:srgbClr val="003366"/>
              </a:solidFill>
              <a:ea typeface="Times New Roman" pitchFamily="18" charset="0"/>
              <a:cs typeface="Tahoma" pitchFamily="34" charset="0"/>
            </a:endParaRPr>
          </a:p>
          <a:p>
            <a:pPr algn="just">
              <a:lnSpc>
                <a:spcPct val="150000"/>
              </a:lnSpc>
            </a:pPr>
            <a:endParaRPr lang="en-ZA" sz="1400" dirty="0" smtClean="0">
              <a:solidFill>
                <a:srgbClr val="003366"/>
              </a:solidFill>
              <a:ea typeface="Times New Roman" pitchFamily="18" charset="0"/>
              <a:cs typeface="Tahoma" pitchFamily="34" charset="0"/>
            </a:endParaRPr>
          </a:p>
          <a:p>
            <a:pPr algn="just">
              <a:lnSpc>
                <a:spcPct val="150000"/>
              </a:lnSpc>
            </a:pPr>
            <a:endParaRPr lang="en-ZA" sz="1400" dirty="0">
              <a:solidFill>
                <a:srgbClr val="003366"/>
              </a:solidFill>
              <a:ea typeface="Times New Roman" pitchFamily="18" charset="0"/>
              <a:cs typeface="Tahoma" pitchFamily="34" charset="0"/>
            </a:endParaRPr>
          </a:p>
          <a:p>
            <a:pPr algn="just">
              <a:lnSpc>
                <a:spcPct val="150000"/>
              </a:lnSpc>
            </a:pPr>
            <a:endParaRPr lang="en-ZA" sz="1400" dirty="0" smtClean="0">
              <a:solidFill>
                <a:srgbClr val="003366"/>
              </a:solidFill>
              <a:ea typeface="Times New Roman" pitchFamily="18" charset="0"/>
              <a:cs typeface="Tahoma" pitchFamily="34" charset="0"/>
            </a:endParaRPr>
          </a:p>
          <a:p>
            <a:pPr algn="just">
              <a:lnSpc>
                <a:spcPct val="150000"/>
              </a:lnSpc>
            </a:pPr>
            <a:endParaRPr lang="en-ZA" sz="1400" dirty="0">
              <a:solidFill>
                <a:srgbClr val="003366"/>
              </a:solidFill>
              <a:ea typeface="Times New Roman" pitchFamily="18" charset="0"/>
              <a:cs typeface="Tahoma" pitchFamily="34" charset="0"/>
            </a:endParaRPr>
          </a:p>
          <a:p>
            <a:pPr algn="just">
              <a:lnSpc>
                <a:spcPct val="150000"/>
              </a:lnSpc>
            </a:pPr>
            <a:endParaRPr lang="en-ZA" sz="1400" dirty="0" smtClean="0">
              <a:solidFill>
                <a:srgbClr val="003366"/>
              </a:solidFill>
              <a:ea typeface="Times New Roman" pitchFamily="18" charset="0"/>
              <a:cs typeface="Tahoma" pitchFamily="34" charset="0"/>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3370229213"/>
              </p:ext>
            </p:extLst>
          </p:nvPr>
        </p:nvGraphicFramePr>
        <p:xfrm>
          <a:off x="212725" y="822325"/>
          <a:ext cx="8870950" cy="6019800"/>
        </p:xfrm>
        <a:graphic>
          <a:graphicData uri="http://schemas.openxmlformats.org/presentationml/2006/ole">
            <mc:AlternateContent xmlns:mc="http://schemas.openxmlformats.org/markup-compatibility/2006">
              <mc:Choice xmlns:v="urn:schemas-microsoft-com:vml" Requires="v">
                <p:oleObj spid="_x0000_s98365" name="Document" r:id="rId3" imgW="6677635" imgH="4529232" progId="Word.Document.12">
                  <p:embed/>
                </p:oleObj>
              </mc:Choice>
              <mc:Fallback>
                <p:oleObj name="Document" r:id="rId3" imgW="6677635" imgH="4529232" progId="Word.Documen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725" y="822325"/>
                        <a:ext cx="8870950"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8915472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rgbClr val="000000"/>
                </a:solidFill>
              </a:rPr>
              <a:pPr/>
              <a:t>26</a:t>
            </a:fld>
            <a:endParaRPr lang="en-ZA" dirty="0">
              <a:solidFill>
                <a:srgbClr val="000000"/>
              </a:solidFill>
            </a:endParaRPr>
          </a:p>
        </p:txBody>
      </p:sp>
      <p:sp>
        <p:nvSpPr>
          <p:cNvPr id="7" name="Title 1"/>
          <p:cNvSpPr txBox="1">
            <a:spLocks/>
          </p:cNvSpPr>
          <p:nvPr/>
        </p:nvSpPr>
        <p:spPr>
          <a:xfrm>
            <a:off x="0" y="285750"/>
            <a:ext cx="9144000" cy="261938"/>
          </a:xfrm>
          <a:prstGeom prst="rect">
            <a:avLst/>
          </a:prstGeom>
        </p:spPr>
        <p:txBody>
          <a:bodyPr lIns="360000"/>
          <a:lstStyle/>
          <a:p>
            <a:pPr>
              <a:lnSpc>
                <a:spcPct val="85000"/>
              </a:lnSpc>
              <a:defRPr/>
            </a:pPr>
            <a:r>
              <a:rPr lang="en-ZA" sz="2000" b="1" dirty="0" smtClean="0">
                <a:solidFill>
                  <a:srgbClr val="FFFFFF"/>
                </a:solidFill>
                <a:effectLst>
                  <a:outerShdw blurRad="38100" dist="38100" dir="2700000" algn="tl">
                    <a:srgbClr val="000000">
                      <a:alpha val="43137"/>
                    </a:srgbClr>
                  </a:outerShdw>
                </a:effectLst>
                <a:latin typeface="Arial"/>
              </a:rPr>
              <a:t>B-BBEE key Sections to complete in SBD 6.1</a:t>
            </a:r>
            <a:endParaRPr lang="en-ZA" sz="2000" b="1" dirty="0">
              <a:solidFill>
                <a:srgbClr val="FFFFFF"/>
              </a:solidFill>
              <a:effectLst>
                <a:outerShdw blurRad="38100" dist="38100" dir="2700000" algn="tl">
                  <a:srgbClr val="000000">
                    <a:alpha val="43137"/>
                  </a:srgbClr>
                </a:outerShdw>
              </a:effectLst>
              <a:latin typeface="Arial"/>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2696672036"/>
              </p:ext>
            </p:extLst>
          </p:nvPr>
        </p:nvGraphicFramePr>
        <p:xfrm>
          <a:off x="137318" y="858838"/>
          <a:ext cx="8869363" cy="5999162"/>
        </p:xfrm>
        <a:graphic>
          <a:graphicData uri="http://schemas.openxmlformats.org/presentationml/2006/ole">
            <mc:AlternateContent xmlns:mc="http://schemas.openxmlformats.org/markup-compatibility/2006">
              <mc:Choice xmlns:v="urn:schemas-microsoft-com:vml" Requires="v">
                <p:oleObj spid="_x0000_s99387" name="Document" r:id="rId3" imgW="6677635" imgH="4523116" progId="Word.Document.12">
                  <p:embed/>
                </p:oleObj>
              </mc:Choice>
              <mc:Fallback>
                <p:oleObj name="Document" r:id="rId3" imgW="6677635" imgH="4523116" progId="Word.Document.12">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318" y="858838"/>
                        <a:ext cx="8869363" cy="5999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0393636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2238" y="173235"/>
            <a:ext cx="8793162" cy="313932"/>
          </a:xfrm>
        </p:spPr>
        <p:txBody>
          <a:bodyPr/>
          <a:lstStyle/>
          <a:p>
            <a:r>
              <a:rPr lang="en-ZA" sz="2400" dirty="0">
                <a:solidFill>
                  <a:srgbClr val="FFFFFF"/>
                </a:solidFill>
                <a:latin typeface="Arial Rounded MT Bold"/>
              </a:rPr>
              <a:t>BEE</a:t>
            </a:r>
            <a:endParaRPr lang="en-ZA" sz="2000" dirty="0"/>
          </a:p>
        </p:txBody>
      </p:sp>
      <p:sp>
        <p:nvSpPr>
          <p:cNvPr id="5" name="Content Placeholder 4"/>
          <p:cNvSpPr>
            <a:spLocks noGrp="1"/>
          </p:cNvSpPr>
          <p:nvPr>
            <p:ph idx="1"/>
          </p:nvPr>
        </p:nvSpPr>
        <p:spPr>
          <a:xfrm>
            <a:off x="83372" y="1014795"/>
            <a:ext cx="8793162" cy="5217326"/>
          </a:xfrm>
        </p:spPr>
        <p:txBody>
          <a:bodyPr/>
          <a:lstStyle/>
          <a:p>
            <a:pPr marL="0" lvl="1" indent="0" algn="just">
              <a:buClrTx/>
              <a:buNone/>
            </a:pPr>
            <a:r>
              <a:rPr lang="x-none" sz="2000" kern="1200" smtClean="0">
                <a:solidFill>
                  <a:schemeClr val="folHlink"/>
                </a:solidFill>
                <a:ea typeface="Times New Roman" pitchFamily="18" charset="0"/>
                <a:cs typeface="Tahoma" pitchFamily="34" charset="0"/>
              </a:rPr>
              <a:t>Joint </a:t>
            </a:r>
            <a:r>
              <a:rPr lang="x-none" sz="2000" kern="1200">
                <a:solidFill>
                  <a:schemeClr val="folHlink"/>
                </a:solidFill>
                <a:ea typeface="Times New Roman" pitchFamily="18" charset="0"/>
                <a:cs typeface="Tahoma" pitchFamily="34" charset="0"/>
              </a:rPr>
              <a:t>Ventures</a:t>
            </a:r>
            <a:endParaRPr lang="en-ZA" sz="2000" kern="1200" dirty="0">
              <a:solidFill>
                <a:schemeClr val="folHlink"/>
              </a:solidFill>
              <a:ea typeface="Times New Roman" pitchFamily="18" charset="0"/>
              <a:cs typeface="Tahoma" pitchFamily="34" charset="0"/>
            </a:endParaRPr>
          </a:p>
          <a:p>
            <a:pPr marL="0" lvl="1" indent="0" algn="just">
              <a:buClrTx/>
              <a:buNone/>
            </a:pPr>
            <a:endParaRPr lang="en-ZA" sz="2000" kern="1200" dirty="0">
              <a:solidFill>
                <a:schemeClr val="folHlink"/>
              </a:solidFill>
              <a:ea typeface="Times New Roman" pitchFamily="18" charset="0"/>
              <a:cs typeface="Tahoma" pitchFamily="34" charset="0"/>
            </a:endParaRPr>
          </a:p>
          <a:p>
            <a:pPr algn="just"/>
            <a:r>
              <a:rPr lang="x-none" kern="1200">
                <a:solidFill>
                  <a:schemeClr val="folHlink"/>
                </a:solidFill>
                <a:ea typeface="Times New Roman" pitchFamily="18" charset="0"/>
                <a:cs typeface="Tahoma" pitchFamily="34" charset="0"/>
              </a:rPr>
              <a:t>Incorporated JVs must submit the B-BBEE status of the entity. Unincorporated JVs must submit a consolidated B-BBEE certificate as if they were a group structure for every separate Bid.</a:t>
            </a:r>
            <a:endParaRPr lang="en-ZA" kern="1200" dirty="0">
              <a:solidFill>
                <a:schemeClr val="folHlink"/>
              </a:solidFill>
              <a:ea typeface="Times New Roman" pitchFamily="18" charset="0"/>
              <a:cs typeface="Tahoma" pitchFamily="34" charset="0"/>
            </a:endParaRPr>
          </a:p>
          <a:p>
            <a:pPr marL="0" indent="0" algn="just">
              <a:buNone/>
            </a:pPr>
            <a:endParaRPr lang="en-ZA" dirty="0"/>
          </a:p>
          <a:p>
            <a:pPr marL="1588" lvl="1" indent="0" algn="just">
              <a:buNone/>
            </a:pPr>
            <a:r>
              <a:rPr lang="x-none" sz="2000" kern="1200">
                <a:solidFill>
                  <a:schemeClr val="folHlink"/>
                </a:solidFill>
                <a:ea typeface="Times New Roman" pitchFamily="18" charset="0"/>
                <a:cs typeface="Tahoma" pitchFamily="34" charset="0"/>
              </a:rPr>
              <a:t>Sub-contracting</a:t>
            </a:r>
            <a:endParaRPr lang="en-ZA" sz="2000" kern="1200" dirty="0">
              <a:solidFill>
                <a:schemeClr val="folHlink"/>
              </a:solidFill>
              <a:ea typeface="Times New Roman" pitchFamily="18" charset="0"/>
              <a:cs typeface="Tahoma" pitchFamily="34" charset="0"/>
            </a:endParaRPr>
          </a:p>
          <a:p>
            <a:pPr marL="0" indent="0" algn="just">
              <a:buNone/>
            </a:pPr>
            <a:endParaRPr lang="en-ZA" dirty="0"/>
          </a:p>
          <a:p>
            <a:pPr algn="just"/>
            <a:r>
              <a:rPr lang="x-none" kern="1200">
                <a:solidFill>
                  <a:schemeClr val="folHlink"/>
                </a:solidFill>
                <a:ea typeface="Times New Roman" pitchFamily="18" charset="0"/>
                <a:cs typeface="Tahoma" pitchFamily="34" charset="0"/>
              </a:rPr>
              <a:t>Bidders who want to claim preference points will have to comply fully with regulations 11(8) and 11(9) of the </a:t>
            </a:r>
            <a:r>
              <a:rPr lang="en-ZA" kern="1200" dirty="0">
                <a:solidFill>
                  <a:schemeClr val="folHlink"/>
                </a:solidFill>
                <a:ea typeface="Times New Roman" pitchFamily="18" charset="0"/>
                <a:cs typeface="Tahoma" pitchFamily="34" charset="0"/>
              </a:rPr>
              <a:t>P</a:t>
            </a:r>
            <a:r>
              <a:rPr lang="x-none" kern="1200">
                <a:solidFill>
                  <a:schemeClr val="folHlink"/>
                </a:solidFill>
                <a:ea typeface="Times New Roman" pitchFamily="18" charset="0"/>
                <a:cs typeface="Tahoma" pitchFamily="34" charset="0"/>
              </a:rPr>
              <a:t>referential </a:t>
            </a:r>
            <a:r>
              <a:rPr lang="en-ZA" kern="1200" dirty="0">
                <a:solidFill>
                  <a:schemeClr val="folHlink"/>
                </a:solidFill>
                <a:ea typeface="Times New Roman" pitchFamily="18" charset="0"/>
                <a:cs typeface="Tahoma" pitchFamily="34" charset="0"/>
              </a:rPr>
              <a:t>P</a:t>
            </a:r>
            <a:r>
              <a:rPr lang="x-none" kern="1200">
                <a:solidFill>
                  <a:schemeClr val="folHlink"/>
                </a:solidFill>
                <a:ea typeface="Times New Roman" pitchFamily="18" charset="0"/>
                <a:cs typeface="Tahoma" pitchFamily="34" charset="0"/>
              </a:rPr>
              <a:t>rocurement </a:t>
            </a:r>
            <a:r>
              <a:rPr lang="en-ZA" kern="1200" dirty="0">
                <a:solidFill>
                  <a:schemeClr val="folHlink"/>
                </a:solidFill>
                <a:ea typeface="Times New Roman" pitchFamily="18" charset="0"/>
                <a:cs typeface="Tahoma" pitchFamily="34" charset="0"/>
              </a:rPr>
              <a:t>R</a:t>
            </a:r>
            <a:r>
              <a:rPr lang="x-none" kern="1200">
                <a:solidFill>
                  <a:schemeClr val="folHlink"/>
                </a:solidFill>
                <a:ea typeface="Times New Roman" pitchFamily="18" charset="0"/>
                <a:cs typeface="Tahoma" pitchFamily="34" charset="0"/>
              </a:rPr>
              <a:t>egulations, 2011 with regard to sub–contracting</a:t>
            </a:r>
            <a:r>
              <a:rPr lang="en-ZA" kern="1200" dirty="0">
                <a:solidFill>
                  <a:schemeClr val="folHlink"/>
                </a:solidFill>
                <a:ea typeface="Times New Roman" pitchFamily="18" charset="0"/>
                <a:cs typeface="Tahoma" pitchFamily="34" charset="0"/>
              </a:rPr>
              <a:t>:</a:t>
            </a:r>
          </a:p>
          <a:p>
            <a:pPr algn="just"/>
            <a:endParaRPr lang="en-ZA" kern="1200" dirty="0">
              <a:solidFill>
                <a:schemeClr val="folHlink"/>
              </a:solidFill>
              <a:ea typeface="Times New Roman" pitchFamily="18" charset="0"/>
              <a:cs typeface="Tahoma" pitchFamily="34" charset="0"/>
            </a:endParaRPr>
          </a:p>
          <a:p>
            <a:pPr marL="0" indent="0" algn="just">
              <a:buNone/>
            </a:pPr>
            <a:r>
              <a:rPr lang="en-ZA" kern="1200" dirty="0">
                <a:solidFill>
                  <a:schemeClr val="folHlink"/>
                </a:solidFill>
                <a:ea typeface="Times New Roman" pitchFamily="18" charset="0"/>
                <a:cs typeface="Tahoma" pitchFamily="34" charset="0"/>
              </a:rPr>
              <a:t>Regulation 11(8)</a:t>
            </a:r>
          </a:p>
          <a:p>
            <a:pPr algn="just"/>
            <a:endParaRPr lang="en-ZA" kern="1200" dirty="0">
              <a:solidFill>
                <a:schemeClr val="folHlink"/>
              </a:solidFill>
              <a:ea typeface="Times New Roman" pitchFamily="18" charset="0"/>
              <a:cs typeface="Tahoma" pitchFamily="34" charset="0"/>
            </a:endParaRPr>
          </a:p>
          <a:p>
            <a:pPr algn="just"/>
            <a:r>
              <a:rPr lang="x-none" kern="1200">
                <a:solidFill>
                  <a:schemeClr val="folHlink"/>
                </a:solidFill>
                <a:ea typeface="Times New Roman" pitchFamily="18" charset="0"/>
                <a:cs typeface="Tahoma" pitchFamily="34" charset="0"/>
              </a:rPr>
              <a:t>A person must not be awarded points for B-BBEE status level if it is indicated in the tender documents that such a tenderer intends sub-contracting more than 25% of the value of the contract to any other enterprise that does not qualify for at least the points that such a tenderer qualifies for, unless the intended sub-contractor is an Exempted Micro Enterprise that has the capability and ability to execute the sub-contract.</a:t>
            </a:r>
            <a:endParaRPr lang="en-ZA" dirty="0"/>
          </a:p>
          <a:p>
            <a:pPr marL="0" indent="0">
              <a:lnSpc>
                <a:spcPct val="150000"/>
              </a:lnSpc>
              <a:buNone/>
            </a:pPr>
            <a:endParaRPr lang="en-ZA" sz="1200" kern="1200" dirty="0" smtClean="0">
              <a:solidFill>
                <a:schemeClr val="folHlink"/>
              </a:solidFill>
              <a:ea typeface="Times New Roman" pitchFamily="18" charset="0"/>
              <a:cs typeface="Tahoma" pitchFamily="34" charset="0"/>
            </a:endParaRPr>
          </a:p>
          <a:p>
            <a:pPr marL="0" indent="0">
              <a:lnSpc>
                <a:spcPct val="150000"/>
              </a:lnSpc>
              <a:buNone/>
            </a:pPr>
            <a:endParaRPr lang="en-ZA" dirty="0"/>
          </a:p>
        </p:txBody>
      </p:sp>
      <p:sp>
        <p:nvSpPr>
          <p:cNvPr id="3" name="Slide Number Placeholder 2"/>
          <p:cNvSpPr>
            <a:spLocks noGrp="1"/>
          </p:cNvSpPr>
          <p:nvPr>
            <p:ph type="sldNum" sz="quarter" idx="11"/>
          </p:nvPr>
        </p:nvSpPr>
        <p:spPr/>
        <p:txBody>
          <a:bodyPr/>
          <a:lstStyle/>
          <a:p>
            <a:pPr>
              <a:defRPr/>
            </a:pPr>
            <a:fld id="{1D46AC71-C261-4AF3-BFB1-CCAEF8821007}" type="slidenum">
              <a:rPr lang="en-ZA" smtClean="0">
                <a:solidFill>
                  <a:srgbClr val="FFFFFF"/>
                </a:solidFill>
              </a:rPr>
              <a:pPr>
                <a:defRPr/>
              </a:pPr>
              <a:t>27</a:t>
            </a:fld>
            <a:endParaRPr lang="en-ZA" dirty="0">
              <a:solidFill>
                <a:srgbClr val="FFFFFF"/>
              </a:solidFill>
            </a:endParaRPr>
          </a:p>
        </p:txBody>
      </p:sp>
      <p:sp>
        <p:nvSpPr>
          <p:cNvPr id="7" name="Slide Number Placeholder 7"/>
          <p:cNvSpPr txBox="1">
            <a:spLocks/>
          </p:cNvSpPr>
          <p:nvPr/>
        </p:nvSpPr>
        <p:spPr bwMode="gray">
          <a:xfrm>
            <a:off x="6963021" y="6519723"/>
            <a:ext cx="862012"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defRPr/>
            </a:pPr>
            <a:r>
              <a:rPr lang="en-ZA" dirty="0" smtClean="0">
                <a:solidFill>
                  <a:schemeClr val="tx1"/>
                </a:solidFill>
              </a:rPr>
              <a:t>              </a:t>
            </a:r>
            <a:fld id="{1D46AC71-C261-4AF3-BFB1-CCAEF8821007}" type="slidenum">
              <a:rPr lang="en-ZA" smtClean="0">
                <a:solidFill>
                  <a:schemeClr val="tx1"/>
                </a:solidFill>
              </a:rPr>
              <a:pPr algn="ctr">
                <a:defRPr/>
              </a:pPr>
              <a:t>27</a:t>
            </a:fld>
            <a:endParaRPr lang="en-ZA" dirty="0">
              <a:solidFill>
                <a:schemeClr val="tx1"/>
              </a:solidFill>
            </a:endParaRPr>
          </a:p>
        </p:txBody>
      </p:sp>
    </p:spTree>
    <p:extLst>
      <p:ext uri="{BB962C8B-B14F-4D97-AF65-F5344CB8AC3E}">
        <p14:creationId xmlns:p14="http://schemas.microsoft.com/office/powerpoint/2010/main" val="6882824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rgbClr val="000000"/>
                </a:solidFill>
              </a:rPr>
              <a:pPr/>
              <a:t>28</a:t>
            </a:fld>
            <a:endParaRPr lang="en-ZA" dirty="0">
              <a:solidFill>
                <a:srgbClr val="000000"/>
              </a:solidFill>
            </a:endParaRPr>
          </a:p>
        </p:txBody>
      </p:sp>
      <p:sp>
        <p:nvSpPr>
          <p:cNvPr id="7" name="Title 1"/>
          <p:cNvSpPr txBox="1">
            <a:spLocks/>
          </p:cNvSpPr>
          <p:nvPr/>
        </p:nvSpPr>
        <p:spPr>
          <a:xfrm>
            <a:off x="0" y="285750"/>
            <a:ext cx="9144000" cy="261938"/>
          </a:xfrm>
          <a:prstGeom prst="rect">
            <a:avLst/>
          </a:prstGeom>
        </p:spPr>
        <p:txBody>
          <a:bodyPr lIns="360000"/>
          <a:lstStyle/>
          <a:p>
            <a:pPr>
              <a:lnSpc>
                <a:spcPct val="85000"/>
              </a:lnSpc>
              <a:defRPr/>
            </a:pPr>
            <a:r>
              <a:rPr lang="en-ZA" sz="2400" b="1" dirty="0">
                <a:solidFill>
                  <a:schemeClr val="bg1"/>
                </a:solidFill>
              </a:rPr>
              <a:t>Use and acceptance of Affidavits</a:t>
            </a:r>
            <a:r>
              <a:rPr lang="en-ZA" sz="2400" b="1" kern="0" dirty="0" smtClean="0">
                <a:solidFill>
                  <a:srgbClr val="FFFFFF"/>
                </a:solidFill>
                <a:latin typeface="Arial Rounded MT Bold"/>
                <a:ea typeface="+mj-ea"/>
                <a:cs typeface="+mj-cs"/>
              </a:rPr>
              <a:t> </a:t>
            </a:r>
            <a:endParaRPr lang="en-ZA" sz="2000" b="1" dirty="0">
              <a:solidFill>
                <a:srgbClr val="FFFFFF"/>
              </a:solidFill>
              <a:effectLst>
                <a:outerShdw blurRad="38100" dist="38100" dir="2700000" algn="tl">
                  <a:srgbClr val="000000">
                    <a:alpha val="43137"/>
                  </a:srgbClr>
                </a:outerShdw>
              </a:effectLst>
              <a:latin typeface="Arial"/>
            </a:endParaRPr>
          </a:p>
        </p:txBody>
      </p:sp>
      <p:sp>
        <p:nvSpPr>
          <p:cNvPr id="5" name="Rectangle 4"/>
          <p:cNvSpPr/>
          <p:nvPr/>
        </p:nvSpPr>
        <p:spPr>
          <a:xfrm>
            <a:off x="149542" y="1225112"/>
            <a:ext cx="8844915" cy="4651979"/>
          </a:xfrm>
          <a:prstGeom prst="rect">
            <a:avLst/>
          </a:prstGeom>
        </p:spPr>
        <p:txBody>
          <a:bodyPr wrap="square">
            <a:spAutoFit/>
          </a:bodyPr>
          <a:lstStyle/>
          <a:p>
            <a:pPr>
              <a:lnSpc>
                <a:spcPct val="150000"/>
              </a:lnSpc>
            </a:pPr>
            <a:r>
              <a:rPr lang="en-ZA" sz="2000" dirty="0" smtClean="0">
                <a:solidFill>
                  <a:schemeClr val="tx2"/>
                </a:solidFill>
              </a:rPr>
              <a:t>It </a:t>
            </a:r>
            <a:r>
              <a:rPr lang="en-ZA" sz="2000" dirty="0">
                <a:solidFill>
                  <a:schemeClr val="tx2"/>
                </a:solidFill>
              </a:rPr>
              <a:t>has been advised that the Verification Professional will need to test the affidavits submitted as part of a company’s procurement rating. All companies will need to request the information which proves Black Ownership and Turnover in addition to the Affidavit, or request that their EME/QSE suppliers be verified and have this confirmed on the Affidavit</a:t>
            </a:r>
            <a:r>
              <a:rPr lang="en-ZA" sz="2000" dirty="0" smtClean="0">
                <a:solidFill>
                  <a:schemeClr val="tx2"/>
                </a:solidFill>
              </a:rPr>
              <a:t>.</a:t>
            </a:r>
          </a:p>
          <a:p>
            <a:pPr>
              <a:lnSpc>
                <a:spcPct val="150000"/>
              </a:lnSpc>
            </a:pPr>
            <a:endParaRPr lang="en-ZA" sz="2000" dirty="0">
              <a:solidFill>
                <a:schemeClr val="tx2"/>
              </a:solidFill>
            </a:endParaRPr>
          </a:p>
          <a:p>
            <a:pPr>
              <a:lnSpc>
                <a:spcPct val="150000"/>
              </a:lnSpc>
            </a:pPr>
            <a:endParaRPr lang="en-ZA" sz="2000" dirty="0">
              <a:solidFill>
                <a:schemeClr val="tx2"/>
              </a:solidFill>
            </a:endParaRPr>
          </a:p>
          <a:p>
            <a:pPr algn="ctr">
              <a:lnSpc>
                <a:spcPct val="150000"/>
              </a:lnSpc>
            </a:pPr>
            <a:r>
              <a:rPr lang="en-ZA" sz="2000" b="1" dirty="0">
                <a:solidFill>
                  <a:schemeClr val="tx2"/>
                </a:solidFill>
              </a:rPr>
              <a:t>SARS reserves the right to request that bidders submit proof of their Black ownership and turnover information in support of their Affidavits.</a:t>
            </a:r>
          </a:p>
          <a:p>
            <a:pPr algn="just">
              <a:lnSpc>
                <a:spcPct val="150000"/>
              </a:lnSpc>
            </a:pPr>
            <a:endParaRPr lang="en-ZA" sz="2000" dirty="0">
              <a:solidFill>
                <a:srgbClr val="003366"/>
              </a:solidFill>
              <a:ea typeface="Times New Roman" pitchFamily="18" charset="0"/>
              <a:cs typeface="Tahoma" pitchFamily="34" charset="0"/>
            </a:endParaRPr>
          </a:p>
        </p:txBody>
      </p:sp>
    </p:spTree>
    <p:extLst>
      <p:ext uri="{BB962C8B-B14F-4D97-AF65-F5344CB8AC3E}">
        <p14:creationId xmlns:p14="http://schemas.microsoft.com/office/powerpoint/2010/main" val="14826245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rgbClr val="000000"/>
                </a:solidFill>
              </a:rPr>
              <a:pPr/>
              <a:t>29</a:t>
            </a:fld>
            <a:endParaRPr lang="en-ZA" dirty="0">
              <a:solidFill>
                <a:srgbClr val="000000"/>
              </a:solidFill>
            </a:endParaRPr>
          </a:p>
        </p:txBody>
      </p:sp>
      <p:sp>
        <p:nvSpPr>
          <p:cNvPr id="7" name="Title 1"/>
          <p:cNvSpPr txBox="1">
            <a:spLocks/>
          </p:cNvSpPr>
          <p:nvPr/>
        </p:nvSpPr>
        <p:spPr>
          <a:xfrm>
            <a:off x="0" y="285750"/>
            <a:ext cx="9144000" cy="261938"/>
          </a:xfrm>
          <a:prstGeom prst="rect">
            <a:avLst/>
          </a:prstGeom>
        </p:spPr>
        <p:txBody>
          <a:bodyPr lIns="360000"/>
          <a:lstStyle/>
          <a:p>
            <a:pPr>
              <a:lnSpc>
                <a:spcPct val="85000"/>
              </a:lnSpc>
              <a:defRPr/>
            </a:pPr>
            <a:r>
              <a:rPr lang="en-ZA" sz="2400" b="1" kern="0" dirty="0">
                <a:solidFill>
                  <a:srgbClr val="FFFFFF"/>
                </a:solidFill>
                <a:latin typeface="Arial Rounded MT Bold"/>
                <a:ea typeface="+mj-ea"/>
                <a:cs typeface="+mj-cs"/>
              </a:rPr>
              <a:t>BEE </a:t>
            </a:r>
            <a:endParaRPr lang="en-ZA" sz="2000" b="1" dirty="0">
              <a:solidFill>
                <a:srgbClr val="FFFFFF"/>
              </a:solidFill>
              <a:effectLst>
                <a:outerShdw blurRad="38100" dist="38100" dir="2700000" algn="tl">
                  <a:srgbClr val="000000">
                    <a:alpha val="43137"/>
                  </a:srgbClr>
                </a:outerShdw>
              </a:effectLst>
              <a:latin typeface="Arial"/>
            </a:endParaRPr>
          </a:p>
        </p:txBody>
      </p:sp>
      <p:sp>
        <p:nvSpPr>
          <p:cNvPr id="5" name="Rectangle 4"/>
          <p:cNvSpPr/>
          <p:nvPr/>
        </p:nvSpPr>
        <p:spPr>
          <a:xfrm>
            <a:off x="149541" y="864164"/>
            <a:ext cx="8844915" cy="5628913"/>
          </a:xfrm>
          <a:prstGeom prst="rect">
            <a:avLst/>
          </a:prstGeom>
        </p:spPr>
        <p:txBody>
          <a:bodyPr wrap="square">
            <a:spAutoFit/>
          </a:bodyPr>
          <a:lstStyle/>
          <a:p>
            <a:pPr marL="0" indent="0">
              <a:buNone/>
            </a:pPr>
            <a:r>
              <a:rPr lang="x-none">
                <a:solidFill>
                  <a:schemeClr val="folHlink"/>
                </a:solidFill>
                <a:ea typeface="Times New Roman" pitchFamily="18" charset="0"/>
                <a:cs typeface="Tahoma" pitchFamily="34" charset="0"/>
              </a:rPr>
              <a:t>Regulation 11(9) </a:t>
            </a:r>
            <a:endParaRPr lang="en-ZA" dirty="0">
              <a:solidFill>
                <a:schemeClr val="folHlink"/>
              </a:solidFill>
              <a:ea typeface="Times New Roman" pitchFamily="18" charset="0"/>
              <a:cs typeface="Tahoma" pitchFamily="34" charset="0"/>
            </a:endParaRPr>
          </a:p>
          <a:p>
            <a:pPr marL="0" indent="0">
              <a:buNone/>
            </a:pPr>
            <a:endParaRPr lang="en-ZA" dirty="0">
              <a:solidFill>
                <a:schemeClr val="folHlink"/>
              </a:solidFill>
              <a:ea typeface="Times New Roman" pitchFamily="18" charset="0"/>
              <a:cs typeface="Tahoma" pitchFamily="34" charset="0"/>
            </a:endParaRPr>
          </a:p>
          <a:p>
            <a:pPr algn="just"/>
            <a:r>
              <a:rPr lang="x-none">
                <a:solidFill>
                  <a:schemeClr val="folHlink"/>
                </a:solidFill>
                <a:ea typeface="Times New Roman" pitchFamily="18" charset="0"/>
                <a:cs typeface="Tahoma" pitchFamily="34" charset="0"/>
              </a:rPr>
              <a:t>A person awarded a contract may not sub-contract more than 25% of the value of the contract to any other enterprise that does not have an equal or higher B-BBEE status level than the person concerned, unless the contract is sub-contracted to an Exempted Micro Enterprise that has the capability and ability to execute the sub-contract.</a:t>
            </a:r>
            <a:endParaRPr lang="en-ZA" dirty="0">
              <a:solidFill>
                <a:schemeClr val="folHlink"/>
              </a:solidFill>
              <a:ea typeface="Times New Roman" pitchFamily="18" charset="0"/>
              <a:cs typeface="Tahoma" pitchFamily="34" charset="0"/>
            </a:endParaRPr>
          </a:p>
          <a:p>
            <a:pPr algn="just"/>
            <a:endParaRPr lang="en-ZA" dirty="0">
              <a:solidFill>
                <a:schemeClr val="folHlink"/>
              </a:solidFill>
              <a:ea typeface="Times New Roman" pitchFamily="18" charset="0"/>
              <a:cs typeface="Tahoma" pitchFamily="34" charset="0"/>
            </a:endParaRPr>
          </a:p>
          <a:p>
            <a:pPr marL="0" lvl="1" indent="0" algn="just">
              <a:buClrTx/>
              <a:buNone/>
            </a:pPr>
            <a:r>
              <a:rPr lang="en-ZA" sz="2000" b="1" dirty="0">
                <a:solidFill>
                  <a:schemeClr val="folHlink"/>
                </a:solidFill>
                <a:ea typeface="Times New Roman" pitchFamily="18" charset="0"/>
                <a:cs typeface="Tahoma" pitchFamily="34" charset="0"/>
              </a:rPr>
              <a:t>     Proof of Existence:  </a:t>
            </a:r>
            <a:r>
              <a:rPr lang="x-none" sz="2000" b="1">
                <a:solidFill>
                  <a:schemeClr val="folHlink"/>
                </a:solidFill>
                <a:ea typeface="Times New Roman" pitchFamily="18" charset="0"/>
                <a:cs typeface="Tahoma" pitchFamily="34" charset="0"/>
              </a:rPr>
              <a:t>Joint Ventures and/or Sub-Contracting</a:t>
            </a:r>
            <a:endParaRPr lang="en-ZA" sz="2000" b="1" dirty="0">
              <a:solidFill>
                <a:schemeClr val="folHlink"/>
              </a:solidFill>
              <a:ea typeface="Times New Roman" pitchFamily="18" charset="0"/>
              <a:cs typeface="Tahoma" pitchFamily="34" charset="0"/>
            </a:endParaRPr>
          </a:p>
          <a:p>
            <a:pPr algn="just"/>
            <a:endParaRPr lang="en-ZA" dirty="0">
              <a:solidFill>
                <a:schemeClr val="folHlink"/>
              </a:solidFill>
              <a:ea typeface="Times New Roman" pitchFamily="18" charset="0"/>
              <a:cs typeface="Tahoma" pitchFamily="34" charset="0"/>
            </a:endParaRPr>
          </a:p>
          <a:p>
            <a:pPr marL="342900" lvl="2" indent="-342900" algn="just">
              <a:buClrTx/>
              <a:buSzPct val="120000"/>
              <a:buFontTx/>
              <a:buChar char="•"/>
            </a:pPr>
            <a:r>
              <a:rPr lang="x-none">
                <a:solidFill>
                  <a:schemeClr val="folHlink"/>
                </a:solidFill>
                <a:ea typeface="Times New Roman" pitchFamily="18" charset="0"/>
                <a:cs typeface="Tahoma" pitchFamily="34" charset="0"/>
              </a:rPr>
              <a:t>Bidders must submit concrete proof of the existence of joint ventures and/or sub-contracting arrangements. SARS will accept signed agreements as acceptable proof of the existence of a joint venture and/or sub-contracting arrangement. </a:t>
            </a:r>
            <a:endParaRPr lang="en-ZA" dirty="0">
              <a:solidFill>
                <a:schemeClr val="folHlink"/>
              </a:solidFill>
              <a:ea typeface="Times New Roman" pitchFamily="18" charset="0"/>
              <a:cs typeface="Tahoma" pitchFamily="34" charset="0"/>
            </a:endParaRPr>
          </a:p>
          <a:p>
            <a:pPr marL="342900" lvl="2" indent="-342900" algn="just">
              <a:buClrTx/>
              <a:buSzPct val="120000"/>
              <a:buFontTx/>
              <a:buChar char="•"/>
            </a:pPr>
            <a:endParaRPr lang="en-ZA" dirty="0">
              <a:solidFill>
                <a:schemeClr val="folHlink"/>
              </a:solidFill>
              <a:ea typeface="Times New Roman" pitchFamily="18" charset="0"/>
              <a:cs typeface="Tahoma" pitchFamily="34" charset="0"/>
            </a:endParaRPr>
          </a:p>
          <a:p>
            <a:pPr marL="342900" lvl="2" indent="-342900" algn="just">
              <a:buClrTx/>
              <a:buSzPct val="120000"/>
              <a:buFontTx/>
              <a:buChar char="•"/>
            </a:pPr>
            <a:r>
              <a:rPr lang="x-none">
                <a:solidFill>
                  <a:schemeClr val="folHlink"/>
                </a:solidFill>
                <a:ea typeface="Times New Roman" pitchFamily="18" charset="0"/>
                <a:cs typeface="Tahoma" pitchFamily="34" charset="0"/>
              </a:rPr>
              <a:t>The joint venture and/or sub-contracting agreements must clearly set out the roles and responsibilities of the </a:t>
            </a:r>
            <a:r>
              <a:rPr lang="en-ZA" dirty="0">
                <a:solidFill>
                  <a:schemeClr val="folHlink"/>
                </a:solidFill>
                <a:ea typeface="Times New Roman" pitchFamily="18" charset="0"/>
                <a:cs typeface="Tahoma" pitchFamily="34" charset="0"/>
              </a:rPr>
              <a:t>Lead Partner </a:t>
            </a:r>
            <a:r>
              <a:rPr lang="x-none">
                <a:solidFill>
                  <a:schemeClr val="folHlink"/>
                </a:solidFill>
                <a:ea typeface="Times New Roman" pitchFamily="18" charset="0"/>
                <a:cs typeface="Tahoma" pitchFamily="34" charset="0"/>
              </a:rPr>
              <a:t>and the joint venture and/or sub-contracting party. The agreement must also clearly identify the </a:t>
            </a:r>
            <a:r>
              <a:rPr lang="en-ZA" dirty="0">
                <a:solidFill>
                  <a:schemeClr val="folHlink"/>
                </a:solidFill>
                <a:ea typeface="Times New Roman" pitchFamily="18" charset="0"/>
                <a:cs typeface="Tahoma" pitchFamily="34" charset="0"/>
              </a:rPr>
              <a:t>Lead Partner</a:t>
            </a:r>
            <a:r>
              <a:rPr lang="x-none">
                <a:solidFill>
                  <a:schemeClr val="folHlink"/>
                </a:solidFill>
                <a:ea typeface="Times New Roman" pitchFamily="18" charset="0"/>
                <a:cs typeface="Tahoma" pitchFamily="34" charset="0"/>
              </a:rPr>
              <a:t>, who shall be given the power of attorney to bind the other party/parties in respect of matters pertaining to the joint venture and/or sub-contracting arrangement</a:t>
            </a:r>
            <a:r>
              <a:rPr lang="x-none"/>
              <a:t>. </a:t>
            </a:r>
            <a:endParaRPr lang="en-ZA" dirty="0">
              <a:solidFill>
                <a:schemeClr val="folHlink"/>
              </a:solidFill>
              <a:ea typeface="Times New Roman" pitchFamily="18" charset="0"/>
              <a:cs typeface="Tahoma" pitchFamily="34" charset="0"/>
            </a:endParaRPr>
          </a:p>
          <a:p>
            <a:pPr algn="just">
              <a:lnSpc>
                <a:spcPct val="150000"/>
              </a:lnSpc>
            </a:pPr>
            <a:endParaRPr lang="en-ZA" sz="1200" dirty="0">
              <a:solidFill>
                <a:srgbClr val="003366"/>
              </a:solidFill>
              <a:ea typeface="Times New Roman" pitchFamily="18" charset="0"/>
              <a:cs typeface="Tahoma" pitchFamily="34" charset="0"/>
            </a:endParaRPr>
          </a:p>
        </p:txBody>
      </p:sp>
    </p:spTree>
    <p:extLst>
      <p:ext uri="{BB962C8B-B14F-4D97-AF65-F5344CB8AC3E}">
        <p14:creationId xmlns:p14="http://schemas.microsoft.com/office/powerpoint/2010/main" val="162823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636552753"/>
              </p:ext>
            </p:extLst>
          </p:nvPr>
        </p:nvGraphicFramePr>
        <p:xfrm>
          <a:off x="0" y="762000"/>
          <a:ext cx="9144000" cy="5509698"/>
        </p:xfrm>
        <a:graphic>
          <a:graphicData uri="http://schemas.openxmlformats.org/drawingml/2006/table">
            <a:tbl>
              <a:tblPr firstRow="1" bandRow="1">
                <a:tableStyleId>{5C22544A-7EE6-4342-B048-85BDC9FD1C3A}</a:tableStyleId>
              </a:tblPr>
              <a:tblGrid>
                <a:gridCol w="9144000">
                  <a:extLst>
                    <a:ext uri="{9D8B030D-6E8A-4147-A177-3AD203B41FA5}">
                      <a16:colId xmlns:a16="http://schemas.microsoft.com/office/drawing/2014/main" val="20000"/>
                    </a:ext>
                  </a:extLst>
                </a:gridCol>
              </a:tblGrid>
              <a:tr h="655739">
                <a:tc>
                  <a:txBody>
                    <a:bodyPr/>
                    <a:lstStyle/>
                    <a:p>
                      <a:pPr algn="ctr"/>
                      <a:r>
                        <a:rPr lang="en-ZA" sz="2000" dirty="0" smtClean="0"/>
                        <a:t>Procurement</a:t>
                      </a:r>
                      <a:endParaRPr lang="en-ZA" sz="2000" dirty="0"/>
                    </a:p>
                  </a:txBody>
                  <a:tcPr marL="84406" marR="84406">
                    <a:solidFill>
                      <a:schemeClr val="tx2"/>
                    </a:solidFill>
                  </a:tcPr>
                </a:tc>
                <a:extLst>
                  <a:ext uri="{0D108BD9-81ED-4DB2-BD59-A6C34878D82A}">
                    <a16:rowId xmlns:a16="http://schemas.microsoft.com/office/drawing/2014/main" val="10000"/>
                  </a:ext>
                </a:extLst>
              </a:tr>
              <a:tr h="42591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ZA" sz="1600" kern="1200" baseline="0" dirty="0" smtClean="0">
                          <a:solidFill>
                            <a:schemeClr val="tx2"/>
                          </a:solidFill>
                          <a:latin typeface="+mn-lt"/>
                          <a:ea typeface="+mn-ea"/>
                          <a:cs typeface="+mn-cs"/>
                        </a:rPr>
                        <a:t>Sourcing Lead: ICT – Provision of the Transfer Pricing Benchmarking Tool</a:t>
                      </a:r>
                      <a:endParaRPr lang="en-ZA" sz="1600" kern="1200" dirty="0" smtClean="0">
                        <a:solidFill>
                          <a:schemeClr val="tx2"/>
                        </a:solidFill>
                        <a:latin typeface="+mn-lt"/>
                        <a:ea typeface="+mn-ea"/>
                        <a:cs typeface="+mn-cs"/>
                      </a:endParaRPr>
                    </a:p>
                  </a:txBody>
                  <a:tcPr marL="84406" marR="84406"/>
                </a:tc>
                <a:extLst>
                  <a:ext uri="{0D108BD9-81ED-4DB2-BD59-A6C34878D82A}">
                    <a16:rowId xmlns:a16="http://schemas.microsoft.com/office/drawing/2014/main" val="10001"/>
                  </a:ext>
                </a:extLst>
              </a:tr>
              <a:tr h="398967">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ZA" sz="1600" kern="1200" dirty="0" smtClean="0">
                          <a:solidFill>
                            <a:schemeClr val="tx2"/>
                          </a:solidFill>
                          <a:latin typeface="+mn-lt"/>
                          <a:ea typeface="+mn-ea"/>
                          <a:cs typeface="+mn-cs"/>
                        </a:rPr>
                        <a:t>Governance, Compliance &amp; Risk Specialist </a:t>
                      </a:r>
                      <a:endParaRPr lang="en-ZA" sz="1600" kern="1200" dirty="0">
                        <a:solidFill>
                          <a:schemeClr val="tx2"/>
                        </a:solidFill>
                        <a:latin typeface="+mn-lt"/>
                        <a:ea typeface="+mn-ea"/>
                        <a:cs typeface="+mn-cs"/>
                      </a:endParaRPr>
                    </a:p>
                  </a:txBody>
                  <a:tcPr marL="84406" marR="84406"/>
                </a:tc>
                <a:extLst>
                  <a:ext uri="{0D108BD9-81ED-4DB2-BD59-A6C34878D82A}">
                    <a16:rowId xmlns:a16="http://schemas.microsoft.com/office/drawing/2014/main" val="10002"/>
                  </a:ext>
                </a:extLst>
              </a:tr>
              <a:tr h="40005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ZA" sz="1600" kern="1200" dirty="0" smtClean="0">
                          <a:solidFill>
                            <a:schemeClr val="tx2"/>
                          </a:solidFill>
                          <a:latin typeface="+mn-lt"/>
                          <a:ea typeface="+mn-ea"/>
                          <a:cs typeface="+mn-cs"/>
                        </a:rPr>
                        <a:t>Contract Specialist </a:t>
                      </a:r>
                      <a:endParaRPr lang="en-ZA" sz="1600" kern="1200" dirty="0">
                        <a:solidFill>
                          <a:schemeClr val="tx2"/>
                        </a:solidFill>
                        <a:latin typeface="+mn-lt"/>
                        <a:ea typeface="+mn-ea"/>
                        <a:cs typeface="+mn-cs"/>
                      </a:endParaRPr>
                    </a:p>
                  </a:txBody>
                  <a:tcPr marL="84406" marR="84406"/>
                </a:tc>
                <a:extLst>
                  <a:ext uri="{0D108BD9-81ED-4DB2-BD59-A6C34878D82A}">
                    <a16:rowId xmlns:a16="http://schemas.microsoft.com/office/drawing/2014/main" val="10003"/>
                  </a:ext>
                </a:extLst>
              </a:tr>
              <a:tr h="40005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ZA" sz="1600" kern="1200" dirty="0" smtClean="0">
                          <a:solidFill>
                            <a:schemeClr val="tx2"/>
                          </a:solidFill>
                          <a:latin typeface="+mn-lt"/>
                          <a:ea typeface="+mn-ea"/>
                          <a:cs typeface="+mn-cs"/>
                        </a:rPr>
                        <a:t>Sourcing Lead</a:t>
                      </a:r>
                      <a:r>
                        <a:rPr lang="en-ZA" sz="1600" kern="1200" baseline="0" dirty="0" smtClean="0">
                          <a:solidFill>
                            <a:schemeClr val="tx2"/>
                          </a:solidFill>
                          <a:latin typeface="+mn-lt"/>
                          <a:ea typeface="+mn-ea"/>
                          <a:cs typeface="+mn-cs"/>
                        </a:rPr>
                        <a:t>– Pre-Qualification</a:t>
                      </a:r>
                      <a:endParaRPr lang="en-ZA" sz="1600" kern="1200" dirty="0">
                        <a:solidFill>
                          <a:schemeClr val="tx2"/>
                        </a:solidFill>
                        <a:latin typeface="+mn-lt"/>
                        <a:ea typeface="+mn-ea"/>
                        <a:cs typeface="+mn-cs"/>
                      </a:endParaRPr>
                    </a:p>
                  </a:txBody>
                  <a:tcPr marL="84406" marR="84406"/>
                </a:tc>
                <a:extLst>
                  <a:ext uri="{0D108BD9-81ED-4DB2-BD59-A6C34878D82A}">
                    <a16:rowId xmlns:a16="http://schemas.microsoft.com/office/drawing/2014/main" val="10004"/>
                  </a:ext>
                </a:extLst>
              </a:tr>
              <a:tr h="40957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ZA" sz="1600" kern="1200" dirty="0" smtClean="0">
                          <a:solidFill>
                            <a:schemeClr val="tx2"/>
                          </a:solidFill>
                          <a:latin typeface="+mn-lt"/>
                          <a:ea typeface="+mn-ea"/>
                          <a:cs typeface="+mn-cs"/>
                        </a:rPr>
                        <a:t>Value</a:t>
                      </a:r>
                      <a:r>
                        <a:rPr lang="en-ZA" sz="1600" kern="1200" baseline="0" dirty="0" smtClean="0">
                          <a:solidFill>
                            <a:schemeClr val="tx2"/>
                          </a:solidFill>
                          <a:latin typeface="+mn-lt"/>
                          <a:ea typeface="+mn-ea"/>
                          <a:cs typeface="+mn-cs"/>
                        </a:rPr>
                        <a:t> Delivery Planning – Price Evaluator</a:t>
                      </a:r>
                      <a:endParaRPr lang="en-ZA" sz="1600" kern="1200" dirty="0">
                        <a:solidFill>
                          <a:schemeClr val="tx2"/>
                        </a:solidFill>
                        <a:latin typeface="+mn-lt"/>
                        <a:ea typeface="+mn-ea"/>
                        <a:cs typeface="+mn-cs"/>
                      </a:endParaRPr>
                    </a:p>
                  </a:txBody>
                  <a:tcPr marL="84406" marR="84406"/>
                </a:tc>
                <a:extLst>
                  <a:ext uri="{0D108BD9-81ED-4DB2-BD59-A6C34878D82A}">
                    <a16:rowId xmlns:a16="http://schemas.microsoft.com/office/drawing/2014/main" val="10005"/>
                  </a:ext>
                </a:extLst>
              </a:tr>
              <a:tr h="40957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ZA" sz="1600" kern="1200" dirty="0" smtClean="0">
                          <a:solidFill>
                            <a:schemeClr val="tx2"/>
                          </a:solidFill>
                          <a:latin typeface="+mn-lt"/>
                          <a:ea typeface="+mn-ea"/>
                          <a:cs typeface="+mn-cs"/>
                        </a:rPr>
                        <a:t>Financial Analysis team</a:t>
                      </a:r>
                      <a:endParaRPr lang="en-ZA" sz="1600" kern="1200" dirty="0">
                        <a:solidFill>
                          <a:schemeClr val="tx2"/>
                        </a:solidFill>
                        <a:latin typeface="+mn-lt"/>
                        <a:ea typeface="+mn-ea"/>
                        <a:cs typeface="+mn-cs"/>
                      </a:endParaRPr>
                    </a:p>
                  </a:txBody>
                  <a:tcPr marL="84406" marR="84406"/>
                </a:tc>
                <a:extLst>
                  <a:ext uri="{0D108BD9-81ED-4DB2-BD59-A6C34878D82A}">
                    <a16:rowId xmlns:a16="http://schemas.microsoft.com/office/drawing/2014/main" val="10006"/>
                  </a:ext>
                </a:extLst>
              </a:tr>
              <a:tr h="40957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ZA" sz="1600" kern="1200" dirty="0" smtClean="0">
                          <a:solidFill>
                            <a:schemeClr val="tx2"/>
                          </a:solidFill>
                          <a:latin typeface="+mn-lt"/>
                          <a:ea typeface="+mn-ea"/>
                          <a:cs typeface="+mn-cs"/>
                        </a:rPr>
                        <a:t>B-BBEE</a:t>
                      </a:r>
                      <a:r>
                        <a:rPr lang="en-ZA" sz="1600" kern="1200" baseline="0" dirty="0" smtClean="0">
                          <a:solidFill>
                            <a:schemeClr val="tx2"/>
                          </a:solidFill>
                          <a:latin typeface="+mn-lt"/>
                          <a:ea typeface="+mn-ea"/>
                          <a:cs typeface="+mn-cs"/>
                        </a:rPr>
                        <a:t> Evaluator</a:t>
                      </a:r>
                      <a:endParaRPr lang="en-ZA" sz="1600" kern="1200" dirty="0">
                        <a:solidFill>
                          <a:schemeClr val="tx2"/>
                        </a:solidFill>
                        <a:latin typeface="+mn-lt"/>
                        <a:ea typeface="+mn-ea"/>
                        <a:cs typeface="+mn-cs"/>
                      </a:endParaRPr>
                    </a:p>
                  </a:txBody>
                  <a:tcPr marL="84406" marR="84406"/>
                </a:tc>
                <a:extLst>
                  <a:ext uri="{0D108BD9-81ED-4DB2-BD59-A6C34878D82A}">
                    <a16:rowId xmlns:a16="http://schemas.microsoft.com/office/drawing/2014/main" val="10007"/>
                  </a:ext>
                </a:extLst>
              </a:tr>
              <a:tr h="387922">
                <a:tc>
                  <a:txBody>
                    <a:bodyPr/>
                    <a:lstStyle/>
                    <a:p>
                      <a:pPr marL="0" algn="ctr" defTabSz="932962" rtl="0" eaLnBrk="1" latinLnBrk="0" hangingPunct="1"/>
                      <a:r>
                        <a:rPr lang="en-ZA" sz="2000" b="1" kern="1200" dirty="0" smtClean="0">
                          <a:solidFill>
                            <a:schemeClr val="bg1"/>
                          </a:solidFill>
                          <a:latin typeface="+mn-lt"/>
                          <a:ea typeface="+mn-ea"/>
                          <a:cs typeface="+mn-cs"/>
                        </a:rPr>
                        <a:t>SARS Business</a:t>
                      </a:r>
                      <a:r>
                        <a:rPr lang="en-ZA" sz="2000" b="1" kern="1200" baseline="0" dirty="0" smtClean="0">
                          <a:solidFill>
                            <a:schemeClr val="bg1"/>
                          </a:solidFill>
                          <a:latin typeface="+mn-lt"/>
                          <a:ea typeface="+mn-ea"/>
                          <a:cs typeface="+mn-cs"/>
                        </a:rPr>
                        <a:t> Unit</a:t>
                      </a:r>
                      <a:endParaRPr lang="en-ZA" sz="2000" b="1" kern="1200" dirty="0">
                        <a:solidFill>
                          <a:schemeClr val="bg1"/>
                        </a:solidFill>
                        <a:latin typeface="+mn-lt"/>
                        <a:ea typeface="+mn-ea"/>
                        <a:cs typeface="+mn-cs"/>
                      </a:endParaRPr>
                    </a:p>
                  </a:txBody>
                  <a:tcPr marL="84406" marR="84406">
                    <a:solidFill>
                      <a:schemeClr val="tx2"/>
                    </a:solidFill>
                  </a:tcPr>
                </a:tc>
                <a:extLst>
                  <a:ext uri="{0D108BD9-81ED-4DB2-BD59-A6C34878D82A}">
                    <a16:rowId xmlns:a16="http://schemas.microsoft.com/office/drawing/2014/main" val="10008"/>
                  </a:ext>
                </a:extLst>
              </a:tr>
              <a:tr h="413385">
                <a:tc>
                  <a:txBody>
                    <a:bodyPr/>
                    <a:lstStyle/>
                    <a:p>
                      <a:pPr marL="0" algn="l" defTabSz="932962" rtl="0" eaLnBrk="1" latinLnBrk="0" hangingPunct="1"/>
                      <a:r>
                        <a:rPr lang="en-ZA" sz="1600" kern="1200" baseline="0" dirty="0" smtClean="0">
                          <a:solidFill>
                            <a:schemeClr val="tx2"/>
                          </a:solidFill>
                          <a:latin typeface="+mn-lt"/>
                          <a:ea typeface="+mn-ea"/>
                          <a:cs typeface="+mn-cs"/>
                        </a:rPr>
                        <a:t>Bid Specification Committee</a:t>
                      </a:r>
                      <a:endParaRPr lang="en-ZA" sz="1600" kern="1200" dirty="0">
                        <a:solidFill>
                          <a:schemeClr val="tx2"/>
                        </a:solidFill>
                        <a:latin typeface="+mn-lt"/>
                        <a:ea typeface="+mn-ea"/>
                        <a:cs typeface="+mn-cs"/>
                      </a:endParaRPr>
                    </a:p>
                  </a:txBody>
                  <a:tcPr marL="84406" marR="84406"/>
                </a:tc>
                <a:extLst>
                  <a:ext uri="{0D108BD9-81ED-4DB2-BD59-A6C34878D82A}">
                    <a16:rowId xmlns:a16="http://schemas.microsoft.com/office/drawing/2014/main" val="10009"/>
                  </a:ext>
                </a:extLst>
              </a:tr>
              <a:tr h="419100">
                <a:tc>
                  <a:txBody>
                    <a:bodyPr/>
                    <a:lstStyle/>
                    <a:p>
                      <a:pPr marL="0" algn="l" defTabSz="932962" rtl="0" eaLnBrk="1" latinLnBrk="0" hangingPunct="1"/>
                      <a:r>
                        <a:rPr lang="en-ZA" sz="1600" kern="1200" dirty="0" smtClean="0">
                          <a:solidFill>
                            <a:schemeClr val="tx2"/>
                          </a:solidFill>
                          <a:latin typeface="+mn-lt"/>
                          <a:ea typeface="+mn-ea"/>
                          <a:cs typeface="+mn-cs"/>
                        </a:rPr>
                        <a:t>Technical</a:t>
                      </a:r>
                      <a:r>
                        <a:rPr lang="en-ZA" sz="1600" kern="1200" baseline="0" dirty="0" smtClean="0">
                          <a:solidFill>
                            <a:schemeClr val="tx2"/>
                          </a:solidFill>
                          <a:latin typeface="+mn-lt"/>
                          <a:ea typeface="+mn-ea"/>
                          <a:cs typeface="+mn-cs"/>
                        </a:rPr>
                        <a:t> Evaluators X</a:t>
                      </a:r>
                      <a:endParaRPr lang="en-ZA" sz="1600" kern="1200" dirty="0">
                        <a:solidFill>
                          <a:schemeClr val="tx2"/>
                        </a:solidFill>
                        <a:latin typeface="+mn-lt"/>
                        <a:ea typeface="+mn-ea"/>
                        <a:cs typeface="+mn-cs"/>
                      </a:endParaRPr>
                    </a:p>
                  </a:txBody>
                  <a:tcPr marL="84406" marR="84406"/>
                </a:tc>
                <a:extLst>
                  <a:ext uri="{0D108BD9-81ED-4DB2-BD59-A6C34878D82A}">
                    <a16:rowId xmlns:a16="http://schemas.microsoft.com/office/drawing/2014/main" val="10010"/>
                  </a:ext>
                </a:extLst>
              </a:tr>
              <a:tr h="387922">
                <a:tc>
                  <a:txBody>
                    <a:bodyPr/>
                    <a:lstStyle/>
                    <a:p>
                      <a:pPr algn="ctr"/>
                      <a:r>
                        <a:rPr lang="en-ZA" sz="2000" b="1" dirty="0" smtClean="0">
                          <a:solidFill>
                            <a:schemeClr val="bg1"/>
                          </a:solidFill>
                        </a:rPr>
                        <a:t>Corporate Legal Services</a:t>
                      </a:r>
                      <a:endParaRPr lang="en-ZA" sz="2000" b="1" dirty="0">
                        <a:solidFill>
                          <a:schemeClr val="bg1"/>
                        </a:solidFill>
                      </a:endParaRPr>
                    </a:p>
                  </a:txBody>
                  <a:tcPr marL="84406" marR="84406">
                    <a:solidFill>
                      <a:schemeClr val="tx2"/>
                    </a:solidFill>
                  </a:tcPr>
                </a:tc>
                <a:extLst>
                  <a:ext uri="{0D108BD9-81ED-4DB2-BD59-A6C34878D82A}">
                    <a16:rowId xmlns:a16="http://schemas.microsoft.com/office/drawing/2014/main" val="10011"/>
                  </a:ext>
                </a:extLst>
              </a:tr>
              <a:tr h="375285">
                <a:tc>
                  <a:txBody>
                    <a:bodyPr/>
                    <a:lstStyle/>
                    <a:p>
                      <a:r>
                        <a:rPr lang="en-ZA" sz="1600" baseline="0" dirty="0" smtClean="0">
                          <a:solidFill>
                            <a:schemeClr val="tx2"/>
                          </a:solidFill>
                        </a:rPr>
                        <a:t>Legal Specialist</a:t>
                      </a:r>
                      <a:endParaRPr lang="en-ZA" sz="1600" dirty="0">
                        <a:solidFill>
                          <a:schemeClr val="tx2"/>
                        </a:solidFill>
                      </a:endParaRPr>
                    </a:p>
                  </a:txBody>
                  <a:tcPr marL="84406" marR="84406"/>
                </a:tc>
                <a:extLst>
                  <a:ext uri="{0D108BD9-81ED-4DB2-BD59-A6C34878D82A}">
                    <a16:rowId xmlns:a16="http://schemas.microsoft.com/office/drawing/2014/main" val="10012"/>
                  </a:ext>
                </a:extLst>
              </a:tr>
            </a:tbl>
          </a:graphicData>
        </a:graphic>
      </p:graphicFrame>
      <p:sp>
        <p:nvSpPr>
          <p:cNvPr id="5" name="Title 1"/>
          <p:cNvSpPr txBox="1">
            <a:spLocks/>
          </p:cNvSpPr>
          <p:nvPr/>
        </p:nvSpPr>
        <p:spPr bwMode="gray">
          <a:xfrm>
            <a:off x="0" y="311944"/>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p>
            <a:pPr marL="0" marR="0" lvl="0" indent="0" algn="l" defTabSz="914400" rtl="0" eaLnBrk="1" fontAlgn="base" latinLnBrk="0" hangingPunct="1">
              <a:lnSpc>
                <a:spcPct val="85000"/>
              </a:lnSpc>
              <a:spcBef>
                <a:spcPct val="0"/>
              </a:spcBef>
              <a:spcAft>
                <a:spcPct val="0"/>
              </a:spcAft>
              <a:buClrTx/>
              <a:buSzTx/>
              <a:buFontTx/>
              <a:buNone/>
              <a:tabLst/>
              <a:defRPr/>
            </a:pPr>
            <a:r>
              <a:rPr kumimoji="0" lang="en-ZA" sz="20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mj-ea"/>
                <a:cs typeface="+mj-cs"/>
              </a:rPr>
              <a:t>Bid Evaluation Committee</a:t>
            </a:r>
            <a:endParaRPr kumimoji="0" lang="en-ZA" sz="20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n-lt"/>
              <a:ea typeface="+mn-ea"/>
              <a:cs typeface="+mn-cs"/>
            </a:endParaRPr>
          </a:p>
        </p:txBody>
      </p:sp>
      <p:sp>
        <p:nvSpPr>
          <p:cNvPr id="3" name="Slide Number Placeholder 2"/>
          <p:cNvSpPr>
            <a:spLocks noGrp="1"/>
          </p:cNvSpPr>
          <p:nvPr>
            <p:ph type="sldNum" sz="quarter" idx="11"/>
          </p:nvPr>
        </p:nvSpPr>
        <p:spPr>
          <a:xfrm>
            <a:off x="6874828" y="6550978"/>
            <a:ext cx="862012" cy="184666"/>
          </a:xfrm>
        </p:spPr>
        <p:txBody>
          <a:bodyPr/>
          <a:lstStyle/>
          <a:p>
            <a:pPr>
              <a:defRPr/>
            </a:pPr>
            <a:r>
              <a:rPr lang="en-ZA" dirty="0" smtClean="0">
                <a:solidFill>
                  <a:schemeClr val="tx1"/>
                </a:solidFill>
              </a:rPr>
              <a:t> </a:t>
            </a:r>
            <a:fld id="{7ABC2798-EB18-44DC-8EE5-F31FF9AF6718}" type="slidenum">
              <a:rPr lang="en-ZA" smtClean="0">
                <a:solidFill>
                  <a:schemeClr val="tx1"/>
                </a:solidFill>
              </a:rPr>
              <a:pPr>
                <a:defRPr/>
              </a:pPr>
              <a:t>3</a:t>
            </a:fld>
            <a:endParaRPr lang="en-ZA" dirty="0">
              <a:solidFill>
                <a:schemeClr val="tx1"/>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53811" y="2230211"/>
            <a:ext cx="8240485" cy="1169551"/>
          </a:xfrm>
        </p:spPr>
        <p:txBody>
          <a:bodyPr/>
          <a:lstStyle/>
          <a:p>
            <a:pPr marL="0" indent="0" algn="ctr">
              <a:buNone/>
            </a:pPr>
            <a:endParaRPr lang="en-ZA" sz="1600" dirty="0"/>
          </a:p>
          <a:p>
            <a:pPr marL="0" indent="0" algn="ctr">
              <a:buNone/>
            </a:pPr>
            <a:r>
              <a:rPr lang="en-ZA" sz="2000" b="1" dirty="0">
                <a:effectLst>
                  <a:outerShdw blurRad="38100" dist="38100" dir="2700000" algn="tl">
                    <a:srgbClr val="000000">
                      <a:alpha val="43137"/>
                    </a:srgbClr>
                  </a:outerShdw>
                </a:effectLst>
              </a:rPr>
              <a:t>Bid Evaluation Process  Gate 2</a:t>
            </a:r>
            <a:r>
              <a:rPr lang="en-ZA" sz="2000" b="1" dirty="0" smtClean="0">
                <a:effectLst>
                  <a:outerShdw blurRad="38100" dist="38100" dir="2700000" algn="tl">
                    <a:srgbClr val="000000">
                      <a:alpha val="43137"/>
                    </a:srgbClr>
                  </a:outerShdw>
                </a:effectLst>
              </a:rPr>
              <a:t> </a:t>
            </a:r>
            <a:r>
              <a:rPr lang="en-ZA" sz="2000" b="1" dirty="0">
                <a:effectLst>
                  <a:outerShdw blurRad="38100" dist="38100" dir="2700000" algn="tl">
                    <a:srgbClr val="000000">
                      <a:alpha val="43137"/>
                    </a:srgbClr>
                  </a:outerShdw>
                </a:effectLst>
              </a:rPr>
              <a:t>(Price &amp; BBBEE) </a:t>
            </a:r>
          </a:p>
          <a:p>
            <a:pPr marL="0" indent="0" algn="ctr">
              <a:buNone/>
            </a:pPr>
            <a:endParaRPr lang="en-ZA" sz="2000" b="1" dirty="0" smtClean="0"/>
          </a:p>
          <a:p>
            <a:pPr marL="0" indent="0" algn="ctr">
              <a:buNone/>
            </a:pPr>
            <a:r>
              <a:rPr lang="en-ZA" sz="2000" b="1" dirty="0" smtClean="0"/>
              <a:t>FINANCIALS</a:t>
            </a:r>
            <a:endParaRPr lang="en-ZA" sz="2000" b="1" dirty="0"/>
          </a:p>
        </p:txBody>
      </p:sp>
    </p:spTree>
    <p:extLst>
      <p:ext uri="{BB962C8B-B14F-4D97-AF65-F5344CB8AC3E}">
        <p14:creationId xmlns:p14="http://schemas.microsoft.com/office/powerpoint/2010/main" val="9943320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r>
              <a:rPr lang="en-ZA" dirty="0" smtClean="0">
                <a:solidFill>
                  <a:srgbClr val="000000"/>
                </a:solidFill>
              </a:rPr>
              <a:t>     </a:t>
            </a:r>
            <a:fld id="{25B0C65C-ACB3-41B3-B9D6-603EB25AD180}" type="slidenum">
              <a:rPr lang="en-ZA" smtClean="0">
                <a:solidFill>
                  <a:srgbClr val="000000"/>
                </a:solidFill>
              </a:rPr>
              <a:pPr/>
              <a:t>31</a:t>
            </a:fld>
            <a:endParaRPr lang="en-ZA" dirty="0">
              <a:solidFill>
                <a:srgbClr val="000000"/>
              </a:solidFill>
            </a:endParaRPr>
          </a:p>
        </p:txBody>
      </p:sp>
      <p:sp>
        <p:nvSpPr>
          <p:cNvPr id="5" name="Rectangle 4"/>
          <p:cNvSpPr/>
          <p:nvPr/>
        </p:nvSpPr>
        <p:spPr>
          <a:xfrm>
            <a:off x="175259" y="800100"/>
            <a:ext cx="8844915" cy="5509200"/>
          </a:xfrm>
          <a:prstGeom prst="rect">
            <a:avLst/>
          </a:prstGeom>
        </p:spPr>
        <p:txBody>
          <a:bodyPr wrap="square">
            <a:spAutoFit/>
          </a:bodyPr>
          <a:lstStyle/>
          <a:p>
            <a:pPr marL="450850" lvl="4" indent="-271463" defTabSz="929959" fontAlgn="t">
              <a:lnSpc>
                <a:spcPct val="200000"/>
              </a:lnSpc>
              <a:buSzPct val="75000"/>
              <a:defRPr/>
            </a:pPr>
            <a:r>
              <a:rPr lang="en-ZA" sz="1600" b="1" kern="0" dirty="0">
                <a:solidFill>
                  <a:srgbClr val="004F87"/>
                </a:solidFill>
                <a:latin typeface="+mn-lt"/>
              </a:rPr>
              <a:t>BACKGROUND</a:t>
            </a:r>
          </a:p>
          <a:p>
            <a:pPr marL="179388" lvl="4" indent="273050" defTabSz="929959" fontAlgn="t">
              <a:lnSpc>
                <a:spcPct val="200000"/>
              </a:lnSpc>
              <a:buSzPct val="75000"/>
              <a:buFont typeface="Arial" panose="020B0604020202020204" pitchFamily="34" charset="0"/>
              <a:buChar char="•"/>
              <a:defRPr/>
            </a:pPr>
            <a:r>
              <a:rPr lang="en-ZA" sz="1600" kern="0" dirty="0">
                <a:solidFill>
                  <a:srgbClr val="004F87"/>
                </a:solidFill>
                <a:latin typeface="Arial Narrow" panose="020B0606020202030204" pitchFamily="34" charset="0"/>
              </a:rPr>
              <a:t>SARS is responsible for an appropriate procurement system as per Public Finance Management Act (PFMA)  </a:t>
            </a:r>
          </a:p>
          <a:p>
            <a:pPr marL="179388" lvl="4" defTabSz="929959" fontAlgn="t">
              <a:lnSpc>
                <a:spcPct val="200000"/>
              </a:lnSpc>
              <a:buSzPct val="75000"/>
              <a:defRPr/>
            </a:pPr>
            <a:r>
              <a:rPr lang="en-ZA" sz="1600" kern="0" dirty="0">
                <a:solidFill>
                  <a:srgbClr val="004F87"/>
                </a:solidFill>
                <a:latin typeface="Arial Narrow" panose="020B0606020202030204" pitchFamily="34" charset="0"/>
              </a:rPr>
              <a:t>      which is:</a:t>
            </a:r>
          </a:p>
          <a:p>
            <a:pPr marL="452438" lvl="4" indent="-273050" defTabSz="929959" fontAlgn="t">
              <a:lnSpc>
                <a:spcPct val="200000"/>
              </a:lnSpc>
              <a:buSzPct val="75000"/>
              <a:buFont typeface="Arial" panose="020B0604020202020204" pitchFamily="34" charset="0"/>
              <a:buChar char="•"/>
              <a:defRPr/>
            </a:pPr>
            <a:r>
              <a:rPr lang="en-ZA" sz="1600" kern="0" dirty="0" smtClean="0">
                <a:solidFill>
                  <a:srgbClr val="004F87"/>
                </a:solidFill>
                <a:latin typeface="+mn-lt"/>
              </a:rPr>
              <a:t>Fair</a:t>
            </a:r>
            <a:endParaRPr lang="en-ZA" sz="1600" kern="0" dirty="0">
              <a:solidFill>
                <a:srgbClr val="004F87"/>
              </a:solidFill>
              <a:latin typeface="+mn-lt"/>
            </a:endParaRPr>
          </a:p>
          <a:p>
            <a:pPr marL="179388" lvl="4" indent="273050" defTabSz="929959" fontAlgn="t">
              <a:lnSpc>
                <a:spcPct val="200000"/>
              </a:lnSpc>
              <a:buSzPct val="75000"/>
              <a:buFont typeface="Arial" panose="020B0604020202020204" pitchFamily="34" charset="0"/>
              <a:buChar char="•"/>
              <a:defRPr/>
            </a:pPr>
            <a:r>
              <a:rPr lang="en-ZA" sz="1600" kern="0" dirty="0">
                <a:solidFill>
                  <a:srgbClr val="004F87"/>
                </a:solidFill>
                <a:latin typeface="+mn-lt"/>
              </a:rPr>
              <a:t>Equitable</a:t>
            </a:r>
          </a:p>
          <a:p>
            <a:pPr marL="179388" lvl="4" indent="273050" defTabSz="929959" fontAlgn="t">
              <a:lnSpc>
                <a:spcPct val="200000"/>
              </a:lnSpc>
              <a:buSzPct val="75000"/>
              <a:buFont typeface="Arial" panose="020B0604020202020204" pitchFamily="34" charset="0"/>
              <a:buChar char="•"/>
              <a:defRPr/>
            </a:pPr>
            <a:r>
              <a:rPr lang="en-ZA" sz="1600" kern="0" dirty="0">
                <a:solidFill>
                  <a:srgbClr val="004F87"/>
                </a:solidFill>
                <a:latin typeface="+mn-lt"/>
              </a:rPr>
              <a:t>Transparent</a:t>
            </a:r>
          </a:p>
          <a:p>
            <a:pPr marL="179388" lvl="4" indent="273050" defTabSz="929959" fontAlgn="t">
              <a:lnSpc>
                <a:spcPct val="200000"/>
              </a:lnSpc>
              <a:buSzPct val="75000"/>
              <a:buFont typeface="Arial" panose="020B0604020202020204" pitchFamily="34" charset="0"/>
              <a:buChar char="•"/>
              <a:defRPr/>
            </a:pPr>
            <a:r>
              <a:rPr lang="en-ZA" sz="1600" kern="0" dirty="0">
                <a:solidFill>
                  <a:srgbClr val="004F87"/>
                </a:solidFill>
                <a:latin typeface="+mn-lt"/>
              </a:rPr>
              <a:t>Competitive</a:t>
            </a:r>
          </a:p>
          <a:p>
            <a:pPr marL="179388" lvl="4" indent="273050" defTabSz="929959" fontAlgn="t">
              <a:lnSpc>
                <a:spcPct val="200000"/>
              </a:lnSpc>
              <a:buSzPct val="75000"/>
              <a:buFont typeface="Arial" panose="020B0604020202020204" pitchFamily="34" charset="0"/>
              <a:buChar char="•"/>
              <a:defRPr/>
            </a:pPr>
            <a:r>
              <a:rPr lang="en-ZA" sz="1600" kern="0" dirty="0">
                <a:solidFill>
                  <a:srgbClr val="004F87"/>
                </a:solidFill>
                <a:latin typeface="+mn-lt"/>
              </a:rPr>
              <a:t>Cost </a:t>
            </a:r>
            <a:r>
              <a:rPr lang="en-ZA" sz="1600" kern="0" dirty="0" smtClean="0">
                <a:solidFill>
                  <a:srgbClr val="004F87"/>
                </a:solidFill>
                <a:latin typeface="+mn-lt"/>
              </a:rPr>
              <a:t>Effective</a:t>
            </a:r>
          </a:p>
          <a:p>
            <a:pPr marL="179388" lvl="4" defTabSz="929959" fontAlgn="t">
              <a:lnSpc>
                <a:spcPct val="200000"/>
              </a:lnSpc>
              <a:buSzPct val="75000"/>
              <a:defRPr/>
            </a:pPr>
            <a:endParaRPr lang="en-US" sz="1600" kern="0" dirty="0">
              <a:solidFill>
                <a:srgbClr val="004F87"/>
              </a:solidFill>
              <a:latin typeface="+mn-lt"/>
            </a:endParaRPr>
          </a:p>
          <a:p>
            <a:pPr marL="179388" lvl="4" indent="273050" defTabSz="929959" fontAlgn="t">
              <a:lnSpc>
                <a:spcPct val="200000"/>
              </a:lnSpc>
              <a:buSzPct val="75000"/>
              <a:buFont typeface="Arial" panose="020B0604020202020204" pitchFamily="34" charset="0"/>
              <a:buChar char="•"/>
              <a:defRPr/>
            </a:pPr>
            <a:endParaRPr lang="en-ZA" sz="1600" kern="0" dirty="0">
              <a:solidFill>
                <a:srgbClr val="004F87"/>
              </a:solidFill>
              <a:latin typeface="+mn-lt"/>
            </a:endParaRPr>
          </a:p>
          <a:p>
            <a:pPr marL="179388" lvl="4" indent="273050" defTabSz="929959" fontAlgn="t">
              <a:lnSpc>
                <a:spcPct val="200000"/>
              </a:lnSpc>
              <a:buSzPct val="75000"/>
              <a:buFont typeface="Arial" panose="020B0604020202020204" pitchFamily="34" charset="0"/>
              <a:buChar char="•"/>
              <a:defRPr/>
            </a:pPr>
            <a:endParaRPr lang="en-ZA" sz="1600" kern="0" dirty="0">
              <a:solidFill>
                <a:srgbClr val="004F87"/>
              </a:solidFill>
              <a:latin typeface="+mn-lt"/>
            </a:endParaRPr>
          </a:p>
        </p:txBody>
      </p:sp>
      <p:sp>
        <p:nvSpPr>
          <p:cNvPr id="6" name="Title 1"/>
          <p:cNvSpPr txBox="1">
            <a:spLocks/>
          </p:cNvSpPr>
          <p:nvPr/>
        </p:nvSpPr>
        <p:spPr>
          <a:xfrm>
            <a:off x="0" y="285750"/>
            <a:ext cx="9144000" cy="261938"/>
          </a:xfrm>
          <a:prstGeom prst="rect">
            <a:avLst/>
          </a:prstGeom>
        </p:spPr>
        <p:txBody>
          <a:bodyPr lIns="360000"/>
          <a:lstStyle/>
          <a:p>
            <a:pPr>
              <a:lnSpc>
                <a:spcPct val="85000"/>
              </a:lnSpc>
              <a:defRPr/>
            </a:pPr>
            <a:r>
              <a:rPr lang="en-ZA" sz="2000" b="1" dirty="0" smtClean="0">
                <a:solidFill>
                  <a:srgbClr val="FFFFFF"/>
                </a:solidFill>
                <a:effectLst>
                  <a:outerShdw blurRad="38100" dist="38100" dir="2700000" algn="tl">
                    <a:srgbClr val="000000">
                      <a:alpha val="43137"/>
                    </a:srgbClr>
                  </a:outerShdw>
                </a:effectLst>
              </a:rPr>
              <a:t>Financial Evaluation</a:t>
            </a:r>
            <a:endParaRPr lang="en-ZA" sz="2000" b="1" dirty="0">
              <a:solidFill>
                <a:srgbClr val="FFFFFF"/>
              </a:solidFill>
              <a:effectLst>
                <a:outerShdw blurRad="38100" dist="38100" dir="2700000" algn="tl">
                  <a:srgbClr val="000000">
                    <a:alpha val="43137"/>
                  </a:srgbClr>
                </a:outerShdw>
              </a:effectLst>
              <a:latin typeface="Arial"/>
            </a:endParaRPr>
          </a:p>
        </p:txBody>
      </p:sp>
    </p:spTree>
    <p:extLst>
      <p:ext uri="{BB962C8B-B14F-4D97-AF65-F5344CB8AC3E}">
        <p14:creationId xmlns:p14="http://schemas.microsoft.com/office/powerpoint/2010/main" val="24876064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r>
              <a:rPr lang="en-ZA" dirty="0" smtClean="0">
                <a:solidFill>
                  <a:srgbClr val="000000"/>
                </a:solidFill>
              </a:rPr>
              <a:t>     </a:t>
            </a:r>
            <a:fld id="{25B0C65C-ACB3-41B3-B9D6-603EB25AD180}" type="slidenum">
              <a:rPr lang="en-ZA" smtClean="0">
                <a:solidFill>
                  <a:srgbClr val="000000"/>
                </a:solidFill>
              </a:rPr>
              <a:pPr/>
              <a:t>32</a:t>
            </a:fld>
            <a:endParaRPr lang="en-ZA" dirty="0">
              <a:solidFill>
                <a:srgbClr val="000000"/>
              </a:solidFill>
            </a:endParaRPr>
          </a:p>
        </p:txBody>
      </p:sp>
      <p:sp>
        <p:nvSpPr>
          <p:cNvPr id="5" name="Rectangle 4"/>
          <p:cNvSpPr/>
          <p:nvPr/>
        </p:nvSpPr>
        <p:spPr>
          <a:xfrm>
            <a:off x="175259" y="800100"/>
            <a:ext cx="8844915" cy="5632311"/>
          </a:xfrm>
          <a:prstGeom prst="rect">
            <a:avLst/>
          </a:prstGeom>
        </p:spPr>
        <p:txBody>
          <a:bodyPr wrap="square">
            <a:spAutoFit/>
          </a:bodyPr>
          <a:lstStyle/>
          <a:p>
            <a:pPr marL="349341" indent="-349341" defTabSz="929959" fontAlgn="t">
              <a:lnSpc>
                <a:spcPct val="150000"/>
              </a:lnSpc>
              <a:buSzPct val="120000"/>
              <a:buFont typeface="Arial" panose="020B0604020202020204" pitchFamily="34" charset="0"/>
              <a:buChar char="•"/>
              <a:defRPr/>
            </a:pPr>
            <a:r>
              <a:rPr lang="en-ZA" sz="1600" dirty="0">
                <a:solidFill>
                  <a:schemeClr val="tx2"/>
                </a:solidFill>
                <a:latin typeface="+mn-lt"/>
              </a:rPr>
              <a:t>Forms part of the overall risk management strategy of SARS.</a:t>
            </a:r>
          </a:p>
          <a:p>
            <a:pPr marL="349341" indent="-349341" defTabSz="929959" fontAlgn="t">
              <a:lnSpc>
                <a:spcPct val="150000"/>
              </a:lnSpc>
              <a:buSzPct val="120000"/>
              <a:buFont typeface="Arial" panose="020B0604020202020204" pitchFamily="34" charset="0"/>
              <a:buChar char="•"/>
              <a:defRPr/>
            </a:pPr>
            <a:r>
              <a:rPr lang="en-ZA" sz="1600" dirty="0">
                <a:solidFill>
                  <a:schemeClr val="tx2"/>
                </a:solidFill>
                <a:latin typeface="+mn-lt"/>
              </a:rPr>
              <a:t>One of multiple governance steps to assess financial fitness of potential bidders.</a:t>
            </a:r>
            <a:endParaRPr lang="en-ZA" sz="1600" kern="0" dirty="0">
              <a:solidFill>
                <a:srgbClr val="004F87"/>
              </a:solidFill>
              <a:latin typeface="+mn-lt"/>
            </a:endParaRPr>
          </a:p>
          <a:p>
            <a:pPr marL="349341" indent="-349341" defTabSz="929959" fontAlgn="t">
              <a:lnSpc>
                <a:spcPct val="150000"/>
              </a:lnSpc>
              <a:buSzPct val="120000"/>
              <a:buFont typeface="Arial" panose="020B0604020202020204" pitchFamily="34" charset="0"/>
              <a:buChar char="•"/>
              <a:defRPr/>
            </a:pPr>
            <a:r>
              <a:rPr lang="en-ZA" sz="1600" kern="0" dirty="0">
                <a:solidFill>
                  <a:srgbClr val="004F87"/>
                </a:solidFill>
                <a:latin typeface="+mn-lt"/>
              </a:rPr>
              <a:t>It serves the purpose of ascertaining the financial stability.</a:t>
            </a:r>
          </a:p>
          <a:p>
            <a:pPr marL="349341" indent="-349341" defTabSz="929959" fontAlgn="t">
              <a:lnSpc>
                <a:spcPct val="150000"/>
              </a:lnSpc>
              <a:buSzPct val="120000"/>
              <a:buFont typeface="Arial" panose="020B0604020202020204" pitchFamily="34" charset="0"/>
              <a:buChar char="•"/>
              <a:defRPr/>
            </a:pPr>
            <a:r>
              <a:rPr lang="en-ZA" sz="1600" kern="0" dirty="0">
                <a:solidFill>
                  <a:srgbClr val="004F87"/>
                </a:solidFill>
                <a:latin typeface="+mn-lt"/>
              </a:rPr>
              <a:t>Identification of financial risks that SARS as an organisation could be exposed to. </a:t>
            </a:r>
          </a:p>
          <a:p>
            <a:pPr marL="349341" indent="-349341" defTabSz="929959" fontAlgn="t">
              <a:lnSpc>
                <a:spcPct val="150000"/>
              </a:lnSpc>
              <a:buSzPct val="120000"/>
              <a:buFont typeface="Arial" panose="020B0604020202020204" pitchFamily="34" charset="0"/>
              <a:buChar char="•"/>
              <a:defRPr/>
            </a:pPr>
            <a:r>
              <a:rPr lang="en-ZA" sz="1600" kern="0" dirty="0">
                <a:solidFill>
                  <a:srgbClr val="004F87"/>
                </a:solidFill>
                <a:latin typeface="+mn-lt"/>
              </a:rPr>
              <a:t>Risk Mitigation to bring financial risks to an acceptable level.</a:t>
            </a:r>
          </a:p>
          <a:p>
            <a:pPr marL="349341" indent="-349341" defTabSz="929959" fontAlgn="t">
              <a:lnSpc>
                <a:spcPct val="150000"/>
              </a:lnSpc>
              <a:buSzPct val="120000"/>
              <a:buFont typeface="Arial" panose="020B0604020202020204" pitchFamily="34" charset="0"/>
              <a:buChar char="•"/>
              <a:defRPr/>
            </a:pPr>
            <a:endParaRPr lang="en-ZA" sz="1600" kern="0" dirty="0">
              <a:solidFill>
                <a:srgbClr val="004F87"/>
              </a:solidFill>
              <a:latin typeface="+mn-lt"/>
            </a:endParaRPr>
          </a:p>
          <a:p>
            <a:pPr marL="285750" indent="-285750" defTabSz="929959" fontAlgn="t">
              <a:lnSpc>
                <a:spcPct val="150000"/>
              </a:lnSpc>
              <a:buSzPct val="120000"/>
              <a:buFont typeface="Arial" panose="020B0604020202020204" pitchFamily="34" charset="0"/>
              <a:buChar char="•"/>
              <a:defRPr/>
            </a:pPr>
            <a:r>
              <a:rPr lang="en-ZA" sz="1600" kern="0" dirty="0">
                <a:solidFill>
                  <a:srgbClr val="004F87"/>
                </a:solidFill>
                <a:latin typeface="+mn-lt"/>
              </a:rPr>
              <a:t>Financial risk analysis is ascertained after completion of the following:</a:t>
            </a:r>
          </a:p>
          <a:p>
            <a:pPr marL="349341" indent="-349341" defTabSz="929959" fontAlgn="t">
              <a:lnSpc>
                <a:spcPct val="150000"/>
              </a:lnSpc>
              <a:buSzPct val="120000"/>
              <a:buFont typeface="Wingdings" panose="05000000000000000000" pitchFamily="2" charset="2"/>
              <a:buChar char="ü"/>
              <a:defRPr/>
            </a:pPr>
            <a:r>
              <a:rPr lang="en-ZA" sz="1600" kern="0" dirty="0">
                <a:solidFill>
                  <a:srgbClr val="004F87"/>
                </a:solidFill>
                <a:latin typeface="+mn-lt"/>
              </a:rPr>
              <a:t>Assessment of industry and business risk</a:t>
            </a:r>
          </a:p>
          <a:p>
            <a:pPr marL="349341" indent="-349341" defTabSz="929959" fontAlgn="t">
              <a:lnSpc>
                <a:spcPct val="150000"/>
              </a:lnSpc>
              <a:buSzPct val="120000"/>
              <a:buFont typeface="Wingdings" panose="05000000000000000000" pitchFamily="2" charset="2"/>
              <a:buChar char="ü"/>
              <a:defRPr/>
            </a:pPr>
            <a:r>
              <a:rPr lang="en-ZA" sz="1600" kern="0" dirty="0">
                <a:solidFill>
                  <a:srgbClr val="004F87"/>
                </a:solidFill>
                <a:latin typeface="+mn-lt"/>
              </a:rPr>
              <a:t>Assessment of the financial risk inherent within the respective bidder</a:t>
            </a:r>
          </a:p>
          <a:p>
            <a:pPr marL="349341" indent="-349341" defTabSz="929959" fontAlgn="t">
              <a:lnSpc>
                <a:spcPct val="150000"/>
              </a:lnSpc>
              <a:buSzPct val="120000"/>
              <a:buFont typeface="Wingdings" panose="05000000000000000000" pitchFamily="2" charset="2"/>
              <a:buChar char="ü"/>
              <a:defRPr/>
            </a:pPr>
            <a:r>
              <a:rPr lang="en-ZA" sz="1600" kern="0" dirty="0">
                <a:solidFill>
                  <a:srgbClr val="004F87"/>
                </a:solidFill>
                <a:latin typeface="+mn-lt"/>
              </a:rPr>
              <a:t>Analysis of Annual financial statements</a:t>
            </a:r>
          </a:p>
          <a:p>
            <a:pPr marL="349341" indent="-349341" defTabSz="929959" fontAlgn="t">
              <a:lnSpc>
                <a:spcPct val="150000"/>
              </a:lnSpc>
              <a:buSzPct val="120000"/>
              <a:buFont typeface="Wingdings" panose="05000000000000000000" pitchFamily="2" charset="2"/>
              <a:buChar char="ü"/>
              <a:defRPr/>
            </a:pPr>
            <a:r>
              <a:rPr lang="en-ZA" sz="1600" kern="0" dirty="0">
                <a:solidFill>
                  <a:srgbClr val="004F87"/>
                </a:solidFill>
                <a:latin typeface="+mn-lt"/>
              </a:rPr>
              <a:t>Rating of risks taking into consideration the impact and likelihood</a:t>
            </a:r>
          </a:p>
          <a:p>
            <a:pPr marL="179388" lvl="4" defTabSz="929959" fontAlgn="t">
              <a:lnSpc>
                <a:spcPct val="200000"/>
              </a:lnSpc>
              <a:buSzPct val="75000"/>
              <a:defRPr/>
            </a:pPr>
            <a:endParaRPr lang="en-US" sz="1600" kern="0" dirty="0">
              <a:solidFill>
                <a:srgbClr val="004F87"/>
              </a:solidFill>
              <a:latin typeface="+mn-lt"/>
            </a:endParaRPr>
          </a:p>
          <a:p>
            <a:pPr marL="179388" lvl="4" indent="273050" defTabSz="929959" fontAlgn="t">
              <a:lnSpc>
                <a:spcPct val="200000"/>
              </a:lnSpc>
              <a:buSzPct val="75000"/>
              <a:buFont typeface="Arial" panose="020B0604020202020204" pitchFamily="34" charset="0"/>
              <a:buChar char="•"/>
              <a:defRPr/>
            </a:pPr>
            <a:endParaRPr lang="en-ZA" sz="1600" kern="0" dirty="0">
              <a:solidFill>
                <a:srgbClr val="004F87"/>
              </a:solidFill>
              <a:latin typeface="+mn-lt"/>
            </a:endParaRPr>
          </a:p>
          <a:p>
            <a:pPr marL="179388" lvl="4" indent="273050" defTabSz="929959" fontAlgn="t">
              <a:lnSpc>
                <a:spcPct val="200000"/>
              </a:lnSpc>
              <a:buSzPct val="75000"/>
              <a:buFont typeface="Arial" panose="020B0604020202020204" pitchFamily="34" charset="0"/>
              <a:buChar char="•"/>
              <a:defRPr/>
            </a:pPr>
            <a:endParaRPr lang="en-ZA" sz="1600" kern="0" dirty="0">
              <a:solidFill>
                <a:srgbClr val="004F87"/>
              </a:solidFill>
              <a:latin typeface="+mn-lt"/>
            </a:endParaRPr>
          </a:p>
        </p:txBody>
      </p:sp>
      <p:sp>
        <p:nvSpPr>
          <p:cNvPr id="6" name="Title 1"/>
          <p:cNvSpPr txBox="1">
            <a:spLocks/>
          </p:cNvSpPr>
          <p:nvPr/>
        </p:nvSpPr>
        <p:spPr>
          <a:xfrm>
            <a:off x="0" y="285750"/>
            <a:ext cx="9144000" cy="261938"/>
          </a:xfrm>
          <a:prstGeom prst="rect">
            <a:avLst/>
          </a:prstGeom>
        </p:spPr>
        <p:txBody>
          <a:bodyPr lIns="360000"/>
          <a:lstStyle/>
          <a:p>
            <a:pPr>
              <a:lnSpc>
                <a:spcPct val="85000"/>
              </a:lnSpc>
              <a:defRPr/>
            </a:pPr>
            <a:r>
              <a:rPr lang="en-ZA" sz="2000" b="1" dirty="0" smtClean="0">
                <a:solidFill>
                  <a:srgbClr val="FFFFFF"/>
                </a:solidFill>
                <a:effectLst>
                  <a:outerShdw blurRad="38100" dist="38100" dir="2700000" algn="tl">
                    <a:srgbClr val="000000">
                      <a:alpha val="43137"/>
                    </a:srgbClr>
                  </a:outerShdw>
                </a:effectLst>
              </a:rPr>
              <a:t>Financial Evaluation</a:t>
            </a:r>
            <a:endParaRPr lang="en-ZA" sz="2000" b="1" dirty="0">
              <a:solidFill>
                <a:srgbClr val="FFFFFF"/>
              </a:solidFill>
              <a:effectLst>
                <a:outerShdw blurRad="38100" dist="38100" dir="2700000" algn="tl">
                  <a:srgbClr val="000000">
                    <a:alpha val="43137"/>
                  </a:srgbClr>
                </a:outerShdw>
              </a:effectLst>
              <a:latin typeface="Arial"/>
            </a:endParaRPr>
          </a:p>
        </p:txBody>
      </p:sp>
    </p:spTree>
    <p:extLst>
      <p:ext uri="{BB962C8B-B14F-4D97-AF65-F5344CB8AC3E}">
        <p14:creationId xmlns:p14="http://schemas.microsoft.com/office/powerpoint/2010/main" val="9989543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r>
              <a:rPr lang="en-ZA" dirty="0" smtClean="0">
                <a:solidFill>
                  <a:srgbClr val="000000"/>
                </a:solidFill>
              </a:rPr>
              <a:t>     </a:t>
            </a:r>
            <a:fld id="{25B0C65C-ACB3-41B3-B9D6-603EB25AD180}" type="slidenum">
              <a:rPr lang="en-ZA" smtClean="0">
                <a:solidFill>
                  <a:srgbClr val="000000"/>
                </a:solidFill>
              </a:rPr>
              <a:pPr/>
              <a:t>33</a:t>
            </a:fld>
            <a:endParaRPr lang="en-ZA" dirty="0">
              <a:solidFill>
                <a:srgbClr val="000000"/>
              </a:solidFill>
            </a:endParaRPr>
          </a:p>
        </p:txBody>
      </p:sp>
      <p:sp>
        <p:nvSpPr>
          <p:cNvPr id="5" name="Rectangle 4"/>
          <p:cNvSpPr/>
          <p:nvPr/>
        </p:nvSpPr>
        <p:spPr>
          <a:xfrm>
            <a:off x="175259" y="800100"/>
            <a:ext cx="8844915" cy="6863417"/>
          </a:xfrm>
          <a:prstGeom prst="rect">
            <a:avLst/>
          </a:prstGeom>
        </p:spPr>
        <p:txBody>
          <a:bodyPr wrap="square">
            <a:spAutoFit/>
          </a:bodyPr>
          <a:lstStyle/>
          <a:p>
            <a:pPr marL="357188" indent="-357188" defTabSz="929959" fontAlgn="t">
              <a:buSzPct val="120000"/>
              <a:buFont typeface="Arial" panose="020B0604020202020204" pitchFamily="34" charset="0"/>
              <a:buChar char="•"/>
              <a:defRPr/>
            </a:pPr>
            <a:r>
              <a:rPr lang="en-ZA" sz="1600" b="1" kern="0" dirty="0">
                <a:solidFill>
                  <a:srgbClr val="004F87"/>
                </a:solidFill>
                <a:latin typeface="+mn-lt"/>
                <a:cs typeface="Arial" panose="020B0604020202020204" pitchFamily="34" charset="0"/>
              </a:rPr>
              <a:t>Complete Sets of Audited/</a:t>
            </a:r>
            <a:r>
              <a:rPr lang="en-ZA" sz="1600" kern="0" dirty="0">
                <a:solidFill>
                  <a:srgbClr val="000000"/>
                </a:solidFill>
                <a:latin typeface="+mn-lt"/>
                <a:cs typeface="Arial" panose="020B0604020202020204" pitchFamily="34" charset="0"/>
              </a:rPr>
              <a:t> </a:t>
            </a:r>
            <a:r>
              <a:rPr lang="en-ZA" sz="1600" b="1" kern="0" dirty="0">
                <a:solidFill>
                  <a:srgbClr val="004F87"/>
                </a:solidFill>
                <a:latin typeface="+mn-lt"/>
                <a:cs typeface="Arial" panose="020B0604020202020204" pitchFamily="34" charset="0"/>
              </a:rPr>
              <a:t>Independently Reviewed Annual Financial Statements</a:t>
            </a:r>
          </a:p>
          <a:p>
            <a:pPr marL="604880" lvl="4" indent="-153647" defTabSz="929959" fontAlgn="t">
              <a:lnSpc>
                <a:spcPct val="150000"/>
              </a:lnSpc>
              <a:buSzPct val="75000"/>
              <a:buFont typeface="Wingdings" panose="05000000000000000000" pitchFamily="2" charset="2"/>
              <a:buChar char="ü"/>
              <a:defRPr/>
            </a:pPr>
            <a:r>
              <a:rPr lang="en-ZA" sz="1600" kern="0" dirty="0">
                <a:solidFill>
                  <a:srgbClr val="004F87"/>
                </a:solidFill>
                <a:latin typeface="+mn-lt"/>
                <a:cs typeface="Arial" panose="020B0604020202020204" pitchFamily="34" charset="0"/>
              </a:rPr>
              <a:t>Signed Auditors / Accounting Officers Opinions</a:t>
            </a:r>
          </a:p>
          <a:p>
            <a:pPr marL="604880" lvl="4" indent="-153647" defTabSz="929959" fontAlgn="t">
              <a:lnSpc>
                <a:spcPct val="150000"/>
              </a:lnSpc>
              <a:buSzPct val="75000"/>
              <a:buFont typeface="Wingdings" panose="05000000000000000000" pitchFamily="2" charset="2"/>
              <a:buChar char="ü"/>
              <a:defRPr/>
            </a:pPr>
            <a:r>
              <a:rPr lang="en-ZA" sz="1600" kern="0" dirty="0">
                <a:solidFill>
                  <a:srgbClr val="004F87"/>
                </a:solidFill>
                <a:latin typeface="+mn-lt"/>
                <a:cs typeface="Arial" panose="020B0604020202020204" pitchFamily="34" charset="0"/>
              </a:rPr>
              <a:t>Statement of Comprehensive Income (</a:t>
            </a:r>
            <a:r>
              <a:rPr lang="en-ZA" sz="1600" i="1" kern="0" dirty="0">
                <a:solidFill>
                  <a:srgbClr val="004F87"/>
                </a:solidFill>
                <a:latin typeface="+mn-lt"/>
                <a:cs typeface="Arial" panose="020B0604020202020204" pitchFamily="34" charset="0"/>
              </a:rPr>
              <a:t>Income Statement</a:t>
            </a:r>
            <a:r>
              <a:rPr lang="en-ZA" sz="1600" kern="0" dirty="0">
                <a:solidFill>
                  <a:srgbClr val="004F87"/>
                </a:solidFill>
                <a:latin typeface="+mn-lt"/>
                <a:cs typeface="Arial" panose="020B0604020202020204" pitchFamily="34" charset="0"/>
              </a:rPr>
              <a:t>)</a:t>
            </a:r>
          </a:p>
          <a:p>
            <a:pPr marL="604880" lvl="4" indent="-153647" defTabSz="929959" fontAlgn="t">
              <a:lnSpc>
                <a:spcPct val="150000"/>
              </a:lnSpc>
              <a:buSzPct val="75000"/>
              <a:buFont typeface="Wingdings" panose="05000000000000000000" pitchFamily="2" charset="2"/>
              <a:buChar char="ü"/>
              <a:defRPr/>
            </a:pPr>
            <a:r>
              <a:rPr lang="en-ZA" sz="1600" kern="0" dirty="0">
                <a:solidFill>
                  <a:srgbClr val="004F87"/>
                </a:solidFill>
                <a:latin typeface="+mn-lt"/>
                <a:cs typeface="Arial" panose="020B0604020202020204" pitchFamily="34" charset="0"/>
              </a:rPr>
              <a:t>Statement of Financial Position (</a:t>
            </a:r>
            <a:r>
              <a:rPr lang="en-ZA" sz="1600" i="1" kern="0" dirty="0">
                <a:solidFill>
                  <a:srgbClr val="004F87"/>
                </a:solidFill>
                <a:latin typeface="+mn-lt"/>
                <a:cs typeface="Arial" panose="020B0604020202020204" pitchFamily="34" charset="0"/>
              </a:rPr>
              <a:t>Balance Sheet</a:t>
            </a:r>
            <a:r>
              <a:rPr lang="en-ZA" sz="1600" kern="0" dirty="0">
                <a:solidFill>
                  <a:srgbClr val="004F87"/>
                </a:solidFill>
                <a:latin typeface="+mn-lt"/>
                <a:cs typeface="Arial" panose="020B0604020202020204" pitchFamily="34" charset="0"/>
              </a:rPr>
              <a:t>)</a:t>
            </a:r>
          </a:p>
          <a:p>
            <a:pPr marL="604880" lvl="4" indent="-153647" defTabSz="929959" fontAlgn="t">
              <a:lnSpc>
                <a:spcPct val="150000"/>
              </a:lnSpc>
              <a:buSzPct val="75000"/>
              <a:buFont typeface="Wingdings" panose="05000000000000000000" pitchFamily="2" charset="2"/>
              <a:buChar char="ü"/>
              <a:defRPr/>
            </a:pPr>
            <a:r>
              <a:rPr lang="en-ZA" sz="1600" kern="0" dirty="0">
                <a:solidFill>
                  <a:srgbClr val="004F87"/>
                </a:solidFill>
                <a:latin typeface="+mn-lt"/>
                <a:cs typeface="Arial" panose="020B0604020202020204" pitchFamily="34" charset="0"/>
              </a:rPr>
              <a:t>Statement of Cash Flows (</a:t>
            </a:r>
            <a:r>
              <a:rPr lang="en-ZA" sz="1600" i="1" kern="0" dirty="0">
                <a:solidFill>
                  <a:srgbClr val="004F87"/>
                </a:solidFill>
                <a:latin typeface="+mn-lt"/>
                <a:cs typeface="Arial" panose="020B0604020202020204" pitchFamily="34" charset="0"/>
              </a:rPr>
              <a:t>Cash Flow Statement)</a:t>
            </a:r>
          </a:p>
          <a:p>
            <a:pPr marL="604880" lvl="4" indent="-153647" defTabSz="929959" fontAlgn="t">
              <a:lnSpc>
                <a:spcPct val="150000"/>
              </a:lnSpc>
              <a:buSzPct val="75000"/>
              <a:buFont typeface="Wingdings" panose="05000000000000000000" pitchFamily="2" charset="2"/>
              <a:buChar char="ü"/>
              <a:defRPr/>
            </a:pPr>
            <a:r>
              <a:rPr lang="en-ZA" sz="1600" kern="0" dirty="0">
                <a:solidFill>
                  <a:srgbClr val="004F87"/>
                </a:solidFill>
                <a:latin typeface="+mn-lt"/>
                <a:cs typeface="Arial" panose="020B0604020202020204" pitchFamily="34" charset="0"/>
              </a:rPr>
              <a:t>Accompanying Unabridged Notes for ALL of the above documents</a:t>
            </a:r>
          </a:p>
          <a:p>
            <a:pPr marL="604880" lvl="4" indent="-153647" defTabSz="929959" fontAlgn="t">
              <a:buClr>
                <a:srgbClr val="004F87"/>
              </a:buClr>
              <a:buSzPct val="75000"/>
              <a:defRPr/>
            </a:pPr>
            <a:endParaRPr lang="en-ZA" sz="1600" kern="0" dirty="0">
              <a:solidFill>
                <a:srgbClr val="004F87"/>
              </a:solidFill>
              <a:latin typeface="+mn-lt"/>
              <a:cs typeface="Arial" panose="020B0604020202020204" pitchFamily="34" charset="0"/>
            </a:endParaRPr>
          </a:p>
          <a:p>
            <a:pPr marL="349341" indent="-349341" defTabSz="929959" fontAlgn="t">
              <a:buSzPct val="120000"/>
              <a:buFont typeface="Arial" panose="020B0604020202020204" pitchFamily="34" charset="0"/>
              <a:buChar char="•"/>
              <a:defRPr/>
            </a:pPr>
            <a:r>
              <a:rPr lang="en-ZA" sz="1600" b="1" kern="0" dirty="0">
                <a:solidFill>
                  <a:srgbClr val="004F87"/>
                </a:solidFill>
                <a:latin typeface="+mn-lt"/>
                <a:cs typeface="Arial" panose="020B0604020202020204" pitchFamily="34" charset="0"/>
              </a:rPr>
              <a:t>Less than 3 Financial Periods</a:t>
            </a:r>
          </a:p>
          <a:p>
            <a:pPr marL="451233" lvl="4" defTabSz="929959" fontAlgn="t">
              <a:buSzPct val="75000"/>
              <a:defRPr/>
            </a:pPr>
            <a:endParaRPr lang="en-ZA" sz="1600" kern="0" dirty="0">
              <a:solidFill>
                <a:srgbClr val="004F87"/>
              </a:solidFill>
              <a:latin typeface="+mn-lt"/>
              <a:cs typeface="Arial" panose="020B0604020202020204" pitchFamily="34" charset="0"/>
            </a:endParaRPr>
          </a:p>
          <a:p>
            <a:pPr marL="357188" lvl="4" defTabSz="929959" fontAlgn="t">
              <a:buSzPct val="75000"/>
              <a:defRPr/>
            </a:pPr>
            <a:r>
              <a:rPr lang="en-ZA" sz="1600" kern="0" dirty="0">
                <a:solidFill>
                  <a:srgbClr val="004F87"/>
                </a:solidFill>
                <a:latin typeface="+mn-lt"/>
                <a:cs typeface="Arial" panose="020B0604020202020204" pitchFamily="34" charset="0"/>
              </a:rPr>
              <a:t>Explanatory Letter</a:t>
            </a:r>
          </a:p>
          <a:p>
            <a:pPr marL="349341" indent="-349341" defTabSz="929959" fontAlgn="t">
              <a:buSzPct val="120000"/>
              <a:defRPr/>
            </a:pPr>
            <a:endParaRPr lang="en-ZA" sz="1600" kern="0" dirty="0">
              <a:solidFill>
                <a:srgbClr val="004F87"/>
              </a:solidFill>
              <a:latin typeface="+mn-lt"/>
              <a:cs typeface="Arial" panose="020B0604020202020204" pitchFamily="34" charset="0"/>
            </a:endParaRPr>
          </a:p>
          <a:p>
            <a:pPr marL="349341" indent="-349341" defTabSz="929959" fontAlgn="t">
              <a:buSzPct val="120000"/>
              <a:buFont typeface="Arial" panose="020B0604020202020204" pitchFamily="34" charset="0"/>
              <a:buChar char="•"/>
              <a:defRPr/>
            </a:pPr>
            <a:r>
              <a:rPr lang="en-ZA" sz="1600" b="1" kern="0" dirty="0">
                <a:solidFill>
                  <a:srgbClr val="004F87"/>
                </a:solidFill>
                <a:latin typeface="+mn-lt"/>
                <a:cs typeface="Arial" panose="020B0604020202020204" pitchFamily="34" charset="0"/>
              </a:rPr>
              <a:t>Joint Ventures</a:t>
            </a:r>
          </a:p>
          <a:p>
            <a:pPr indent="357188" defTabSz="929959" fontAlgn="t">
              <a:buSzPct val="120000"/>
              <a:tabLst>
                <a:tab pos="357188" algn="l"/>
              </a:tabLst>
              <a:defRPr/>
            </a:pPr>
            <a:endParaRPr lang="en-ZA" sz="1600" kern="0" dirty="0">
              <a:solidFill>
                <a:srgbClr val="004F87"/>
              </a:solidFill>
              <a:latin typeface="+mn-lt"/>
              <a:cs typeface="Arial" panose="020B0604020202020204" pitchFamily="34" charset="0"/>
            </a:endParaRPr>
          </a:p>
          <a:p>
            <a:pPr indent="357188" defTabSz="929959" fontAlgn="t">
              <a:buSzPct val="120000"/>
              <a:tabLst>
                <a:tab pos="357188" algn="l"/>
              </a:tabLst>
              <a:defRPr/>
            </a:pPr>
            <a:r>
              <a:rPr lang="en-ZA" sz="1600" kern="0" dirty="0">
                <a:solidFill>
                  <a:srgbClr val="004F87"/>
                </a:solidFill>
                <a:latin typeface="+mn-lt"/>
                <a:cs typeface="Arial" panose="020B0604020202020204" pitchFamily="34" charset="0"/>
              </a:rPr>
              <a:t>Unincorporated JVs must submit separate F/S for each party to the JV. Signed JV legal agreement</a:t>
            </a:r>
            <a:r>
              <a:rPr lang="en-ZA" sz="1600" i="1" kern="0" dirty="0">
                <a:solidFill>
                  <a:srgbClr val="004F87"/>
                </a:solidFill>
                <a:latin typeface="+mn-lt"/>
                <a:cs typeface="Arial" panose="020B0604020202020204" pitchFamily="34" charset="0"/>
              </a:rPr>
              <a:t>.</a:t>
            </a:r>
          </a:p>
          <a:p>
            <a:pPr marL="349341" indent="-349341" defTabSz="929959" fontAlgn="t">
              <a:buSzPct val="120000"/>
              <a:buFont typeface="Wingdings" pitchFamily="2" charset="2"/>
              <a:buChar char="1"/>
              <a:defRPr/>
            </a:pPr>
            <a:endParaRPr lang="en-ZA" sz="1600" i="1" kern="0" dirty="0">
              <a:solidFill>
                <a:srgbClr val="004F87"/>
              </a:solidFill>
              <a:latin typeface="+mn-lt"/>
              <a:cs typeface="Arial" panose="020B0604020202020204" pitchFamily="34" charset="0"/>
            </a:endParaRPr>
          </a:p>
          <a:p>
            <a:pPr marL="349341" indent="-349341" defTabSz="929959" fontAlgn="t">
              <a:buSzPct val="120000"/>
              <a:buFont typeface="Arial" panose="020B0604020202020204" pitchFamily="34" charset="0"/>
              <a:buChar char="•"/>
              <a:defRPr/>
            </a:pPr>
            <a:r>
              <a:rPr lang="en-ZA" sz="1600" b="1" kern="0" dirty="0">
                <a:solidFill>
                  <a:srgbClr val="004F87"/>
                </a:solidFill>
                <a:latin typeface="+mn-lt"/>
                <a:cs typeface="Arial" panose="020B0604020202020204" pitchFamily="34" charset="0"/>
              </a:rPr>
              <a:t>Financial statements in Bidding Companies Name</a:t>
            </a:r>
          </a:p>
          <a:p>
            <a:pPr defTabSz="929959" fontAlgn="t">
              <a:buSzPct val="120000"/>
              <a:defRPr/>
            </a:pPr>
            <a:r>
              <a:rPr lang="en-ZA" sz="1600" kern="0" dirty="0">
                <a:solidFill>
                  <a:srgbClr val="004F87"/>
                </a:solidFill>
                <a:latin typeface="+mn-lt"/>
                <a:cs typeface="Arial" panose="020B0604020202020204" pitchFamily="34" charset="0"/>
              </a:rPr>
              <a:t>        </a:t>
            </a:r>
          </a:p>
          <a:p>
            <a:pPr indent="357188" defTabSz="929959" fontAlgn="t">
              <a:buSzPct val="120000"/>
              <a:defRPr/>
            </a:pPr>
            <a:r>
              <a:rPr lang="en-ZA" sz="1600" kern="0" dirty="0">
                <a:solidFill>
                  <a:srgbClr val="004F87"/>
                </a:solidFill>
                <a:latin typeface="+mn-lt"/>
                <a:cs typeface="Arial" panose="020B0604020202020204" pitchFamily="34" charset="0"/>
              </a:rPr>
              <a:t>Subsidiary submitting holding company’s F/S must also furnish a Performance Guarantee</a:t>
            </a:r>
            <a:endParaRPr lang="en-ZA" sz="1600" kern="0" dirty="0">
              <a:solidFill>
                <a:srgbClr val="000000"/>
              </a:solidFill>
              <a:latin typeface="+mn-lt"/>
              <a:cs typeface="Arial" panose="020B0604020202020204" pitchFamily="34" charset="0"/>
            </a:endParaRPr>
          </a:p>
          <a:p>
            <a:pPr marL="179388" lvl="4" indent="273050" defTabSz="929959" fontAlgn="t">
              <a:lnSpc>
                <a:spcPct val="200000"/>
              </a:lnSpc>
              <a:buSzPct val="75000"/>
              <a:buFont typeface="Arial" panose="020B0604020202020204" pitchFamily="34" charset="0"/>
              <a:buChar char="•"/>
              <a:defRPr/>
            </a:pPr>
            <a:endParaRPr lang="en-US" sz="1600" kern="0" dirty="0">
              <a:solidFill>
                <a:srgbClr val="004F87"/>
              </a:solidFill>
              <a:latin typeface="+mn-lt"/>
            </a:endParaRPr>
          </a:p>
          <a:p>
            <a:pPr marL="179388" lvl="4" indent="273050" defTabSz="929959" fontAlgn="t">
              <a:lnSpc>
                <a:spcPct val="200000"/>
              </a:lnSpc>
              <a:buSzPct val="75000"/>
              <a:buFont typeface="Arial" panose="020B0604020202020204" pitchFamily="34" charset="0"/>
              <a:buChar char="•"/>
              <a:defRPr/>
            </a:pPr>
            <a:endParaRPr lang="en-ZA" sz="1600" kern="0" dirty="0">
              <a:solidFill>
                <a:srgbClr val="004F87"/>
              </a:solidFill>
              <a:latin typeface="+mn-lt"/>
            </a:endParaRPr>
          </a:p>
          <a:p>
            <a:pPr marL="179388" lvl="4" indent="273050" defTabSz="929959" fontAlgn="t">
              <a:lnSpc>
                <a:spcPct val="200000"/>
              </a:lnSpc>
              <a:buSzPct val="75000"/>
              <a:buFont typeface="Arial" panose="020B0604020202020204" pitchFamily="34" charset="0"/>
              <a:buChar char="•"/>
              <a:defRPr/>
            </a:pPr>
            <a:endParaRPr lang="en-ZA" sz="1600" kern="0" dirty="0">
              <a:solidFill>
                <a:srgbClr val="004F87"/>
              </a:solidFill>
              <a:latin typeface="+mn-lt"/>
            </a:endParaRPr>
          </a:p>
        </p:txBody>
      </p:sp>
      <p:sp>
        <p:nvSpPr>
          <p:cNvPr id="6" name="Title 1"/>
          <p:cNvSpPr txBox="1">
            <a:spLocks/>
          </p:cNvSpPr>
          <p:nvPr/>
        </p:nvSpPr>
        <p:spPr>
          <a:xfrm>
            <a:off x="0" y="285750"/>
            <a:ext cx="9144000" cy="261938"/>
          </a:xfrm>
          <a:prstGeom prst="rect">
            <a:avLst/>
          </a:prstGeom>
        </p:spPr>
        <p:txBody>
          <a:bodyPr lIns="360000"/>
          <a:lstStyle/>
          <a:p>
            <a:pPr>
              <a:lnSpc>
                <a:spcPct val="85000"/>
              </a:lnSpc>
              <a:defRPr/>
            </a:pPr>
            <a:r>
              <a:rPr lang="en-ZA" sz="2000" b="1" dirty="0" smtClean="0">
                <a:solidFill>
                  <a:srgbClr val="FFFFFF"/>
                </a:solidFill>
                <a:effectLst>
                  <a:outerShdw blurRad="38100" dist="38100" dir="2700000" algn="tl">
                    <a:srgbClr val="000000">
                      <a:alpha val="43137"/>
                    </a:srgbClr>
                  </a:outerShdw>
                </a:effectLst>
              </a:rPr>
              <a:t>Financial Evaluation</a:t>
            </a:r>
            <a:endParaRPr lang="en-ZA" sz="2000" b="1" dirty="0">
              <a:solidFill>
                <a:srgbClr val="FFFFFF"/>
              </a:solidFill>
              <a:effectLst>
                <a:outerShdw blurRad="38100" dist="38100" dir="2700000" algn="tl">
                  <a:srgbClr val="000000">
                    <a:alpha val="43137"/>
                  </a:srgbClr>
                </a:outerShdw>
              </a:effectLst>
              <a:latin typeface="Arial"/>
            </a:endParaRPr>
          </a:p>
        </p:txBody>
      </p:sp>
    </p:spTree>
    <p:extLst>
      <p:ext uri="{BB962C8B-B14F-4D97-AF65-F5344CB8AC3E}">
        <p14:creationId xmlns:p14="http://schemas.microsoft.com/office/powerpoint/2010/main" val="7419302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a:xfrm>
            <a:off x="7244080" y="6534142"/>
            <a:ext cx="862012" cy="184666"/>
          </a:xfrm>
        </p:spPr>
        <p:txBody>
          <a:bodyPr/>
          <a:lstStyle/>
          <a:p>
            <a:pPr algn="ctr">
              <a:defRPr/>
            </a:pPr>
            <a:r>
              <a:rPr lang="en-ZA" dirty="0" smtClean="0">
                <a:solidFill>
                  <a:schemeClr val="tx1"/>
                </a:solidFill>
              </a:rPr>
              <a:t>  </a:t>
            </a:r>
            <a:fld id="{1D46AC71-C261-4AF3-BFB1-CCAEF8821007}" type="slidenum">
              <a:rPr lang="en-ZA" smtClean="0">
                <a:solidFill>
                  <a:schemeClr val="tx1"/>
                </a:solidFill>
              </a:rPr>
              <a:pPr algn="ctr">
                <a:defRPr/>
              </a:pPr>
              <a:t>34</a:t>
            </a:fld>
            <a:endParaRPr lang="en-ZA" dirty="0">
              <a:solidFill>
                <a:schemeClr val="tx1"/>
              </a:solidFill>
            </a:endParaRPr>
          </a:p>
        </p:txBody>
      </p:sp>
      <p:sp>
        <p:nvSpPr>
          <p:cNvPr id="7" name="Rectangle 3"/>
          <p:cNvSpPr>
            <a:spLocks noChangeArrowheads="1"/>
          </p:cNvSpPr>
          <p:nvPr/>
        </p:nvSpPr>
        <p:spPr bwMode="auto">
          <a:xfrm>
            <a:off x="500034" y="1071563"/>
            <a:ext cx="8215341" cy="5218112"/>
          </a:xfrm>
          <a:prstGeom prst="rect">
            <a:avLst/>
          </a:prstGeom>
          <a:noFill/>
          <a:ln w="9525" algn="ctr">
            <a:noFill/>
            <a:miter lim="800000"/>
            <a:headEnd/>
            <a:tailEnd/>
          </a:ln>
        </p:spPr>
        <p:txBody>
          <a:bodyPr/>
          <a:lstStyle/>
          <a:p>
            <a:pPr marL="457200" indent="-457200" algn="l">
              <a:lnSpc>
                <a:spcPct val="135000"/>
              </a:lnSpc>
              <a:spcBef>
                <a:spcPct val="75000"/>
              </a:spcBef>
              <a:spcAft>
                <a:spcPct val="10000"/>
              </a:spcAft>
              <a:buFont typeface="+mj-lt"/>
              <a:buAutoNum type="arabicPeriod"/>
            </a:pPr>
            <a:r>
              <a:rPr lang="en-US" sz="2000" b="1" dirty="0" smtClean="0">
                <a:solidFill>
                  <a:srgbClr val="BFBFBF"/>
                </a:solidFill>
              </a:rPr>
              <a:t>Welcome </a:t>
            </a:r>
            <a:r>
              <a:rPr lang="en-US" sz="2000" b="1" dirty="0">
                <a:solidFill>
                  <a:srgbClr val="BFBFBF"/>
                </a:solidFill>
              </a:rPr>
              <a:t>and Introduction</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RFP </a:t>
            </a:r>
            <a:r>
              <a:rPr lang="en-ZA" sz="2000" b="1" dirty="0">
                <a:solidFill>
                  <a:srgbClr val="BFBFBF"/>
                </a:solidFill>
              </a:rPr>
              <a:t>Timelines </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Background </a:t>
            </a:r>
            <a:r>
              <a:rPr lang="en-ZA" sz="2000" b="1" dirty="0">
                <a:solidFill>
                  <a:srgbClr val="BFBFBF"/>
                </a:solidFill>
              </a:rPr>
              <a:t>&amp; Scope of work</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Bid </a:t>
            </a:r>
            <a:r>
              <a:rPr lang="en-ZA" sz="2000" b="1" dirty="0">
                <a:solidFill>
                  <a:srgbClr val="BFBFBF"/>
                </a:solidFill>
              </a:rPr>
              <a:t>Evaluation Process </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Price </a:t>
            </a:r>
            <a:r>
              <a:rPr lang="en-ZA" sz="2000" b="1" dirty="0">
                <a:solidFill>
                  <a:srgbClr val="BFBFBF"/>
                </a:solidFill>
              </a:rPr>
              <a:t>and BBBEE</a:t>
            </a:r>
          </a:p>
          <a:p>
            <a:pPr marL="457200" indent="-457200">
              <a:lnSpc>
                <a:spcPct val="135000"/>
              </a:lnSpc>
              <a:spcBef>
                <a:spcPct val="75000"/>
              </a:spcBef>
              <a:spcAft>
                <a:spcPct val="10000"/>
              </a:spcAft>
              <a:buFont typeface="+mj-lt"/>
              <a:buAutoNum type="arabicPeriod"/>
            </a:pPr>
            <a:r>
              <a:rPr lang="en-ZA" sz="2000" b="1" dirty="0" smtClean="0">
                <a:solidFill>
                  <a:srgbClr val="FF0000"/>
                </a:solidFill>
              </a:rPr>
              <a:t>Draft </a:t>
            </a:r>
            <a:r>
              <a:rPr lang="en-ZA" sz="2000" b="1" dirty="0">
                <a:solidFill>
                  <a:srgbClr val="FF0000"/>
                </a:solidFill>
              </a:rPr>
              <a:t>SLA</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RFP </a:t>
            </a:r>
            <a:r>
              <a:rPr lang="en-ZA" sz="2000" b="1" dirty="0">
                <a:solidFill>
                  <a:schemeClr val="tx2"/>
                </a:solidFill>
              </a:rPr>
              <a:t>submission and contact details</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Meeting Closure</a:t>
            </a:r>
            <a:endParaRPr lang="en-ZA" sz="2000" dirty="0"/>
          </a:p>
          <a:p>
            <a:pPr marL="228600" indent="-228600" algn="l">
              <a:lnSpc>
                <a:spcPct val="135000"/>
              </a:lnSpc>
              <a:spcBef>
                <a:spcPct val="75000"/>
              </a:spcBef>
              <a:spcAft>
                <a:spcPct val="10000"/>
              </a:spcAft>
              <a:buFontTx/>
              <a:buChar char="•"/>
            </a:pPr>
            <a:endParaRPr lang="en-ZA" sz="2000" dirty="0">
              <a:solidFill>
                <a:schemeClr val="tx1"/>
              </a:solidFill>
            </a:endParaRPr>
          </a:p>
          <a:p>
            <a:pPr marL="636588" lvl="1" indent="-179388" algn="l">
              <a:lnSpc>
                <a:spcPct val="135000"/>
              </a:lnSpc>
              <a:spcBef>
                <a:spcPct val="75000"/>
              </a:spcBef>
              <a:spcAft>
                <a:spcPct val="10000"/>
              </a:spcAft>
              <a:buFontTx/>
              <a:buChar char="•"/>
            </a:pPr>
            <a:endParaRPr lang="en-ZA" sz="2000" dirty="0">
              <a:solidFill>
                <a:schemeClr val="tx1"/>
              </a:solidFill>
            </a:endParaRPr>
          </a:p>
          <a:p>
            <a:pPr marL="636588" lvl="1" indent="-179388" algn="l" eaLnBrk="0" hangingPunct="0">
              <a:lnSpc>
                <a:spcPct val="110000"/>
              </a:lnSpc>
              <a:spcBef>
                <a:spcPct val="50000"/>
              </a:spcBef>
              <a:spcAft>
                <a:spcPct val="10000"/>
              </a:spcAft>
              <a:buSzPct val="120000"/>
              <a:buFontTx/>
              <a:buChar char="•"/>
            </a:pPr>
            <a:endParaRPr lang="en-ZA" sz="2000" dirty="0">
              <a:solidFill>
                <a:schemeClr val="tx1"/>
              </a:solidFill>
            </a:endParaRPr>
          </a:p>
          <a:p>
            <a:pPr marL="228600" indent="-228600" algn="l" eaLnBrk="0" hangingPunct="0">
              <a:lnSpc>
                <a:spcPct val="110000"/>
              </a:lnSpc>
              <a:spcBef>
                <a:spcPct val="10000"/>
              </a:spcBef>
              <a:spcAft>
                <a:spcPct val="10000"/>
              </a:spcAft>
              <a:buSzPct val="120000"/>
              <a:buFontTx/>
              <a:buChar char="•"/>
            </a:pPr>
            <a:endParaRPr lang="en-US" sz="2000" dirty="0">
              <a:solidFill>
                <a:schemeClr val="tx1"/>
              </a:solidFill>
            </a:endParaRPr>
          </a:p>
        </p:txBody>
      </p:sp>
      <p:sp>
        <p:nvSpPr>
          <p:cNvPr id="8"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defTabSz="914400" eaLnBrk="1" hangingPunct="1">
              <a:lnSpc>
                <a:spcPct val="85000"/>
              </a:lnSpc>
              <a:defRPr sz="2000" b="1">
                <a:solidFill>
                  <a:schemeClr val="bg1"/>
                </a:solidFill>
                <a:latin typeface="+mn-lt"/>
                <a:ea typeface="+mj-ea"/>
                <a:cs typeface="+mj-cs"/>
              </a:defRPr>
            </a:lvl1pPr>
            <a:lvl2pPr defTabSz="912813" eaLnBrk="0" hangingPunct="0">
              <a:defRPr sz="2400" b="1">
                <a:solidFill>
                  <a:schemeClr val="bg1"/>
                </a:solidFill>
                <a:latin typeface="Arial Rounded MT Bold" pitchFamily="34" charset="0"/>
              </a:defRPr>
            </a:lvl2pPr>
            <a:lvl3pPr defTabSz="912813" eaLnBrk="0" hangingPunct="0">
              <a:defRPr sz="2400" b="1">
                <a:solidFill>
                  <a:schemeClr val="bg1"/>
                </a:solidFill>
                <a:latin typeface="Arial Rounded MT Bold" pitchFamily="34" charset="0"/>
              </a:defRPr>
            </a:lvl3pPr>
            <a:lvl4pPr defTabSz="912813" eaLnBrk="0" hangingPunct="0">
              <a:defRPr sz="2400" b="1">
                <a:solidFill>
                  <a:schemeClr val="bg1"/>
                </a:solidFill>
                <a:latin typeface="Arial Rounded MT Bold" pitchFamily="34" charset="0"/>
              </a:defRPr>
            </a:lvl4pPr>
            <a:lvl5pPr defTabSz="912813" eaLnBrk="0" hangingPunct="0">
              <a:defRPr sz="2400" b="1">
                <a:solidFill>
                  <a:schemeClr val="bg1"/>
                </a:solidFill>
                <a:latin typeface="Arial Rounded MT Bold" pitchFamily="34" charset="0"/>
              </a:defRPr>
            </a:lvl5pPr>
            <a:lvl6pPr marL="457200" defTabSz="912813" eaLnBrk="0" fontAlgn="base" hangingPunct="0">
              <a:spcBef>
                <a:spcPct val="0"/>
              </a:spcBef>
              <a:spcAft>
                <a:spcPct val="0"/>
              </a:spcAft>
              <a:defRPr sz="2400" b="1">
                <a:solidFill>
                  <a:schemeClr val="bg1"/>
                </a:solidFill>
                <a:latin typeface="Arial Rounded MT Bold" pitchFamily="34" charset="0"/>
              </a:defRPr>
            </a:lvl6pPr>
            <a:lvl7pPr marL="914400" defTabSz="912813" eaLnBrk="0" fontAlgn="base" hangingPunct="0">
              <a:spcBef>
                <a:spcPct val="0"/>
              </a:spcBef>
              <a:spcAft>
                <a:spcPct val="0"/>
              </a:spcAft>
              <a:defRPr sz="2400" b="1">
                <a:solidFill>
                  <a:schemeClr val="bg1"/>
                </a:solidFill>
                <a:latin typeface="Arial Rounded MT Bold" pitchFamily="34" charset="0"/>
              </a:defRPr>
            </a:lvl7pPr>
            <a:lvl8pPr marL="1371600" defTabSz="912813" eaLnBrk="0" fontAlgn="base" hangingPunct="0">
              <a:spcBef>
                <a:spcPct val="0"/>
              </a:spcBef>
              <a:spcAft>
                <a:spcPct val="0"/>
              </a:spcAft>
              <a:defRPr sz="2400" b="1">
                <a:solidFill>
                  <a:schemeClr val="bg1"/>
                </a:solidFill>
                <a:latin typeface="Arial Rounded MT Bold" pitchFamily="34" charset="0"/>
              </a:defRPr>
            </a:lvl8pPr>
            <a:lvl9pPr marL="1828800" defTabSz="912813" eaLnBrk="0" fontAlgn="base" hangingPunct="0">
              <a:spcBef>
                <a:spcPct val="0"/>
              </a:spcBef>
              <a:spcAft>
                <a:spcPct val="0"/>
              </a:spcAft>
              <a:defRPr sz="2400" b="1">
                <a:solidFill>
                  <a:schemeClr val="bg1"/>
                </a:solidFill>
                <a:latin typeface="Arial Rounded MT Bold" pitchFamily="34" charset="0"/>
              </a:defRPr>
            </a:lvl9pPr>
          </a:lstStyle>
          <a:p>
            <a:r>
              <a:rPr lang="en-ZA" dirty="0"/>
              <a:t>Table of </a:t>
            </a:r>
            <a:r>
              <a:rPr lang="en-ZA" dirty="0" smtClean="0"/>
              <a:t>Contents</a:t>
            </a:r>
            <a:endParaRPr lang="en-ZA" dirty="0"/>
          </a:p>
        </p:txBody>
      </p:sp>
    </p:spTree>
    <p:extLst>
      <p:ext uri="{BB962C8B-B14F-4D97-AF65-F5344CB8AC3E}">
        <p14:creationId xmlns:p14="http://schemas.microsoft.com/office/powerpoint/2010/main" val="28869854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a:xfrm>
            <a:off x="8880134" y="-3175"/>
            <a:ext cx="35266" cy="76944"/>
          </a:xfrm>
        </p:spPr>
        <p:txBody>
          <a:bodyPr/>
          <a:lstStyle/>
          <a:p>
            <a:pPr>
              <a:defRPr/>
            </a:pPr>
            <a:fld id="{6EBFA4D0-3530-4B6B-9F3B-7DF38293B480}" type="slidenum">
              <a:rPr lang="en-GB" smtClean="0"/>
              <a:pPr>
                <a:defRPr/>
              </a:pPr>
              <a:t>35</a:t>
            </a:fld>
            <a:endParaRPr lang="en-GB" dirty="0"/>
          </a:p>
        </p:txBody>
      </p:sp>
      <p:sp>
        <p:nvSpPr>
          <p:cNvPr id="5"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defTabSz="914400" eaLnBrk="1" hangingPunct="1">
              <a:lnSpc>
                <a:spcPct val="85000"/>
              </a:lnSpc>
              <a:defRPr sz="2000" b="1">
                <a:solidFill>
                  <a:schemeClr val="bg1"/>
                </a:solidFill>
                <a:latin typeface="+mn-lt"/>
                <a:ea typeface="+mj-ea"/>
                <a:cs typeface="+mj-cs"/>
              </a:defRPr>
            </a:lvl1pPr>
            <a:lvl2pPr defTabSz="912813" eaLnBrk="0" hangingPunct="0">
              <a:defRPr sz="2400" b="1">
                <a:solidFill>
                  <a:schemeClr val="bg1"/>
                </a:solidFill>
                <a:latin typeface="Arial Rounded MT Bold" pitchFamily="34" charset="0"/>
              </a:defRPr>
            </a:lvl2pPr>
            <a:lvl3pPr defTabSz="912813" eaLnBrk="0" hangingPunct="0">
              <a:defRPr sz="2400" b="1">
                <a:solidFill>
                  <a:schemeClr val="bg1"/>
                </a:solidFill>
                <a:latin typeface="Arial Rounded MT Bold" pitchFamily="34" charset="0"/>
              </a:defRPr>
            </a:lvl3pPr>
            <a:lvl4pPr defTabSz="912813" eaLnBrk="0" hangingPunct="0">
              <a:defRPr sz="2400" b="1">
                <a:solidFill>
                  <a:schemeClr val="bg1"/>
                </a:solidFill>
                <a:latin typeface="Arial Rounded MT Bold" pitchFamily="34" charset="0"/>
              </a:defRPr>
            </a:lvl4pPr>
            <a:lvl5pPr defTabSz="912813" eaLnBrk="0" hangingPunct="0">
              <a:defRPr sz="2400" b="1">
                <a:solidFill>
                  <a:schemeClr val="bg1"/>
                </a:solidFill>
                <a:latin typeface="Arial Rounded MT Bold" pitchFamily="34" charset="0"/>
              </a:defRPr>
            </a:lvl5pPr>
            <a:lvl6pPr marL="457200" defTabSz="912813" eaLnBrk="0" fontAlgn="base" hangingPunct="0">
              <a:spcBef>
                <a:spcPct val="0"/>
              </a:spcBef>
              <a:spcAft>
                <a:spcPct val="0"/>
              </a:spcAft>
              <a:defRPr sz="2400" b="1">
                <a:solidFill>
                  <a:schemeClr val="bg1"/>
                </a:solidFill>
                <a:latin typeface="Arial Rounded MT Bold" pitchFamily="34" charset="0"/>
              </a:defRPr>
            </a:lvl6pPr>
            <a:lvl7pPr marL="914400" defTabSz="912813" eaLnBrk="0" fontAlgn="base" hangingPunct="0">
              <a:spcBef>
                <a:spcPct val="0"/>
              </a:spcBef>
              <a:spcAft>
                <a:spcPct val="0"/>
              </a:spcAft>
              <a:defRPr sz="2400" b="1">
                <a:solidFill>
                  <a:schemeClr val="bg1"/>
                </a:solidFill>
                <a:latin typeface="Arial Rounded MT Bold" pitchFamily="34" charset="0"/>
              </a:defRPr>
            </a:lvl7pPr>
            <a:lvl8pPr marL="1371600" defTabSz="912813" eaLnBrk="0" fontAlgn="base" hangingPunct="0">
              <a:spcBef>
                <a:spcPct val="0"/>
              </a:spcBef>
              <a:spcAft>
                <a:spcPct val="0"/>
              </a:spcAft>
              <a:defRPr sz="2400" b="1">
                <a:solidFill>
                  <a:schemeClr val="bg1"/>
                </a:solidFill>
                <a:latin typeface="Arial Rounded MT Bold" pitchFamily="34" charset="0"/>
              </a:defRPr>
            </a:lvl8pPr>
            <a:lvl9pPr marL="1828800" defTabSz="912813" eaLnBrk="0" fontAlgn="base" hangingPunct="0">
              <a:spcBef>
                <a:spcPct val="0"/>
              </a:spcBef>
              <a:spcAft>
                <a:spcPct val="0"/>
              </a:spcAft>
              <a:defRPr sz="2400" b="1">
                <a:solidFill>
                  <a:schemeClr val="bg1"/>
                </a:solidFill>
                <a:latin typeface="Arial Rounded MT Bold" pitchFamily="34" charset="0"/>
              </a:defRPr>
            </a:lvl9pPr>
          </a:lstStyle>
          <a:p>
            <a:r>
              <a:rPr lang="en-ZA" dirty="0"/>
              <a:t>Service Level Agreement</a:t>
            </a:r>
          </a:p>
        </p:txBody>
      </p:sp>
      <p:sp>
        <p:nvSpPr>
          <p:cNvPr id="6" name="Content Placeholder 2"/>
          <p:cNvSpPr txBox="1">
            <a:spLocks/>
          </p:cNvSpPr>
          <p:nvPr/>
        </p:nvSpPr>
        <p:spPr>
          <a:xfrm>
            <a:off x="157655" y="902334"/>
            <a:ext cx="8730440" cy="4993641"/>
          </a:xfrm>
          <a:prstGeom prst="rect">
            <a:avLst/>
          </a:prstGeom>
        </p:spPr>
        <p:txBody>
          <a:bodyPr/>
          <a:lstStyle>
            <a:lvl1pPr marL="342900" indent="-342900" algn="l" defTabSz="912813" rtl="0" eaLnBrk="0" fontAlgn="base" hangingPunct="0">
              <a:spcBef>
                <a:spcPct val="0"/>
              </a:spcBef>
              <a:spcAft>
                <a:spcPct val="0"/>
              </a:spcAft>
              <a:buSzPct val="120000"/>
              <a:buChar char="•"/>
              <a:defRPr sz="1600">
                <a:solidFill>
                  <a:schemeClr val="tx1"/>
                </a:solidFill>
                <a:latin typeface="+mn-lt"/>
                <a:ea typeface="+mn-ea"/>
                <a:cs typeface="+mn-cs"/>
              </a:defRPr>
            </a:lvl1pPr>
            <a:lvl2pPr marL="146050" indent="-144463" algn="l" defTabSz="912813" rtl="0" eaLnBrk="0" fontAlgn="base" hangingPunct="0">
              <a:spcBef>
                <a:spcPct val="0"/>
              </a:spcBef>
              <a:spcAft>
                <a:spcPct val="0"/>
              </a:spcAft>
              <a:buClr>
                <a:schemeClr val="tx2"/>
              </a:buClr>
              <a:buSzPct val="120000"/>
              <a:buChar char="•"/>
              <a:defRPr sz="1600">
                <a:solidFill>
                  <a:schemeClr val="tx1"/>
                </a:solidFill>
                <a:latin typeface="+mn-lt"/>
              </a:defRPr>
            </a:lvl2pPr>
            <a:lvl3pPr marL="300038" indent="-150813" algn="l" defTabSz="912813" rtl="0" eaLnBrk="0" fontAlgn="base" hangingPunct="0">
              <a:spcBef>
                <a:spcPct val="0"/>
              </a:spcBef>
              <a:spcAft>
                <a:spcPct val="0"/>
              </a:spcAft>
              <a:buClr>
                <a:schemeClr val="tx2"/>
              </a:buClr>
              <a:buFont typeface="Times New Roman" pitchFamily="18" charset="0"/>
              <a:buChar char="–"/>
              <a:defRPr sz="1600">
                <a:solidFill>
                  <a:schemeClr val="tx1"/>
                </a:solidFill>
                <a:latin typeface="+mn-lt"/>
              </a:defRPr>
            </a:lvl3pPr>
            <a:lvl4pPr marL="439738" indent="-136525" algn="l" defTabSz="912813" rtl="0" eaLnBrk="0" fontAlgn="base" hangingPunct="0">
              <a:spcBef>
                <a:spcPct val="0"/>
              </a:spcBef>
              <a:spcAft>
                <a:spcPct val="0"/>
              </a:spcAft>
              <a:buClr>
                <a:schemeClr val="tx2"/>
              </a:buClr>
              <a:buSzPct val="89000"/>
              <a:buChar char="•"/>
              <a:defRPr sz="1600">
                <a:solidFill>
                  <a:schemeClr val="tx1"/>
                </a:solidFill>
                <a:latin typeface="+mn-lt"/>
              </a:defRPr>
            </a:lvl4pPr>
            <a:lvl5pPr marL="593725" indent="-150813" algn="l" defTabSz="912813" rtl="0" eaLnBrk="0" fontAlgn="base" hangingPunct="0">
              <a:spcBef>
                <a:spcPct val="0"/>
              </a:spcBef>
              <a:spcAft>
                <a:spcPct val="0"/>
              </a:spcAft>
              <a:buClr>
                <a:schemeClr val="tx2"/>
              </a:buClr>
              <a:buSzPct val="75000"/>
              <a:buFont typeface="Times New Roman" pitchFamily="18" charset="0"/>
              <a:buChar char="–"/>
              <a:defRPr sz="1600">
                <a:solidFill>
                  <a:schemeClr val="tx1"/>
                </a:solidFill>
                <a:latin typeface="+mn-lt"/>
              </a:defRPr>
            </a:lvl5pPr>
            <a:lvl6pPr marL="1060921"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6pPr>
            <a:lvl7pPr marL="1527402"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7pPr>
            <a:lvl8pPr marL="1993884"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8pPr>
            <a:lvl9pPr marL="2460365" indent="-152254" algn="l" defTabSz="913526" rtl="0" eaLnBrk="1" fontAlgn="base" hangingPunct="1">
              <a:spcBef>
                <a:spcPct val="0"/>
              </a:spcBef>
              <a:spcAft>
                <a:spcPct val="0"/>
              </a:spcAft>
              <a:buClr>
                <a:schemeClr val="tx2"/>
              </a:buClr>
              <a:buSzPct val="75000"/>
              <a:buFont typeface="Times New Roman" pitchFamily="18" charset="0"/>
              <a:buChar char="–"/>
              <a:defRPr sz="1600">
                <a:solidFill>
                  <a:schemeClr val="tx1"/>
                </a:solidFill>
                <a:latin typeface="+mn-lt"/>
              </a:defRPr>
            </a:lvl9pPr>
          </a:lstStyle>
          <a:p>
            <a:pPr marL="0" indent="0">
              <a:lnSpc>
                <a:spcPct val="150000"/>
              </a:lnSpc>
              <a:buFontTx/>
              <a:buNone/>
            </a:pPr>
            <a:r>
              <a:rPr lang="en-GB" sz="1800" kern="0" dirty="0" smtClean="0">
                <a:solidFill>
                  <a:schemeClr val="tx2">
                    <a:lumMod val="75000"/>
                  </a:schemeClr>
                </a:solidFill>
                <a:cs typeface="Arial" panose="020B0604020202020204" pitchFamily="34" charset="0"/>
              </a:rPr>
              <a:t> </a:t>
            </a:r>
            <a:r>
              <a:rPr lang="en-ZA" sz="1800" kern="0" dirty="0" smtClean="0">
                <a:solidFill>
                  <a:schemeClr val="tx2">
                    <a:lumMod val="75000"/>
                  </a:schemeClr>
                </a:solidFill>
                <a:cs typeface="Arial" panose="020B0604020202020204" pitchFamily="34" charset="0"/>
              </a:rPr>
              <a:t>Service </a:t>
            </a:r>
            <a:r>
              <a:rPr lang="en-ZA" sz="1800" kern="0" dirty="0">
                <a:solidFill>
                  <a:schemeClr val="tx2">
                    <a:lumMod val="75000"/>
                  </a:schemeClr>
                </a:solidFill>
                <a:cs typeface="Arial" panose="020B0604020202020204" pitchFamily="34" charset="0"/>
              </a:rPr>
              <a:t>Providers are requested to: </a:t>
            </a:r>
            <a:endParaRPr lang="en-ZA" sz="1800" kern="0" dirty="0" smtClean="0">
              <a:solidFill>
                <a:schemeClr val="tx2">
                  <a:lumMod val="75000"/>
                </a:schemeClr>
              </a:solidFill>
              <a:cs typeface="Arial" panose="020B0604020202020204" pitchFamily="34" charset="0"/>
            </a:endParaRPr>
          </a:p>
          <a:p>
            <a:pPr marL="0" indent="0">
              <a:lnSpc>
                <a:spcPct val="150000"/>
              </a:lnSpc>
              <a:buNone/>
            </a:pPr>
            <a:endParaRPr lang="en-ZA" sz="1800" kern="0" dirty="0">
              <a:solidFill>
                <a:schemeClr val="tx2">
                  <a:lumMod val="75000"/>
                </a:schemeClr>
              </a:solidFill>
              <a:cs typeface="Arial" panose="020B0604020202020204" pitchFamily="34" charset="0"/>
            </a:endParaRPr>
          </a:p>
          <a:p>
            <a:pPr lvl="0">
              <a:lnSpc>
                <a:spcPct val="150000"/>
              </a:lnSpc>
              <a:buFont typeface="Wingdings" panose="05000000000000000000" pitchFamily="2" charset="2"/>
              <a:buChar char="q"/>
            </a:pPr>
            <a:r>
              <a:rPr lang="en-ZA" sz="1800" dirty="0" smtClean="0">
                <a:solidFill>
                  <a:schemeClr val="tx2">
                    <a:lumMod val="75000"/>
                  </a:schemeClr>
                </a:solidFill>
              </a:rPr>
              <a:t>Review </a:t>
            </a:r>
            <a:r>
              <a:rPr lang="en-ZA" sz="1800" dirty="0">
                <a:solidFill>
                  <a:schemeClr val="tx2">
                    <a:lumMod val="75000"/>
                  </a:schemeClr>
                </a:solidFill>
              </a:rPr>
              <a:t>the terms and conditions set out in the MSA and where necessary, make suggested proposals/amendments to the terms and conditions; </a:t>
            </a:r>
          </a:p>
          <a:p>
            <a:pPr lvl="0">
              <a:lnSpc>
                <a:spcPct val="150000"/>
              </a:lnSpc>
              <a:buFont typeface="Wingdings" panose="05000000000000000000" pitchFamily="2" charset="2"/>
              <a:buChar char="q"/>
            </a:pPr>
            <a:r>
              <a:rPr lang="en-ZA" sz="1800" dirty="0">
                <a:solidFill>
                  <a:schemeClr val="tx2">
                    <a:lumMod val="75000"/>
                  </a:schemeClr>
                </a:solidFill>
              </a:rPr>
              <a:t>All suggested changes by a bidder must be tracked for ease of reference (in an easily identifiable colour font); </a:t>
            </a:r>
          </a:p>
          <a:p>
            <a:pPr lvl="0">
              <a:lnSpc>
                <a:spcPct val="150000"/>
              </a:lnSpc>
              <a:buFont typeface="Wingdings" panose="05000000000000000000" pitchFamily="2" charset="2"/>
              <a:buChar char="q"/>
            </a:pPr>
            <a:r>
              <a:rPr lang="en-ZA" sz="1800" dirty="0">
                <a:solidFill>
                  <a:schemeClr val="tx2">
                    <a:lumMod val="75000"/>
                  </a:schemeClr>
                </a:solidFill>
              </a:rPr>
              <a:t>The rational for each comment and/or amendment should be provided (in the comment column); and </a:t>
            </a:r>
          </a:p>
          <a:p>
            <a:pPr lvl="0">
              <a:lnSpc>
                <a:spcPct val="150000"/>
              </a:lnSpc>
              <a:buFont typeface="Wingdings" panose="05000000000000000000" pitchFamily="2" charset="2"/>
              <a:buChar char="q"/>
            </a:pPr>
            <a:r>
              <a:rPr lang="en-ZA" sz="1800" dirty="0">
                <a:solidFill>
                  <a:schemeClr val="tx2">
                    <a:lumMod val="75000"/>
                  </a:schemeClr>
                </a:solidFill>
              </a:rPr>
              <a:t>SARS reserves the right to accept or reject any or all amendments or additions proposed by a service provider if such amendments or additions are unacceptable to SARS or pose a commercial risk to the organisation. </a:t>
            </a:r>
          </a:p>
          <a:p>
            <a:pPr>
              <a:lnSpc>
                <a:spcPct val="150000"/>
              </a:lnSpc>
            </a:pPr>
            <a:endParaRPr lang="en-ZA" sz="1800" kern="0" dirty="0">
              <a:solidFill>
                <a:schemeClr val="tx2">
                  <a:lumMod val="75000"/>
                </a:schemeClr>
              </a:solidFill>
              <a:cs typeface="Arial" panose="020B0604020202020204" pitchFamily="34" charset="0"/>
            </a:endParaRPr>
          </a:p>
          <a:p>
            <a:endParaRPr lang="en-GB" sz="1800" kern="0" dirty="0" smtClean="0">
              <a:solidFill>
                <a:schemeClr val="tx2">
                  <a:lumMod val="75000"/>
                </a:schemeClr>
              </a:solidFill>
              <a:cs typeface="Arial" panose="020B0604020202020204" pitchFamily="34" charset="0"/>
            </a:endParaRPr>
          </a:p>
          <a:p>
            <a:pPr marL="0" indent="0">
              <a:buFontTx/>
              <a:buNone/>
            </a:pPr>
            <a:endParaRPr lang="en-ZA" sz="1800" kern="0" dirty="0" smtClean="0">
              <a:solidFill>
                <a:schemeClr val="tx2">
                  <a:lumMod val="75000"/>
                </a:schemeClr>
              </a:solidFill>
              <a:cs typeface="Arial" panose="020B0604020202020204" pitchFamily="34" charset="0"/>
            </a:endParaRPr>
          </a:p>
          <a:p>
            <a:endParaRPr lang="en-ZA" sz="1800" kern="0" dirty="0">
              <a:solidFill>
                <a:schemeClr val="tx2">
                  <a:lumMod val="75000"/>
                </a:schemeClr>
              </a:solidFill>
              <a:cs typeface="Arial" panose="020B0604020202020204" pitchFamily="34" charset="0"/>
            </a:endParaRPr>
          </a:p>
        </p:txBody>
      </p:sp>
      <p:sp>
        <p:nvSpPr>
          <p:cNvPr id="7" name="Slide Number Placeholder 7"/>
          <p:cNvSpPr>
            <a:spLocks noGrp="1"/>
          </p:cNvSpPr>
          <p:nvPr>
            <p:ph type="sldNum" sz="quarter" idx="11"/>
          </p:nvPr>
        </p:nvSpPr>
        <p:spPr>
          <a:xfrm>
            <a:off x="6963021" y="6519723"/>
            <a:ext cx="862012" cy="184666"/>
          </a:xfrm>
        </p:spPr>
        <p:txBody>
          <a:bodyPr/>
          <a:lstStyle/>
          <a:p>
            <a:pPr algn="ctr">
              <a:defRPr/>
            </a:pPr>
            <a:r>
              <a:rPr lang="en-ZA" dirty="0" smtClean="0">
                <a:solidFill>
                  <a:schemeClr val="tx1"/>
                </a:solidFill>
              </a:rPr>
              <a:t>               </a:t>
            </a:r>
            <a:fld id="{1D46AC71-C261-4AF3-BFB1-CCAEF8821007}" type="slidenum">
              <a:rPr lang="en-ZA" smtClean="0">
                <a:solidFill>
                  <a:schemeClr val="tx1"/>
                </a:solidFill>
              </a:rPr>
              <a:pPr algn="ctr">
                <a:defRPr/>
              </a:pPr>
              <a:t>35</a:t>
            </a:fld>
            <a:endParaRPr lang="en-ZA" dirty="0">
              <a:solidFill>
                <a:schemeClr val="tx1"/>
              </a:solidFill>
            </a:endParaRPr>
          </a:p>
        </p:txBody>
      </p:sp>
    </p:spTree>
    <p:extLst>
      <p:ext uri="{BB962C8B-B14F-4D97-AF65-F5344CB8AC3E}">
        <p14:creationId xmlns:p14="http://schemas.microsoft.com/office/powerpoint/2010/main" val="268333106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a:xfrm>
            <a:off x="7244080" y="6534142"/>
            <a:ext cx="862012" cy="184666"/>
          </a:xfrm>
        </p:spPr>
        <p:txBody>
          <a:bodyPr/>
          <a:lstStyle/>
          <a:p>
            <a:pPr algn="ctr">
              <a:defRPr/>
            </a:pPr>
            <a:fld id="{1D46AC71-C261-4AF3-BFB1-CCAEF8821007}" type="slidenum">
              <a:rPr lang="en-ZA" smtClean="0">
                <a:solidFill>
                  <a:schemeClr val="tx1"/>
                </a:solidFill>
              </a:rPr>
              <a:pPr algn="ctr">
                <a:defRPr/>
              </a:pPr>
              <a:t>36</a:t>
            </a:fld>
            <a:endParaRPr lang="en-ZA" dirty="0">
              <a:solidFill>
                <a:schemeClr val="tx1"/>
              </a:solidFill>
            </a:endParaRPr>
          </a:p>
        </p:txBody>
      </p:sp>
      <p:sp>
        <p:nvSpPr>
          <p:cNvPr id="7" name="Rectangle 3"/>
          <p:cNvSpPr>
            <a:spLocks noChangeArrowheads="1"/>
          </p:cNvSpPr>
          <p:nvPr/>
        </p:nvSpPr>
        <p:spPr bwMode="auto">
          <a:xfrm>
            <a:off x="500034" y="1071563"/>
            <a:ext cx="8215341" cy="5218112"/>
          </a:xfrm>
          <a:prstGeom prst="rect">
            <a:avLst/>
          </a:prstGeom>
          <a:noFill/>
          <a:ln w="9525" algn="ctr">
            <a:noFill/>
            <a:miter lim="800000"/>
            <a:headEnd/>
            <a:tailEnd/>
          </a:ln>
        </p:spPr>
        <p:txBody>
          <a:bodyPr/>
          <a:lstStyle/>
          <a:p>
            <a:pPr marL="457200" indent="-457200" algn="l">
              <a:lnSpc>
                <a:spcPct val="135000"/>
              </a:lnSpc>
              <a:spcBef>
                <a:spcPct val="75000"/>
              </a:spcBef>
              <a:spcAft>
                <a:spcPct val="10000"/>
              </a:spcAft>
              <a:buFont typeface="+mj-lt"/>
              <a:buAutoNum type="arabicPeriod"/>
            </a:pPr>
            <a:r>
              <a:rPr lang="en-US" sz="2000" b="1" dirty="0" smtClean="0">
                <a:solidFill>
                  <a:srgbClr val="BFBFBF"/>
                </a:solidFill>
                <a:ea typeface="SimSun" pitchFamily="2" charset="-122"/>
              </a:rPr>
              <a:t>Welcome </a:t>
            </a:r>
            <a:r>
              <a:rPr lang="en-US" sz="2000" b="1" dirty="0">
                <a:solidFill>
                  <a:srgbClr val="BFBFBF"/>
                </a:solidFill>
                <a:ea typeface="SimSun" pitchFamily="2" charset="-122"/>
              </a:rPr>
              <a:t>and Introduction</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RFP Timelines </a:t>
            </a:r>
            <a:endParaRPr lang="en-ZA" sz="2000" b="1" dirty="0">
              <a:solidFill>
                <a:srgbClr val="BFBFBF"/>
              </a:solidFill>
            </a:endParaRP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Background &amp; </a:t>
            </a:r>
            <a:r>
              <a:rPr lang="en-ZA" sz="2000" b="1" dirty="0">
                <a:solidFill>
                  <a:schemeClr val="bg1">
                    <a:lumMod val="75000"/>
                  </a:schemeClr>
                </a:solidFill>
              </a:rPr>
              <a:t>Scope of </a:t>
            </a:r>
            <a:r>
              <a:rPr lang="en-ZA" sz="2000" b="1" dirty="0" smtClean="0">
                <a:solidFill>
                  <a:schemeClr val="bg1">
                    <a:lumMod val="75000"/>
                  </a:schemeClr>
                </a:solidFill>
              </a:rPr>
              <a:t>Work</a:t>
            </a:r>
            <a:endParaRPr lang="en-ZA" sz="2000" b="1" dirty="0" smtClean="0">
              <a:solidFill>
                <a:srgbClr val="BFBFBF"/>
              </a:solidFill>
            </a:endParaRP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Bid Evaluation Process </a:t>
            </a:r>
            <a:endParaRPr lang="en-ZA" sz="2000" b="1" dirty="0">
              <a:solidFill>
                <a:srgbClr val="BFBFBF"/>
              </a:solidFill>
            </a:endParaRP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Price &amp; BBBEE</a:t>
            </a:r>
            <a:endParaRPr lang="en-ZA" sz="2000" b="1" dirty="0">
              <a:solidFill>
                <a:srgbClr val="BFBFBF"/>
              </a:solidFill>
            </a:endParaRP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Draft </a:t>
            </a:r>
            <a:r>
              <a:rPr lang="en-ZA" sz="2000" b="1" dirty="0">
                <a:solidFill>
                  <a:srgbClr val="BFBFBF"/>
                </a:solidFill>
              </a:rPr>
              <a:t>SLA</a:t>
            </a:r>
          </a:p>
          <a:p>
            <a:pPr marL="457200" indent="-457200">
              <a:lnSpc>
                <a:spcPct val="135000"/>
              </a:lnSpc>
              <a:spcBef>
                <a:spcPct val="75000"/>
              </a:spcBef>
              <a:spcAft>
                <a:spcPct val="10000"/>
              </a:spcAft>
              <a:buFont typeface="+mj-lt"/>
              <a:buAutoNum type="arabicPeriod"/>
            </a:pPr>
            <a:r>
              <a:rPr lang="en-ZA" sz="2000" b="1" dirty="0" smtClean="0">
                <a:solidFill>
                  <a:srgbClr val="FF0000"/>
                </a:solidFill>
              </a:rPr>
              <a:t>RFP </a:t>
            </a:r>
            <a:r>
              <a:rPr lang="en-ZA" sz="2000" b="1" dirty="0">
                <a:solidFill>
                  <a:srgbClr val="FF0000"/>
                </a:solidFill>
              </a:rPr>
              <a:t>submission and contact details</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Meeting Closure</a:t>
            </a:r>
            <a:endParaRPr lang="en-ZA" sz="2000" dirty="0"/>
          </a:p>
          <a:p>
            <a:pPr marL="228600" indent="-228600" algn="l">
              <a:lnSpc>
                <a:spcPct val="135000"/>
              </a:lnSpc>
              <a:spcBef>
                <a:spcPct val="75000"/>
              </a:spcBef>
              <a:spcAft>
                <a:spcPct val="10000"/>
              </a:spcAft>
              <a:buFontTx/>
              <a:buChar char="•"/>
            </a:pPr>
            <a:endParaRPr lang="en-ZA" sz="2000" dirty="0">
              <a:solidFill>
                <a:schemeClr val="tx1"/>
              </a:solidFill>
            </a:endParaRPr>
          </a:p>
          <a:p>
            <a:pPr marL="636588" lvl="1" indent="-179388" algn="l">
              <a:lnSpc>
                <a:spcPct val="135000"/>
              </a:lnSpc>
              <a:spcBef>
                <a:spcPct val="75000"/>
              </a:spcBef>
              <a:spcAft>
                <a:spcPct val="10000"/>
              </a:spcAft>
              <a:buFontTx/>
              <a:buChar char="•"/>
            </a:pPr>
            <a:endParaRPr lang="en-ZA" sz="2000" dirty="0">
              <a:solidFill>
                <a:schemeClr val="tx1"/>
              </a:solidFill>
            </a:endParaRPr>
          </a:p>
          <a:p>
            <a:pPr marL="636588" lvl="1" indent="-179388" algn="l" eaLnBrk="0" hangingPunct="0">
              <a:lnSpc>
                <a:spcPct val="110000"/>
              </a:lnSpc>
              <a:spcBef>
                <a:spcPct val="50000"/>
              </a:spcBef>
              <a:spcAft>
                <a:spcPct val="10000"/>
              </a:spcAft>
              <a:buSzPct val="120000"/>
              <a:buFontTx/>
              <a:buChar char="•"/>
            </a:pPr>
            <a:endParaRPr lang="en-ZA" sz="2000" dirty="0">
              <a:solidFill>
                <a:schemeClr val="tx1"/>
              </a:solidFill>
            </a:endParaRPr>
          </a:p>
          <a:p>
            <a:pPr marL="228600" indent="-228600" algn="l" eaLnBrk="0" hangingPunct="0">
              <a:lnSpc>
                <a:spcPct val="110000"/>
              </a:lnSpc>
              <a:spcBef>
                <a:spcPct val="10000"/>
              </a:spcBef>
              <a:spcAft>
                <a:spcPct val="10000"/>
              </a:spcAft>
              <a:buSzPct val="120000"/>
              <a:buFontTx/>
              <a:buChar char="•"/>
            </a:pPr>
            <a:endParaRPr lang="en-US" sz="2000" dirty="0">
              <a:solidFill>
                <a:schemeClr val="tx1"/>
              </a:solidFill>
            </a:endParaRPr>
          </a:p>
        </p:txBody>
      </p:sp>
      <p:sp>
        <p:nvSpPr>
          <p:cNvPr id="8"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defTabSz="914400" eaLnBrk="1" hangingPunct="1">
              <a:lnSpc>
                <a:spcPct val="85000"/>
              </a:lnSpc>
              <a:defRPr sz="2000" b="1">
                <a:solidFill>
                  <a:schemeClr val="bg1"/>
                </a:solidFill>
                <a:latin typeface="+mn-lt"/>
                <a:ea typeface="+mj-ea"/>
                <a:cs typeface="+mj-cs"/>
              </a:defRPr>
            </a:lvl1pPr>
            <a:lvl2pPr defTabSz="912813" eaLnBrk="0" hangingPunct="0">
              <a:defRPr sz="2400" b="1">
                <a:solidFill>
                  <a:schemeClr val="bg1"/>
                </a:solidFill>
                <a:latin typeface="Arial Rounded MT Bold" pitchFamily="34" charset="0"/>
              </a:defRPr>
            </a:lvl2pPr>
            <a:lvl3pPr defTabSz="912813" eaLnBrk="0" hangingPunct="0">
              <a:defRPr sz="2400" b="1">
                <a:solidFill>
                  <a:schemeClr val="bg1"/>
                </a:solidFill>
                <a:latin typeface="Arial Rounded MT Bold" pitchFamily="34" charset="0"/>
              </a:defRPr>
            </a:lvl3pPr>
            <a:lvl4pPr defTabSz="912813" eaLnBrk="0" hangingPunct="0">
              <a:defRPr sz="2400" b="1">
                <a:solidFill>
                  <a:schemeClr val="bg1"/>
                </a:solidFill>
                <a:latin typeface="Arial Rounded MT Bold" pitchFamily="34" charset="0"/>
              </a:defRPr>
            </a:lvl4pPr>
            <a:lvl5pPr defTabSz="912813" eaLnBrk="0" hangingPunct="0">
              <a:defRPr sz="2400" b="1">
                <a:solidFill>
                  <a:schemeClr val="bg1"/>
                </a:solidFill>
                <a:latin typeface="Arial Rounded MT Bold" pitchFamily="34" charset="0"/>
              </a:defRPr>
            </a:lvl5pPr>
            <a:lvl6pPr marL="457200" defTabSz="912813" eaLnBrk="0" fontAlgn="base" hangingPunct="0">
              <a:spcBef>
                <a:spcPct val="0"/>
              </a:spcBef>
              <a:spcAft>
                <a:spcPct val="0"/>
              </a:spcAft>
              <a:defRPr sz="2400" b="1">
                <a:solidFill>
                  <a:schemeClr val="bg1"/>
                </a:solidFill>
                <a:latin typeface="Arial Rounded MT Bold" pitchFamily="34" charset="0"/>
              </a:defRPr>
            </a:lvl6pPr>
            <a:lvl7pPr marL="914400" defTabSz="912813" eaLnBrk="0" fontAlgn="base" hangingPunct="0">
              <a:spcBef>
                <a:spcPct val="0"/>
              </a:spcBef>
              <a:spcAft>
                <a:spcPct val="0"/>
              </a:spcAft>
              <a:defRPr sz="2400" b="1">
                <a:solidFill>
                  <a:schemeClr val="bg1"/>
                </a:solidFill>
                <a:latin typeface="Arial Rounded MT Bold" pitchFamily="34" charset="0"/>
              </a:defRPr>
            </a:lvl7pPr>
            <a:lvl8pPr marL="1371600" defTabSz="912813" eaLnBrk="0" fontAlgn="base" hangingPunct="0">
              <a:spcBef>
                <a:spcPct val="0"/>
              </a:spcBef>
              <a:spcAft>
                <a:spcPct val="0"/>
              </a:spcAft>
              <a:defRPr sz="2400" b="1">
                <a:solidFill>
                  <a:schemeClr val="bg1"/>
                </a:solidFill>
                <a:latin typeface="Arial Rounded MT Bold" pitchFamily="34" charset="0"/>
              </a:defRPr>
            </a:lvl8pPr>
            <a:lvl9pPr marL="1828800" defTabSz="912813" eaLnBrk="0" fontAlgn="base" hangingPunct="0">
              <a:spcBef>
                <a:spcPct val="0"/>
              </a:spcBef>
              <a:spcAft>
                <a:spcPct val="0"/>
              </a:spcAft>
              <a:defRPr sz="2400" b="1">
                <a:solidFill>
                  <a:schemeClr val="bg1"/>
                </a:solidFill>
                <a:latin typeface="Arial Rounded MT Bold" pitchFamily="34" charset="0"/>
              </a:defRPr>
            </a:lvl9pPr>
          </a:lstStyle>
          <a:p>
            <a:r>
              <a:rPr lang="en-ZA" dirty="0"/>
              <a:t>Table of </a:t>
            </a:r>
            <a:r>
              <a:rPr lang="en-ZA" dirty="0" smtClean="0"/>
              <a:t>Contents</a:t>
            </a:r>
            <a:endParaRPr lang="en-ZA" dirty="0"/>
          </a:p>
        </p:txBody>
      </p:sp>
    </p:spTree>
    <p:extLst>
      <p:ext uri="{BB962C8B-B14F-4D97-AF65-F5344CB8AC3E}">
        <p14:creationId xmlns:p14="http://schemas.microsoft.com/office/powerpoint/2010/main" val="9204087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a:xfrm>
            <a:off x="7264400" y="6564622"/>
            <a:ext cx="862012" cy="184666"/>
          </a:xfrm>
        </p:spPr>
        <p:txBody>
          <a:bodyPr/>
          <a:lstStyle/>
          <a:p>
            <a:pPr algn="ctr">
              <a:defRPr/>
            </a:pPr>
            <a:fld id="{1D46AC71-C261-4AF3-BFB1-CCAEF8821007}" type="slidenum">
              <a:rPr lang="en-ZA" smtClean="0">
                <a:solidFill>
                  <a:schemeClr val="tx1"/>
                </a:solidFill>
              </a:rPr>
              <a:pPr algn="ctr">
                <a:defRPr/>
              </a:pPr>
              <a:t>37</a:t>
            </a:fld>
            <a:endParaRPr lang="en-ZA" dirty="0">
              <a:solidFill>
                <a:schemeClr val="tx1"/>
              </a:solidFill>
            </a:endParaRPr>
          </a:p>
        </p:txBody>
      </p:sp>
      <p:pic>
        <p:nvPicPr>
          <p:cNvPr id="9" name="Picture 5" descr="CD2"/>
          <p:cNvPicPr>
            <a:picLocks noChangeAspect="1" noChangeArrowheads="1"/>
          </p:cNvPicPr>
          <p:nvPr/>
        </p:nvPicPr>
        <p:blipFill>
          <a:blip r:embed="rId3"/>
          <a:srcRect/>
          <a:stretch>
            <a:fillRect/>
          </a:stretch>
        </p:blipFill>
        <p:spPr bwMode="auto">
          <a:xfrm>
            <a:off x="5429250" y="2722563"/>
            <a:ext cx="1114425" cy="1104900"/>
          </a:xfrm>
          <a:prstGeom prst="rect">
            <a:avLst/>
          </a:prstGeom>
          <a:noFill/>
          <a:ln w="9525">
            <a:noFill/>
            <a:miter lim="800000"/>
            <a:headEnd/>
            <a:tailEnd/>
          </a:ln>
        </p:spPr>
      </p:pic>
      <p:sp>
        <p:nvSpPr>
          <p:cNvPr id="11" name="Text Box 8"/>
          <p:cNvSpPr txBox="1">
            <a:spLocks noChangeArrowheads="1"/>
          </p:cNvSpPr>
          <p:nvPr/>
        </p:nvSpPr>
        <p:spPr bwMode="auto">
          <a:xfrm>
            <a:off x="4714875" y="2936875"/>
            <a:ext cx="357188" cy="369888"/>
          </a:xfrm>
          <a:prstGeom prst="rect">
            <a:avLst/>
          </a:prstGeom>
          <a:noFill/>
          <a:ln w="9525">
            <a:noFill/>
            <a:miter lim="800000"/>
            <a:headEnd/>
            <a:tailEnd/>
          </a:ln>
        </p:spPr>
        <p:txBody>
          <a:bodyPr>
            <a:spAutoFit/>
          </a:bodyPr>
          <a:lstStyle/>
          <a:p>
            <a:pPr algn="l"/>
            <a:r>
              <a:rPr lang="en-ZA" sz="1800" dirty="0">
                <a:solidFill>
                  <a:schemeClr val="tx1"/>
                </a:solidFill>
              </a:rPr>
              <a:t>+</a:t>
            </a:r>
            <a:endParaRPr lang="en-GB" sz="1800" dirty="0">
              <a:solidFill>
                <a:schemeClr val="tx1"/>
              </a:solidFill>
            </a:endParaRPr>
          </a:p>
        </p:txBody>
      </p:sp>
      <p:sp>
        <p:nvSpPr>
          <p:cNvPr id="12" name="TextBox 10"/>
          <p:cNvSpPr txBox="1">
            <a:spLocks noChangeArrowheads="1"/>
          </p:cNvSpPr>
          <p:nvPr/>
        </p:nvSpPr>
        <p:spPr bwMode="auto">
          <a:xfrm>
            <a:off x="2714625" y="4170637"/>
            <a:ext cx="2876550" cy="584200"/>
          </a:xfrm>
          <a:prstGeom prst="rect">
            <a:avLst/>
          </a:prstGeom>
          <a:noFill/>
          <a:ln w="9525">
            <a:noFill/>
            <a:miter lim="800000"/>
            <a:headEnd/>
            <a:tailEnd/>
          </a:ln>
        </p:spPr>
        <p:txBody>
          <a:bodyPr wrap="none">
            <a:spAutoFit/>
          </a:bodyPr>
          <a:lstStyle/>
          <a:p>
            <a:pPr algn="l"/>
            <a:r>
              <a:rPr lang="en-ZA" sz="3200" b="1" dirty="0">
                <a:solidFill>
                  <a:schemeClr val="tx2"/>
                </a:solidFill>
              </a:rPr>
              <a:t>TENDER BOX</a:t>
            </a:r>
          </a:p>
        </p:txBody>
      </p:sp>
      <p:sp>
        <p:nvSpPr>
          <p:cNvPr id="13" name="TextBox 11"/>
          <p:cNvSpPr txBox="1">
            <a:spLocks noChangeArrowheads="1"/>
          </p:cNvSpPr>
          <p:nvPr/>
        </p:nvSpPr>
        <p:spPr bwMode="auto">
          <a:xfrm>
            <a:off x="1643063" y="4754837"/>
            <a:ext cx="5429250" cy="641350"/>
          </a:xfrm>
          <a:prstGeom prst="rect">
            <a:avLst/>
          </a:prstGeom>
          <a:noFill/>
          <a:ln w="9525">
            <a:noFill/>
            <a:miter lim="800000"/>
            <a:headEnd/>
            <a:tailEnd/>
          </a:ln>
        </p:spPr>
        <p:txBody>
          <a:bodyPr>
            <a:spAutoFit/>
          </a:bodyPr>
          <a:lstStyle/>
          <a:p>
            <a:pPr algn="ctr"/>
            <a:r>
              <a:rPr lang="en-ZA" sz="1800" dirty="0">
                <a:solidFill>
                  <a:schemeClr val="tx2"/>
                </a:solidFill>
              </a:rPr>
              <a:t>SARS Brooklyn Bridge,570 Fehrsen Street, Linton House, Brooklyn</a:t>
            </a:r>
          </a:p>
        </p:txBody>
      </p:sp>
      <p:sp>
        <p:nvSpPr>
          <p:cNvPr id="14" name="TextBox 12"/>
          <p:cNvSpPr txBox="1">
            <a:spLocks noChangeArrowheads="1"/>
          </p:cNvSpPr>
          <p:nvPr/>
        </p:nvSpPr>
        <p:spPr bwMode="auto">
          <a:xfrm>
            <a:off x="785812" y="5572125"/>
            <a:ext cx="7431087" cy="646331"/>
          </a:xfrm>
          <a:prstGeom prst="rect">
            <a:avLst/>
          </a:prstGeom>
          <a:noFill/>
          <a:ln w="9525">
            <a:noFill/>
            <a:miter lim="800000"/>
            <a:headEnd/>
            <a:tailEnd/>
          </a:ln>
        </p:spPr>
        <p:txBody>
          <a:bodyPr>
            <a:spAutoFit/>
          </a:bodyPr>
          <a:lstStyle/>
          <a:p>
            <a:pPr indent="84138"/>
            <a:r>
              <a:rPr lang="en-ZA" sz="1800" dirty="0">
                <a:solidFill>
                  <a:schemeClr val="tx2"/>
                </a:solidFill>
              </a:rPr>
              <a:t>Any enquiries must be referred, in writing via </a:t>
            </a:r>
            <a:r>
              <a:rPr lang="en-ZA" sz="1800" dirty="0" smtClean="0">
                <a:solidFill>
                  <a:schemeClr val="tx2"/>
                </a:solidFill>
              </a:rPr>
              <a:t>email: to</a:t>
            </a:r>
            <a:endParaRPr lang="en-ZA" sz="1800" dirty="0">
              <a:solidFill>
                <a:schemeClr val="tx2"/>
              </a:solidFill>
            </a:endParaRPr>
          </a:p>
          <a:p>
            <a:r>
              <a:rPr lang="en-ZA" dirty="0" smtClean="0">
                <a:solidFill>
                  <a:schemeClr val="tx2"/>
                </a:solidFill>
              </a:rPr>
              <a:t> </a:t>
            </a:r>
            <a:r>
              <a:rPr lang="en-ZA" dirty="0">
                <a:solidFill>
                  <a:schemeClr val="tx2"/>
                </a:solidFill>
                <a:hlinkClick r:id="rId4"/>
              </a:rPr>
              <a:t>tenderoffice@sars.gov.za</a:t>
            </a:r>
            <a:r>
              <a:rPr lang="en-ZA" dirty="0">
                <a:solidFill>
                  <a:schemeClr val="tx2"/>
                </a:solidFill>
              </a:rPr>
              <a:t> </a:t>
            </a:r>
            <a:r>
              <a:rPr lang="en-ZA" dirty="0" smtClean="0">
                <a:solidFill>
                  <a:schemeClr val="tx2"/>
                </a:solidFill>
              </a:rPr>
              <a:t>   (31July </a:t>
            </a:r>
            <a:r>
              <a:rPr lang="fr-FR" dirty="0" smtClean="0">
                <a:solidFill>
                  <a:schemeClr val="tx2"/>
                </a:solidFill>
              </a:rPr>
              <a:t>2020 </a:t>
            </a:r>
            <a:r>
              <a:rPr lang="fr-FR" dirty="0">
                <a:solidFill>
                  <a:schemeClr val="tx2"/>
                </a:solidFill>
              </a:rPr>
              <a:t>– </a:t>
            </a:r>
            <a:r>
              <a:rPr lang="fr-FR" dirty="0" smtClean="0">
                <a:solidFill>
                  <a:schemeClr val="tx2"/>
                </a:solidFill>
              </a:rPr>
              <a:t>14 August 2020)</a:t>
            </a:r>
            <a:r>
              <a:rPr lang="en-ZA" dirty="0" smtClean="0">
                <a:solidFill>
                  <a:schemeClr val="tx2"/>
                </a:solidFill>
              </a:rPr>
              <a:t>    </a:t>
            </a:r>
            <a:endParaRPr lang="en-ZA" dirty="0">
              <a:solidFill>
                <a:schemeClr val="tx2"/>
              </a:solidFill>
            </a:endParaRPr>
          </a:p>
        </p:txBody>
      </p:sp>
      <p:cxnSp>
        <p:nvCxnSpPr>
          <p:cNvPr id="15" name="Straight Connector 14"/>
          <p:cNvCxnSpPr/>
          <p:nvPr/>
        </p:nvCxnSpPr>
        <p:spPr>
          <a:xfrm rot="10800000">
            <a:off x="357188" y="5572125"/>
            <a:ext cx="8001000" cy="1588"/>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pic>
        <p:nvPicPr>
          <p:cNvPr id="16" name="Picture 7" descr="Folder"/>
          <p:cNvPicPr>
            <a:picLocks noChangeAspect="1" noChangeArrowheads="1"/>
          </p:cNvPicPr>
          <p:nvPr/>
        </p:nvPicPr>
        <p:blipFill>
          <a:blip r:embed="rId5"/>
          <a:srcRect/>
          <a:stretch>
            <a:fillRect/>
          </a:stretch>
        </p:blipFill>
        <p:spPr bwMode="auto">
          <a:xfrm>
            <a:off x="3613150" y="2754059"/>
            <a:ext cx="1079500" cy="1008062"/>
          </a:xfrm>
          <a:prstGeom prst="rect">
            <a:avLst/>
          </a:prstGeom>
          <a:noFill/>
          <a:ln w="9525">
            <a:noFill/>
            <a:miter lim="800000"/>
            <a:headEnd/>
            <a:tailEnd/>
          </a:ln>
        </p:spPr>
      </p:pic>
      <p:pic>
        <p:nvPicPr>
          <p:cNvPr id="20" name="Picture 7" descr="Folder"/>
          <p:cNvPicPr>
            <a:picLocks noChangeAspect="1" noChangeArrowheads="1"/>
          </p:cNvPicPr>
          <p:nvPr/>
        </p:nvPicPr>
        <p:blipFill>
          <a:blip r:embed="rId5"/>
          <a:srcRect/>
          <a:stretch>
            <a:fillRect/>
          </a:stretch>
        </p:blipFill>
        <p:spPr bwMode="auto">
          <a:xfrm>
            <a:off x="1768827" y="2838450"/>
            <a:ext cx="1079500" cy="1008063"/>
          </a:xfrm>
          <a:prstGeom prst="rect">
            <a:avLst/>
          </a:prstGeom>
          <a:noFill/>
          <a:ln w="9525">
            <a:noFill/>
            <a:miter lim="800000"/>
            <a:headEnd/>
            <a:tailEnd/>
          </a:ln>
        </p:spPr>
      </p:pic>
      <p:sp>
        <p:nvSpPr>
          <p:cNvPr id="21" name="Text Box 16"/>
          <p:cNvSpPr txBox="1">
            <a:spLocks noChangeArrowheads="1"/>
          </p:cNvSpPr>
          <p:nvPr/>
        </p:nvSpPr>
        <p:spPr bwMode="auto">
          <a:xfrm>
            <a:off x="2371704" y="2487479"/>
            <a:ext cx="214312" cy="307975"/>
          </a:xfrm>
          <a:prstGeom prst="rect">
            <a:avLst/>
          </a:prstGeom>
          <a:solidFill>
            <a:srgbClr val="FFFFFF"/>
          </a:solidFill>
          <a:ln w="9525" algn="ctr">
            <a:noFill/>
            <a:miter lim="800000"/>
            <a:headEnd/>
            <a:tailEnd/>
          </a:ln>
          <a:effectLst>
            <a:outerShdw dist="38100" dir="2700000" algn="tl" rotWithShape="0">
              <a:srgbClr val="000000">
                <a:alpha val="39999"/>
              </a:srgbClr>
            </a:outerShdw>
          </a:effectLst>
        </p:spPr>
        <p:txBody>
          <a:bodyPr>
            <a:spAutoFit/>
          </a:bodyPr>
          <a:lstStyle/>
          <a:p>
            <a:pPr>
              <a:defRPr/>
            </a:pPr>
            <a:r>
              <a:rPr lang="en-ZA" b="1" dirty="0"/>
              <a:t>1</a:t>
            </a:r>
            <a:endParaRPr lang="en-GB" b="1" dirty="0"/>
          </a:p>
        </p:txBody>
      </p:sp>
      <p:sp>
        <p:nvSpPr>
          <p:cNvPr id="23" name="Text Box 17"/>
          <p:cNvSpPr txBox="1">
            <a:spLocks noChangeArrowheads="1"/>
          </p:cNvSpPr>
          <p:nvPr/>
        </p:nvSpPr>
        <p:spPr bwMode="auto">
          <a:xfrm>
            <a:off x="4065587" y="2487479"/>
            <a:ext cx="292100" cy="307975"/>
          </a:xfrm>
          <a:prstGeom prst="rect">
            <a:avLst/>
          </a:prstGeom>
          <a:solidFill>
            <a:srgbClr val="FFFFFF"/>
          </a:solidFill>
          <a:ln w="9525" algn="ctr">
            <a:noFill/>
            <a:miter lim="800000"/>
            <a:headEnd/>
            <a:tailEnd/>
          </a:ln>
          <a:effectLst>
            <a:outerShdw dist="38100" dir="2700000" algn="tl" rotWithShape="0">
              <a:srgbClr val="000000">
                <a:alpha val="39999"/>
              </a:srgbClr>
            </a:outerShdw>
          </a:effectLst>
        </p:spPr>
        <p:txBody>
          <a:bodyPr>
            <a:spAutoFit/>
          </a:bodyPr>
          <a:lstStyle/>
          <a:p>
            <a:pPr>
              <a:defRPr/>
            </a:pPr>
            <a:r>
              <a:rPr lang="en-ZA" b="1" dirty="0"/>
              <a:t>2</a:t>
            </a:r>
            <a:endParaRPr lang="en-GB" b="1" dirty="0"/>
          </a:p>
        </p:txBody>
      </p:sp>
      <p:sp>
        <p:nvSpPr>
          <p:cNvPr id="25" name="Rectangle 21"/>
          <p:cNvSpPr>
            <a:spLocks noChangeArrowheads="1"/>
          </p:cNvSpPr>
          <p:nvPr/>
        </p:nvSpPr>
        <p:spPr bwMode="auto">
          <a:xfrm>
            <a:off x="0" y="857250"/>
            <a:ext cx="8915400" cy="646331"/>
          </a:xfrm>
          <a:prstGeom prst="rect">
            <a:avLst/>
          </a:prstGeom>
          <a:noFill/>
          <a:ln w="9525">
            <a:noFill/>
            <a:miter lim="800000"/>
            <a:headEnd/>
            <a:tailEnd/>
          </a:ln>
        </p:spPr>
        <p:txBody>
          <a:bodyPr wrap="square">
            <a:spAutoFit/>
          </a:bodyPr>
          <a:lstStyle/>
          <a:p>
            <a:pPr algn="ctr"/>
            <a:r>
              <a:rPr lang="en-ZA" dirty="0" smtClean="0">
                <a:solidFill>
                  <a:schemeClr val="tx2"/>
                </a:solidFill>
              </a:rPr>
              <a:t>  Bidders must submit copies </a:t>
            </a:r>
            <a:r>
              <a:rPr lang="en-ZA" dirty="0">
                <a:solidFill>
                  <a:schemeClr val="tx2"/>
                </a:solidFill>
              </a:rPr>
              <a:t>of each </a:t>
            </a:r>
            <a:r>
              <a:rPr lang="en-ZA" dirty="0" smtClean="0">
                <a:solidFill>
                  <a:schemeClr val="tx2"/>
                </a:solidFill>
              </a:rPr>
              <a:t>file </a:t>
            </a:r>
            <a:r>
              <a:rPr lang="en-ZA" dirty="0">
                <a:solidFill>
                  <a:schemeClr val="tx2"/>
                </a:solidFill>
              </a:rPr>
              <a:t>(Original and </a:t>
            </a:r>
            <a:r>
              <a:rPr lang="en-ZA" dirty="0" smtClean="0">
                <a:solidFill>
                  <a:schemeClr val="tx2"/>
                </a:solidFill>
              </a:rPr>
              <a:t>Duplicate) </a:t>
            </a:r>
            <a:r>
              <a:rPr lang="en-ZA" dirty="0">
                <a:solidFill>
                  <a:schemeClr val="tx2"/>
                </a:solidFill>
              </a:rPr>
              <a:t>and a </a:t>
            </a:r>
            <a:r>
              <a:rPr lang="en-ZA" dirty="0" smtClean="0">
                <a:solidFill>
                  <a:schemeClr val="tx2"/>
                </a:solidFill>
              </a:rPr>
              <a:t>CD-ROM  with content of each file by the </a:t>
            </a:r>
            <a:r>
              <a:rPr lang="en-ZA" b="1" smtClean="0">
                <a:solidFill>
                  <a:schemeClr val="tx2"/>
                </a:solidFill>
              </a:rPr>
              <a:t>25 August 2020 </a:t>
            </a:r>
            <a:r>
              <a:rPr lang="en-ZA" b="1" dirty="0" smtClean="0">
                <a:solidFill>
                  <a:schemeClr val="tx2"/>
                </a:solidFill>
              </a:rPr>
              <a:t>at 11:00</a:t>
            </a:r>
          </a:p>
        </p:txBody>
      </p:sp>
      <p:sp>
        <p:nvSpPr>
          <p:cNvPr id="26" name="TextBox 25"/>
          <p:cNvSpPr txBox="1"/>
          <p:nvPr/>
        </p:nvSpPr>
        <p:spPr>
          <a:xfrm>
            <a:off x="2102329" y="3023342"/>
            <a:ext cx="538930" cy="215444"/>
          </a:xfrm>
          <a:prstGeom prst="rect">
            <a:avLst/>
          </a:prstGeom>
          <a:noFill/>
        </p:spPr>
        <p:txBody>
          <a:bodyPr wrap="none" rtlCol="0">
            <a:spAutoFit/>
          </a:bodyPr>
          <a:lstStyle/>
          <a:p>
            <a:r>
              <a:rPr lang="en-ZA" sz="800" dirty="0" smtClean="0"/>
              <a:t>Original</a:t>
            </a:r>
            <a:endParaRPr lang="en-ZA" sz="800" dirty="0"/>
          </a:p>
        </p:txBody>
      </p:sp>
      <p:sp>
        <p:nvSpPr>
          <p:cNvPr id="27" name="TextBox 26"/>
          <p:cNvSpPr txBox="1"/>
          <p:nvPr/>
        </p:nvSpPr>
        <p:spPr>
          <a:xfrm>
            <a:off x="3845764" y="2973806"/>
            <a:ext cx="614271" cy="215444"/>
          </a:xfrm>
          <a:prstGeom prst="rect">
            <a:avLst/>
          </a:prstGeom>
          <a:noFill/>
        </p:spPr>
        <p:txBody>
          <a:bodyPr wrap="none" rtlCol="0">
            <a:spAutoFit/>
          </a:bodyPr>
          <a:lstStyle/>
          <a:p>
            <a:r>
              <a:rPr lang="en-ZA" sz="800" dirty="0" smtClean="0"/>
              <a:t>Duplicate</a:t>
            </a:r>
            <a:endParaRPr lang="en-ZA" sz="800" dirty="0"/>
          </a:p>
        </p:txBody>
      </p:sp>
      <p:sp>
        <p:nvSpPr>
          <p:cNvPr id="30" name="Right Brace 29"/>
          <p:cNvSpPr/>
          <p:nvPr/>
        </p:nvSpPr>
        <p:spPr bwMode="auto">
          <a:xfrm>
            <a:off x="6510528" y="2779776"/>
            <a:ext cx="195072" cy="987552"/>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3810" tIns="0" rIns="3810" bIns="0" numCol="1" rtlCol="0" anchor="ctr" anchorCtr="0" compatLnSpc="1">
            <a:prstTxWarp prst="textNoShape">
              <a:avLst/>
            </a:prstTxWarp>
          </a:bodyPr>
          <a:lstStyle/>
          <a:p>
            <a:pPr marL="0" marR="0" indent="0" algn="l" defTabSz="895350" rtl="0" eaLnBrk="1" fontAlgn="base" latinLnBrk="0" hangingPunct="1">
              <a:lnSpc>
                <a:spcPct val="100000"/>
              </a:lnSpc>
              <a:spcBef>
                <a:spcPct val="0"/>
              </a:spcBef>
              <a:spcAft>
                <a:spcPct val="0"/>
              </a:spcAft>
              <a:buClrTx/>
              <a:buSzPct val="120000"/>
              <a:buFontTx/>
              <a:buNone/>
              <a:tabLst/>
            </a:pPr>
            <a:endParaRPr kumimoji="0" lang="en-ZA" sz="1600" b="1" i="0" u="none" strike="noStrike" cap="none" normalizeH="0" baseline="0" dirty="0" smtClean="0">
              <a:ln>
                <a:noFill/>
              </a:ln>
              <a:solidFill>
                <a:schemeClr val="tx1"/>
              </a:solidFill>
              <a:effectLst/>
              <a:latin typeface="Arial" charset="0"/>
            </a:endParaRPr>
          </a:p>
        </p:txBody>
      </p:sp>
      <p:sp>
        <p:nvSpPr>
          <p:cNvPr id="32"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defTabSz="914400" eaLnBrk="1" hangingPunct="1">
              <a:lnSpc>
                <a:spcPct val="85000"/>
              </a:lnSpc>
              <a:defRPr sz="2000" b="1">
                <a:solidFill>
                  <a:schemeClr val="bg1"/>
                </a:solidFill>
                <a:latin typeface="+mn-lt"/>
                <a:ea typeface="+mj-ea"/>
                <a:cs typeface="+mj-cs"/>
              </a:defRPr>
            </a:lvl1pPr>
            <a:lvl2pPr defTabSz="912813" eaLnBrk="0" hangingPunct="0">
              <a:defRPr sz="2400" b="1">
                <a:solidFill>
                  <a:schemeClr val="bg1"/>
                </a:solidFill>
                <a:latin typeface="Arial Rounded MT Bold" pitchFamily="34" charset="0"/>
              </a:defRPr>
            </a:lvl2pPr>
            <a:lvl3pPr defTabSz="912813" eaLnBrk="0" hangingPunct="0">
              <a:defRPr sz="2400" b="1">
                <a:solidFill>
                  <a:schemeClr val="bg1"/>
                </a:solidFill>
                <a:latin typeface="Arial Rounded MT Bold" pitchFamily="34" charset="0"/>
              </a:defRPr>
            </a:lvl3pPr>
            <a:lvl4pPr defTabSz="912813" eaLnBrk="0" hangingPunct="0">
              <a:defRPr sz="2400" b="1">
                <a:solidFill>
                  <a:schemeClr val="bg1"/>
                </a:solidFill>
                <a:latin typeface="Arial Rounded MT Bold" pitchFamily="34" charset="0"/>
              </a:defRPr>
            </a:lvl4pPr>
            <a:lvl5pPr defTabSz="912813" eaLnBrk="0" hangingPunct="0">
              <a:defRPr sz="2400" b="1">
                <a:solidFill>
                  <a:schemeClr val="bg1"/>
                </a:solidFill>
                <a:latin typeface="Arial Rounded MT Bold" pitchFamily="34" charset="0"/>
              </a:defRPr>
            </a:lvl5pPr>
            <a:lvl6pPr marL="457200" defTabSz="912813" eaLnBrk="0" fontAlgn="base" hangingPunct="0">
              <a:spcBef>
                <a:spcPct val="0"/>
              </a:spcBef>
              <a:spcAft>
                <a:spcPct val="0"/>
              </a:spcAft>
              <a:defRPr sz="2400" b="1">
                <a:solidFill>
                  <a:schemeClr val="bg1"/>
                </a:solidFill>
                <a:latin typeface="Arial Rounded MT Bold" pitchFamily="34" charset="0"/>
              </a:defRPr>
            </a:lvl6pPr>
            <a:lvl7pPr marL="914400" defTabSz="912813" eaLnBrk="0" fontAlgn="base" hangingPunct="0">
              <a:spcBef>
                <a:spcPct val="0"/>
              </a:spcBef>
              <a:spcAft>
                <a:spcPct val="0"/>
              </a:spcAft>
              <a:defRPr sz="2400" b="1">
                <a:solidFill>
                  <a:schemeClr val="bg1"/>
                </a:solidFill>
                <a:latin typeface="Arial Rounded MT Bold" pitchFamily="34" charset="0"/>
              </a:defRPr>
            </a:lvl7pPr>
            <a:lvl8pPr marL="1371600" defTabSz="912813" eaLnBrk="0" fontAlgn="base" hangingPunct="0">
              <a:spcBef>
                <a:spcPct val="0"/>
              </a:spcBef>
              <a:spcAft>
                <a:spcPct val="0"/>
              </a:spcAft>
              <a:defRPr sz="2400" b="1">
                <a:solidFill>
                  <a:schemeClr val="bg1"/>
                </a:solidFill>
                <a:latin typeface="Arial Rounded MT Bold" pitchFamily="34" charset="0"/>
              </a:defRPr>
            </a:lvl8pPr>
            <a:lvl9pPr marL="1828800" defTabSz="912813" eaLnBrk="0" fontAlgn="base" hangingPunct="0">
              <a:spcBef>
                <a:spcPct val="0"/>
              </a:spcBef>
              <a:spcAft>
                <a:spcPct val="0"/>
              </a:spcAft>
              <a:defRPr sz="2400" b="1">
                <a:solidFill>
                  <a:schemeClr val="bg1"/>
                </a:solidFill>
                <a:latin typeface="Arial Rounded MT Bold" pitchFamily="34" charset="0"/>
              </a:defRPr>
            </a:lvl9pPr>
          </a:lstStyle>
          <a:p>
            <a:r>
              <a:rPr lang="en-ZA" dirty="0"/>
              <a:t>Bid Submission                                                                           </a:t>
            </a:r>
          </a:p>
        </p:txBody>
      </p:sp>
      <p:sp>
        <p:nvSpPr>
          <p:cNvPr id="33" name="Text Box 8"/>
          <p:cNvSpPr txBox="1">
            <a:spLocks noChangeArrowheads="1"/>
          </p:cNvSpPr>
          <p:nvPr/>
        </p:nvSpPr>
        <p:spPr bwMode="auto">
          <a:xfrm>
            <a:off x="3018155" y="2973806"/>
            <a:ext cx="357188" cy="369888"/>
          </a:xfrm>
          <a:prstGeom prst="rect">
            <a:avLst/>
          </a:prstGeom>
          <a:noFill/>
          <a:ln w="9525">
            <a:noFill/>
            <a:miter lim="800000"/>
            <a:headEnd/>
            <a:tailEnd/>
          </a:ln>
        </p:spPr>
        <p:txBody>
          <a:bodyPr>
            <a:spAutoFit/>
          </a:bodyPr>
          <a:lstStyle/>
          <a:p>
            <a:pPr algn="l"/>
            <a:r>
              <a:rPr lang="en-ZA" sz="1800" dirty="0">
                <a:solidFill>
                  <a:schemeClr val="tx1"/>
                </a:solidFill>
              </a:rPr>
              <a:t>+</a:t>
            </a:r>
            <a:endParaRPr lang="en-GB" sz="1800" dirty="0">
              <a:solidFill>
                <a:schemeClr val="tx1"/>
              </a:solidFill>
            </a:endParaRPr>
          </a:p>
        </p:txBody>
      </p:sp>
      <p:sp>
        <p:nvSpPr>
          <p:cNvPr id="2" name="TextBox 1"/>
          <p:cNvSpPr txBox="1"/>
          <p:nvPr/>
        </p:nvSpPr>
        <p:spPr>
          <a:xfrm>
            <a:off x="6888480" y="2934998"/>
            <a:ext cx="1859280" cy="677108"/>
          </a:xfrm>
          <a:prstGeom prst="rect">
            <a:avLst/>
          </a:prstGeom>
          <a:noFill/>
        </p:spPr>
        <p:txBody>
          <a:bodyPr wrap="square" rtlCol="0">
            <a:spAutoFit/>
          </a:bodyPr>
          <a:lstStyle/>
          <a:p>
            <a:endParaRPr lang="en-ZA" sz="1000" b="1" dirty="0"/>
          </a:p>
          <a:p>
            <a:pPr algn="ctr"/>
            <a:r>
              <a:rPr lang="en-ZA" sz="1400" b="1" dirty="0" smtClean="0">
                <a:solidFill>
                  <a:srgbClr val="FF0000"/>
                </a:solidFill>
              </a:rPr>
              <a:t>Content of File 1 and 2</a:t>
            </a:r>
            <a:endParaRPr lang="en-ZA" sz="1400" b="1"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a:xfrm>
            <a:off x="7219040" y="6534142"/>
            <a:ext cx="862012" cy="184666"/>
          </a:xfrm>
        </p:spPr>
        <p:txBody>
          <a:bodyPr/>
          <a:lstStyle/>
          <a:p>
            <a:pPr algn="ctr">
              <a:defRPr/>
            </a:pPr>
            <a:fld id="{1D46AC71-C261-4AF3-BFB1-CCAEF8821007}" type="slidenum">
              <a:rPr lang="en-ZA" smtClean="0">
                <a:solidFill>
                  <a:schemeClr val="tx1"/>
                </a:solidFill>
              </a:rPr>
              <a:pPr algn="ctr">
                <a:defRPr/>
              </a:pPr>
              <a:t>38</a:t>
            </a:fld>
            <a:endParaRPr lang="en-ZA" dirty="0">
              <a:solidFill>
                <a:schemeClr val="tx1"/>
              </a:solidFill>
            </a:endParaRPr>
          </a:p>
        </p:txBody>
      </p:sp>
      <p:sp>
        <p:nvSpPr>
          <p:cNvPr id="14" name="Rectangle 43"/>
          <p:cNvSpPr>
            <a:spLocks noChangeArrowheads="1"/>
          </p:cNvSpPr>
          <p:nvPr/>
        </p:nvSpPr>
        <p:spPr bwMode="auto">
          <a:xfrm>
            <a:off x="241738" y="1298849"/>
            <a:ext cx="1460938" cy="592434"/>
          </a:xfrm>
          <a:prstGeom prst="rect">
            <a:avLst/>
          </a:prstGeom>
          <a:solidFill>
            <a:srgbClr val="FFFFFF"/>
          </a:solidFill>
          <a:ln w="9525" algn="ctr">
            <a:solidFill>
              <a:schemeClr val="tx2"/>
            </a:solidFill>
            <a:miter lim="800000"/>
            <a:headEnd/>
            <a:tailEnd/>
          </a:ln>
          <a:effectLst>
            <a:outerShdw dist="38100" dir="2700000" algn="tl" rotWithShape="0">
              <a:srgbClr val="000000">
                <a:alpha val="39999"/>
              </a:srgbClr>
            </a:outerShdw>
          </a:effectLst>
        </p:spPr>
        <p:txBody>
          <a:bodyPr wrap="none" anchor="ctr"/>
          <a:lstStyle/>
          <a:p>
            <a:r>
              <a:rPr lang="en-US" sz="1400" b="1" dirty="0" smtClean="0">
                <a:solidFill>
                  <a:schemeClr val="tx2"/>
                </a:solidFill>
              </a:rPr>
              <a:t>File/Envelope </a:t>
            </a:r>
            <a:r>
              <a:rPr lang="en-US" sz="1400" b="1" dirty="0">
                <a:solidFill>
                  <a:schemeClr val="tx2"/>
                </a:solidFill>
              </a:rPr>
              <a:t>2</a:t>
            </a:r>
          </a:p>
        </p:txBody>
      </p:sp>
      <p:sp>
        <p:nvSpPr>
          <p:cNvPr id="17" name="44 CuadroTexto"/>
          <p:cNvSpPr txBox="1"/>
          <p:nvPr/>
        </p:nvSpPr>
        <p:spPr>
          <a:xfrm>
            <a:off x="1794390" y="1298848"/>
            <a:ext cx="5089886" cy="2274669"/>
          </a:xfrm>
          <a:prstGeom prst="rect">
            <a:avLst/>
          </a:prstGeom>
          <a:noFill/>
          <a:ln w="15875">
            <a:solidFill>
              <a:schemeClr val="accent1"/>
            </a:solidFill>
          </a:ln>
          <a:effectLst/>
        </p:spPr>
        <p:txBody>
          <a:bodyPr lIns="0" tIns="0" rIns="0" bIns="0" anchor="ctr"/>
          <a:lstStyle/>
          <a:p>
            <a:pPr algn="l" fontAlgn="auto">
              <a:lnSpc>
                <a:spcPct val="150000"/>
              </a:lnSpc>
              <a:spcBef>
                <a:spcPts val="0"/>
              </a:spcBef>
              <a:spcAft>
                <a:spcPts val="0"/>
              </a:spcAft>
              <a:defRPr/>
            </a:pPr>
            <a:endParaRPr lang="en-US" sz="1200" dirty="0" smtClean="0">
              <a:solidFill>
                <a:schemeClr val="tx2"/>
              </a:solidFill>
            </a:endParaRPr>
          </a:p>
          <a:p>
            <a:pPr marL="171450" indent="-171450" algn="l" fontAlgn="auto">
              <a:lnSpc>
                <a:spcPct val="150000"/>
              </a:lnSpc>
              <a:spcBef>
                <a:spcPts val="0"/>
              </a:spcBef>
              <a:spcAft>
                <a:spcPts val="0"/>
              </a:spcAft>
              <a:buFont typeface="Arial" pitchFamily="34" charset="0"/>
              <a:buChar char="•"/>
              <a:defRPr/>
            </a:pPr>
            <a:endParaRPr lang="en-US" sz="1200" dirty="0" smtClean="0">
              <a:solidFill>
                <a:schemeClr val="tx2"/>
              </a:solidFill>
            </a:endParaRPr>
          </a:p>
          <a:p>
            <a:pPr marL="171450" indent="-171450" algn="l" fontAlgn="auto">
              <a:lnSpc>
                <a:spcPct val="150000"/>
              </a:lnSpc>
              <a:spcBef>
                <a:spcPts val="0"/>
              </a:spcBef>
              <a:spcAft>
                <a:spcPts val="0"/>
              </a:spcAft>
              <a:buFont typeface="Arial" pitchFamily="34" charset="0"/>
              <a:buChar char="•"/>
              <a:defRPr/>
            </a:pPr>
            <a:endParaRPr lang="en-US" sz="1200" dirty="0">
              <a:solidFill>
                <a:schemeClr val="tx2"/>
              </a:solidFill>
            </a:endParaRPr>
          </a:p>
          <a:p>
            <a:pPr marL="171450" indent="-171450" algn="l" fontAlgn="auto">
              <a:lnSpc>
                <a:spcPct val="150000"/>
              </a:lnSpc>
              <a:spcBef>
                <a:spcPts val="0"/>
              </a:spcBef>
              <a:spcAft>
                <a:spcPts val="0"/>
              </a:spcAft>
              <a:buFont typeface="Arial" pitchFamily="34" charset="0"/>
              <a:buChar char="•"/>
              <a:defRPr/>
            </a:pPr>
            <a:endParaRPr lang="en-US" sz="1200" dirty="0" smtClean="0">
              <a:solidFill>
                <a:schemeClr val="tx2"/>
              </a:solidFill>
            </a:endParaRPr>
          </a:p>
          <a:p>
            <a:pPr algn="l" fontAlgn="auto">
              <a:lnSpc>
                <a:spcPct val="150000"/>
              </a:lnSpc>
              <a:spcBef>
                <a:spcPts val="0"/>
              </a:spcBef>
              <a:spcAft>
                <a:spcPts val="0"/>
              </a:spcAft>
              <a:defRPr/>
            </a:pPr>
            <a:r>
              <a:rPr lang="en-US" sz="1600" b="1" dirty="0" smtClean="0">
                <a:solidFill>
                  <a:schemeClr val="tx2"/>
                </a:solidFill>
              </a:rPr>
              <a:t>Section 1</a:t>
            </a:r>
            <a:endParaRPr lang="en-US" sz="1600" b="1" dirty="0">
              <a:solidFill>
                <a:schemeClr val="tx2"/>
              </a:solidFill>
            </a:endParaRPr>
          </a:p>
          <a:p>
            <a:pPr marL="171450" indent="-171450" fontAlgn="auto">
              <a:lnSpc>
                <a:spcPct val="150000"/>
              </a:lnSpc>
              <a:spcBef>
                <a:spcPts val="0"/>
              </a:spcBef>
              <a:spcAft>
                <a:spcPts val="0"/>
              </a:spcAft>
              <a:buFont typeface="Arial" pitchFamily="34" charset="0"/>
              <a:buChar char="•"/>
              <a:defRPr/>
            </a:pPr>
            <a:r>
              <a:rPr lang="en-ZA" sz="1600" dirty="0" smtClean="0">
                <a:solidFill>
                  <a:schemeClr val="tx2"/>
                </a:solidFill>
              </a:rPr>
              <a:t>B-BBEE certificate (</a:t>
            </a:r>
            <a:r>
              <a:rPr lang="en-ZA" sz="1600" dirty="0">
                <a:solidFill>
                  <a:schemeClr val="tx2"/>
                </a:solidFill>
              </a:rPr>
              <a:t>SBD 6.1 </a:t>
            </a:r>
            <a:r>
              <a:rPr lang="en-ZA" sz="1600" dirty="0" smtClean="0">
                <a:solidFill>
                  <a:schemeClr val="tx2"/>
                </a:solidFill>
              </a:rPr>
              <a:t>)</a:t>
            </a:r>
            <a:endParaRPr lang="en-ZA" sz="1600" dirty="0">
              <a:solidFill>
                <a:schemeClr val="tx2"/>
              </a:solidFill>
            </a:endParaRPr>
          </a:p>
          <a:p>
            <a:pPr algn="l" fontAlgn="auto">
              <a:lnSpc>
                <a:spcPct val="150000"/>
              </a:lnSpc>
              <a:spcBef>
                <a:spcPts val="0"/>
              </a:spcBef>
              <a:spcAft>
                <a:spcPts val="0"/>
              </a:spcAft>
              <a:defRPr/>
            </a:pPr>
            <a:r>
              <a:rPr lang="en-US" sz="1600" b="1" dirty="0" smtClean="0">
                <a:solidFill>
                  <a:schemeClr val="tx2"/>
                </a:solidFill>
              </a:rPr>
              <a:t>Section 2</a:t>
            </a:r>
          </a:p>
          <a:p>
            <a:pPr marL="171450" indent="-171450" fontAlgn="auto">
              <a:lnSpc>
                <a:spcPct val="150000"/>
              </a:lnSpc>
              <a:spcBef>
                <a:spcPts val="0"/>
              </a:spcBef>
              <a:spcAft>
                <a:spcPts val="0"/>
              </a:spcAft>
              <a:buFont typeface="Arial" pitchFamily="34" charset="0"/>
              <a:buChar char="•"/>
              <a:defRPr/>
            </a:pPr>
            <a:r>
              <a:rPr lang="en-US" sz="1600" dirty="0">
                <a:solidFill>
                  <a:schemeClr val="tx2"/>
                </a:solidFill>
              </a:rPr>
              <a:t>Pricing Schedule – Annexure B</a:t>
            </a:r>
          </a:p>
          <a:p>
            <a:pPr marL="171450" indent="-171450" algn="l" fontAlgn="auto">
              <a:lnSpc>
                <a:spcPct val="150000"/>
              </a:lnSpc>
              <a:spcBef>
                <a:spcPts val="0"/>
              </a:spcBef>
              <a:spcAft>
                <a:spcPts val="0"/>
              </a:spcAft>
              <a:buFont typeface="Arial" pitchFamily="34" charset="0"/>
              <a:buChar char="•"/>
              <a:defRPr/>
            </a:pPr>
            <a:endParaRPr lang="en-US" sz="1200" dirty="0">
              <a:solidFill>
                <a:schemeClr val="tx2"/>
              </a:solidFill>
            </a:endParaRPr>
          </a:p>
          <a:p>
            <a:pPr marL="171450" indent="-171450" algn="l" fontAlgn="auto">
              <a:lnSpc>
                <a:spcPct val="150000"/>
              </a:lnSpc>
              <a:spcBef>
                <a:spcPts val="0"/>
              </a:spcBef>
              <a:spcAft>
                <a:spcPts val="0"/>
              </a:spcAft>
              <a:buFont typeface="Arial" pitchFamily="34" charset="0"/>
              <a:buChar char="•"/>
              <a:defRPr/>
            </a:pPr>
            <a:endParaRPr lang="en-US" sz="1200" dirty="0">
              <a:solidFill>
                <a:schemeClr val="tx2"/>
              </a:solidFill>
            </a:endParaRPr>
          </a:p>
          <a:p>
            <a:pPr algn="l" fontAlgn="auto">
              <a:lnSpc>
                <a:spcPct val="150000"/>
              </a:lnSpc>
              <a:spcBef>
                <a:spcPts val="0"/>
              </a:spcBef>
              <a:spcAft>
                <a:spcPts val="0"/>
              </a:spcAft>
              <a:defRPr/>
            </a:pPr>
            <a:endParaRPr lang="en-US" sz="1200" dirty="0" smtClean="0">
              <a:solidFill>
                <a:schemeClr val="tx2"/>
              </a:solidFill>
            </a:endParaRPr>
          </a:p>
          <a:p>
            <a:pPr algn="l" fontAlgn="auto">
              <a:lnSpc>
                <a:spcPct val="150000"/>
              </a:lnSpc>
              <a:spcBef>
                <a:spcPts val="0"/>
              </a:spcBef>
              <a:spcAft>
                <a:spcPts val="0"/>
              </a:spcAft>
              <a:defRPr/>
            </a:pPr>
            <a:endParaRPr lang="en-US" sz="1200" kern="0" dirty="0">
              <a:solidFill>
                <a:schemeClr val="tx2"/>
              </a:solidFill>
            </a:endParaRPr>
          </a:p>
        </p:txBody>
      </p:sp>
      <p:sp>
        <p:nvSpPr>
          <p:cNvPr id="28"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defTabSz="914400" eaLnBrk="1" hangingPunct="1">
              <a:lnSpc>
                <a:spcPct val="85000"/>
              </a:lnSpc>
              <a:defRPr sz="2000" b="1">
                <a:solidFill>
                  <a:schemeClr val="bg1"/>
                </a:solidFill>
                <a:latin typeface="+mn-lt"/>
                <a:ea typeface="+mj-ea"/>
                <a:cs typeface="+mj-cs"/>
              </a:defRPr>
            </a:lvl1pPr>
            <a:lvl2pPr defTabSz="912813" eaLnBrk="0" hangingPunct="0">
              <a:defRPr sz="2400" b="1">
                <a:solidFill>
                  <a:schemeClr val="bg1"/>
                </a:solidFill>
                <a:latin typeface="Arial Rounded MT Bold" pitchFamily="34" charset="0"/>
              </a:defRPr>
            </a:lvl2pPr>
            <a:lvl3pPr defTabSz="912813" eaLnBrk="0" hangingPunct="0">
              <a:defRPr sz="2400" b="1">
                <a:solidFill>
                  <a:schemeClr val="bg1"/>
                </a:solidFill>
                <a:latin typeface="Arial Rounded MT Bold" pitchFamily="34" charset="0"/>
              </a:defRPr>
            </a:lvl3pPr>
            <a:lvl4pPr defTabSz="912813" eaLnBrk="0" hangingPunct="0">
              <a:defRPr sz="2400" b="1">
                <a:solidFill>
                  <a:schemeClr val="bg1"/>
                </a:solidFill>
                <a:latin typeface="Arial Rounded MT Bold" pitchFamily="34" charset="0"/>
              </a:defRPr>
            </a:lvl4pPr>
            <a:lvl5pPr defTabSz="912813" eaLnBrk="0" hangingPunct="0">
              <a:defRPr sz="2400" b="1">
                <a:solidFill>
                  <a:schemeClr val="bg1"/>
                </a:solidFill>
                <a:latin typeface="Arial Rounded MT Bold" pitchFamily="34" charset="0"/>
              </a:defRPr>
            </a:lvl5pPr>
            <a:lvl6pPr marL="457200" defTabSz="912813" eaLnBrk="0" fontAlgn="base" hangingPunct="0">
              <a:spcBef>
                <a:spcPct val="0"/>
              </a:spcBef>
              <a:spcAft>
                <a:spcPct val="0"/>
              </a:spcAft>
              <a:defRPr sz="2400" b="1">
                <a:solidFill>
                  <a:schemeClr val="bg1"/>
                </a:solidFill>
                <a:latin typeface="Arial Rounded MT Bold" pitchFamily="34" charset="0"/>
              </a:defRPr>
            </a:lvl6pPr>
            <a:lvl7pPr marL="914400" defTabSz="912813" eaLnBrk="0" fontAlgn="base" hangingPunct="0">
              <a:spcBef>
                <a:spcPct val="0"/>
              </a:spcBef>
              <a:spcAft>
                <a:spcPct val="0"/>
              </a:spcAft>
              <a:defRPr sz="2400" b="1">
                <a:solidFill>
                  <a:schemeClr val="bg1"/>
                </a:solidFill>
                <a:latin typeface="Arial Rounded MT Bold" pitchFamily="34" charset="0"/>
              </a:defRPr>
            </a:lvl7pPr>
            <a:lvl8pPr marL="1371600" defTabSz="912813" eaLnBrk="0" fontAlgn="base" hangingPunct="0">
              <a:spcBef>
                <a:spcPct val="0"/>
              </a:spcBef>
              <a:spcAft>
                <a:spcPct val="0"/>
              </a:spcAft>
              <a:defRPr sz="2400" b="1">
                <a:solidFill>
                  <a:schemeClr val="bg1"/>
                </a:solidFill>
                <a:latin typeface="Arial Rounded MT Bold" pitchFamily="34" charset="0"/>
              </a:defRPr>
            </a:lvl8pPr>
            <a:lvl9pPr marL="1828800" defTabSz="912813" eaLnBrk="0" fontAlgn="base" hangingPunct="0">
              <a:spcBef>
                <a:spcPct val="0"/>
              </a:spcBef>
              <a:spcAft>
                <a:spcPct val="0"/>
              </a:spcAft>
              <a:defRPr sz="2400" b="1">
                <a:solidFill>
                  <a:schemeClr val="bg1"/>
                </a:solidFill>
                <a:latin typeface="Arial Rounded MT Bold" pitchFamily="34" charset="0"/>
              </a:defRPr>
            </a:lvl9pPr>
          </a:lstStyle>
          <a:p>
            <a:r>
              <a:rPr lang="en-ZA" dirty="0"/>
              <a:t>File </a:t>
            </a:r>
            <a:r>
              <a:rPr lang="en-ZA" dirty="0" smtClean="0"/>
              <a:t>2: </a:t>
            </a:r>
            <a:r>
              <a:rPr lang="en-ZA" dirty="0"/>
              <a:t>Original/ Duplicate </a:t>
            </a:r>
          </a:p>
        </p:txBody>
      </p:sp>
      <p:sp>
        <p:nvSpPr>
          <p:cNvPr id="24" name="Rectangle 43"/>
          <p:cNvSpPr>
            <a:spLocks noChangeArrowheads="1"/>
          </p:cNvSpPr>
          <p:nvPr/>
        </p:nvSpPr>
        <p:spPr bwMode="auto">
          <a:xfrm>
            <a:off x="7335010" y="1298849"/>
            <a:ext cx="774700" cy="447037"/>
          </a:xfrm>
          <a:prstGeom prst="rect">
            <a:avLst/>
          </a:prstGeom>
          <a:solidFill>
            <a:schemeClr val="tx2">
              <a:lumMod val="75000"/>
            </a:schemeClr>
          </a:solidFill>
          <a:ln w="9525" algn="ctr">
            <a:noFill/>
            <a:miter lim="800000"/>
            <a:headEnd/>
            <a:tailEnd/>
          </a:ln>
          <a:effectLst>
            <a:outerShdw blurRad="50800" dist="38100" dir="2700000" algn="tl" rotWithShape="0">
              <a:prstClr val="black">
                <a:alpha val="40000"/>
              </a:prstClr>
            </a:outerShdw>
          </a:effectLst>
        </p:spPr>
        <p:txBody>
          <a:bodyPr wrap="none" anchor="ctr"/>
          <a:lstStyle/>
          <a:p>
            <a:pPr>
              <a:defRPr/>
            </a:pPr>
            <a:endParaRPr lang="en-US" sz="1800" dirty="0">
              <a:solidFill>
                <a:srgbClr val="FFFFFF"/>
              </a:solidFill>
              <a:effectLst>
                <a:outerShdw blurRad="38100" dist="38100" dir="2700000" algn="tl">
                  <a:srgbClr val="000000">
                    <a:alpha val="43137"/>
                  </a:srgbClr>
                </a:outerShdw>
              </a:effectLst>
              <a:latin typeface="Calibri"/>
              <a:cs typeface="+mn-cs"/>
            </a:endParaRPr>
          </a:p>
        </p:txBody>
      </p:sp>
      <p:sp>
        <p:nvSpPr>
          <p:cNvPr id="25" name="Freeform 23"/>
          <p:cNvSpPr>
            <a:spLocks/>
          </p:cNvSpPr>
          <p:nvPr/>
        </p:nvSpPr>
        <p:spPr bwMode="auto">
          <a:xfrm>
            <a:off x="7524830" y="1340144"/>
            <a:ext cx="395061" cy="364445"/>
          </a:xfrm>
          <a:custGeom>
            <a:avLst/>
            <a:gdLst>
              <a:gd name="T0" fmla="*/ 2 w 140"/>
              <a:gd name="T1" fmla="*/ 94 h 152"/>
              <a:gd name="T2" fmla="*/ 2 w 140"/>
              <a:gd name="T3" fmla="*/ 94 h 152"/>
              <a:gd name="T4" fmla="*/ 0 w 140"/>
              <a:gd name="T5" fmla="*/ 88 h 152"/>
              <a:gd name="T6" fmla="*/ 2 w 140"/>
              <a:gd name="T7" fmla="*/ 82 h 152"/>
              <a:gd name="T8" fmla="*/ 6 w 140"/>
              <a:gd name="T9" fmla="*/ 76 h 152"/>
              <a:gd name="T10" fmla="*/ 20 w 140"/>
              <a:gd name="T11" fmla="*/ 68 h 152"/>
              <a:gd name="T12" fmla="*/ 20 w 140"/>
              <a:gd name="T13" fmla="*/ 68 h 152"/>
              <a:gd name="T14" fmla="*/ 26 w 140"/>
              <a:gd name="T15" fmla="*/ 68 h 152"/>
              <a:gd name="T16" fmla="*/ 28 w 140"/>
              <a:gd name="T17" fmla="*/ 68 h 152"/>
              <a:gd name="T18" fmla="*/ 32 w 140"/>
              <a:gd name="T19" fmla="*/ 72 h 152"/>
              <a:gd name="T20" fmla="*/ 32 w 140"/>
              <a:gd name="T21" fmla="*/ 72 h 152"/>
              <a:gd name="T22" fmla="*/ 38 w 140"/>
              <a:gd name="T23" fmla="*/ 92 h 152"/>
              <a:gd name="T24" fmla="*/ 38 w 140"/>
              <a:gd name="T25" fmla="*/ 92 h 152"/>
              <a:gd name="T26" fmla="*/ 42 w 140"/>
              <a:gd name="T27" fmla="*/ 100 h 152"/>
              <a:gd name="T28" fmla="*/ 44 w 140"/>
              <a:gd name="T29" fmla="*/ 100 h 152"/>
              <a:gd name="T30" fmla="*/ 48 w 140"/>
              <a:gd name="T31" fmla="*/ 94 h 152"/>
              <a:gd name="T32" fmla="*/ 90 w 140"/>
              <a:gd name="T33" fmla="*/ 22 h 152"/>
              <a:gd name="T34" fmla="*/ 90 w 140"/>
              <a:gd name="T35" fmla="*/ 22 h 152"/>
              <a:gd name="T36" fmla="*/ 96 w 140"/>
              <a:gd name="T37" fmla="*/ 16 h 152"/>
              <a:gd name="T38" fmla="*/ 104 w 140"/>
              <a:gd name="T39" fmla="*/ 10 h 152"/>
              <a:gd name="T40" fmla="*/ 112 w 140"/>
              <a:gd name="T41" fmla="*/ 6 h 152"/>
              <a:gd name="T42" fmla="*/ 134 w 140"/>
              <a:gd name="T43" fmla="*/ 0 h 152"/>
              <a:gd name="T44" fmla="*/ 134 w 140"/>
              <a:gd name="T45" fmla="*/ 0 h 152"/>
              <a:gd name="T46" fmla="*/ 136 w 140"/>
              <a:gd name="T47" fmla="*/ 0 h 152"/>
              <a:gd name="T48" fmla="*/ 138 w 140"/>
              <a:gd name="T49" fmla="*/ 0 h 152"/>
              <a:gd name="T50" fmla="*/ 140 w 140"/>
              <a:gd name="T51" fmla="*/ 2 h 152"/>
              <a:gd name="T52" fmla="*/ 140 w 140"/>
              <a:gd name="T53" fmla="*/ 4 h 152"/>
              <a:gd name="T54" fmla="*/ 136 w 140"/>
              <a:gd name="T55" fmla="*/ 10 h 152"/>
              <a:gd name="T56" fmla="*/ 136 w 140"/>
              <a:gd name="T57" fmla="*/ 10 h 152"/>
              <a:gd name="T58" fmla="*/ 110 w 140"/>
              <a:gd name="T59" fmla="*/ 46 h 152"/>
              <a:gd name="T60" fmla="*/ 86 w 140"/>
              <a:gd name="T61" fmla="*/ 82 h 152"/>
              <a:gd name="T62" fmla="*/ 64 w 140"/>
              <a:gd name="T63" fmla="*/ 120 h 152"/>
              <a:gd name="T64" fmla="*/ 52 w 140"/>
              <a:gd name="T65" fmla="*/ 142 h 152"/>
              <a:gd name="T66" fmla="*/ 52 w 140"/>
              <a:gd name="T67" fmla="*/ 142 h 152"/>
              <a:gd name="T68" fmla="*/ 50 w 140"/>
              <a:gd name="T69" fmla="*/ 146 h 152"/>
              <a:gd name="T70" fmla="*/ 46 w 140"/>
              <a:gd name="T71" fmla="*/ 150 h 152"/>
              <a:gd name="T72" fmla="*/ 38 w 140"/>
              <a:gd name="T73" fmla="*/ 150 h 152"/>
              <a:gd name="T74" fmla="*/ 38 w 140"/>
              <a:gd name="T75" fmla="*/ 150 h 152"/>
              <a:gd name="T76" fmla="*/ 26 w 140"/>
              <a:gd name="T77" fmla="*/ 152 h 152"/>
              <a:gd name="T78" fmla="*/ 26 w 140"/>
              <a:gd name="T79" fmla="*/ 152 h 152"/>
              <a:gd name="T80" fmla="*/ 20 w 140"/>
              <a:gd name="T81" fmla="*/ 150 h 152"/>
              <a:gd name="T82" fmla="*/ 18 w 140"/>
              <a:gd name="T83" fmla="*/ 146 h 152"/>
              <a:gd name="T84" fmla="*/ 16 w 140"/>
              <a:gd name="T85" fmla="*/ 142 h 152"/>
              <a:gd name="T86" fmla="*/ 2 w 140"/>
              <a:gd name="T87" fmla="*/ 94 h 1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0"/>
              <a:gd name="T133" fmla="*/ 0 h 152"/>
              <a:gd name="T134" fmla="*/ 140 w 140"/>
              <a:gd name="T135" fmla="*/ 152 h 15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0" h="152">
                <a:moveTo>
                  <a:pt x="2" y="94"/>
                </a:moveTo>
                <a:lnTo>
                  <a:pt x="2" y="94"/>
                </a:lnTo>
                <a:lnTo>
                  <a:pt x="0" y="88"/>
                </a:lnTo>
                <a:lnTo>
                  <a:pt x="2" y="82"/>
                </a:lnTo>
                <a:lnTo>
                  <a:pt x="6" y="76"/>
                </a:lnTo>
                <a:lnTo>
                  <a:pt x="20" y="68"/>
                </a:lnTo>
                <a:lnTo>
                  <a:pt x="26" y="68"/>
                </a:lnTo>
                <a:lnTo>
                  <a:pt x="28" y="68"/>
                </a:lnTo>
                <a:lnTo>
                  <a:pt x="32" y="72"/>
                </a:lnTo>
                <a:lnTo>
                  <a:pt x="38" y="92"/>
                </a:lnTo>
                <a:lnTo>
                  <a:pt x="42" y="100"/>
                </a:lnTo>
                <a:lnTo>
                  <a:pt x="44" y="100"/>
                </a:lnTo>
                <a:lnTo>
                  <a:pt x="48" y="94"/>
                </a:lnTo>
                <a:lnTo>
                  <a:pt x="90" y="22"/>
                </a:lnTo>
                <a:lnTo>
                  <a:pt x="96" y="16"/>
                </a:lnTo>
                <a:lnTo>
                  <a:pt x="104" y="10"/>
                </a:lnTo>
                <a:lnTo>
                  <a:pt x="112" y="6"/>
                </a:lnTo>
                <a:lnTo>
                  <a:pt x="134" y="0"/>
                </a:lnTo>
                <a:lnTo>
                  <a:pt x="136" y="0"/>
                </a:lnTo>
                <a:lnTo>
                  <a:pt x="138" y="0"/>
                </a:lnTo>
                <a:lnTo>
                  <a:pt x="140" y="2"/>
                </a:lnTo>
                <a:lnTo>
                  <a:pt x="140" y="4"/>
                </a:lnTo>
                <a:lnTo>
                  <a:pt x="136" y="10"/>
                </a:lnTo>
                <a:lnTo>
                  <a:pt x="110" y="46"/>
                </a:lnTo>
                <a:lnTo>
                  <a:pt x="86" y="82"/>
                </a:lnTo>
                <a:lnTo>
                  <a:pt x="64" y="120"/>
                </a:lnTo>
                <a:lnTo>
                  <a:pt x="52" y="142"/>
                </a:lnTo>
                <a:lnTo>
                  <a:pt x="50" y="146"/>
                </a:lnTo>
                <a:lnTo>
                  <a:pt x="46" y="150"/>
                </a:lnTo>
                <a:lnTo>
                  <a:pt x="38" y="150"/>
                </a:lnTo>
                <a:lnTo>
                  <a:pt x="26" y="152"/>
                </a:lnTo>
                <a:lnTo>
                  <a:pt x="20" y="150"/>
                </a:lnTo>
                <a:lnTo>
                  <a:pt x="18" y="146"/>
                </a:lnTo>
                <a:lnTo>
                  <a:pt x="16" y="142"/>
                </a:lnTo>
                <a:lnTo>
                  <a:pt x="2" y="94"/>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a:lstStyle/>
          <a:p>
            <a:pPr algn="l">
              <a:defRPr/>
            </a:pPr>
            <a:endParaRPr lang="en-US" sz="1800" dirty="0">
              <a:solidFill>
                <a:srgbClr val="000000"/>
              </a:solidFill>
              <a:cs typeface="+mn-cs"/>
            </a:endParaRPr>
          </a:p>
        </p:txBody>
      </p:sp>
      <p:sp>
        <p:nvSpPr>
          <p:cNvPr id="4" name="TextBox 3"/>
          <p:cNvSpPr txBox="1"/>
          <p:nvPr/>
        </p:nvSpPr>
        <p:spPr>
          <a:xfrm>
            <a:off x="1093076" y="5213131"/>
            <a:ext cx="7500106" cy="800219"/>
          </a:xfrm>
          <a:prstGeom prst="rect">
            <a:avLst/>
          </a:prstGeom>
          <a:noFill/>
        </p:spPr>
        <p:txBody>
          <a:bodyPr wrap="square" rtlCol="0">
            <a:spAutoFit/>
          </a:bodyPr>
          <a:lstStyle/>
          <a:p>
            <a:r>
              <a:rPr lang="en-ZA" sz="1400" b="1" dirty="0">
                <a:solidFill>
                  <a:srgbClr val="FF0000"/>
                </a:solidFill>
              </a:rPr>
              <a:t>Each file must be marked correctly and sealed separately for easy reference during the evaluation process. CD-ROM </a:t>
            </a:r>
            <a:r>
              <a:rPr lang="en-ZA" sz="1400" b="1" dirty="0" smtClean="0">
                <a:solidFill>
                  <a:srgbClr val="FF0000"/>
                </a:solidFill>
              </a:rPr>
              <a:t>marked </a:t>
            </a:r>
            <a:r>
              <a:rPr lang="en-ZA" sz="1400" b="1" dirty="0">
                <a:solidFill>
                  <a:srgbClr val="FF0000"/>
                </a:solidFill>
              </a:rPr>
              <a:t>with Bidder Name </a:t>
            </a:r>
          </a:p>
          <a:p>
            <a:endParaRPr lang="en-ZA" dirty="0"/>
          </a:p>
        </p:txBody>
      </p:sp>
      <p:sp>
        <p:nvSpPr>
          <p:cNvPr id="5" name="TextBox 4"/>
          <p:cNvSpPr txBox="1"/>
          <p:nvPr/>
        </p:nvSpPr>
        <p:spPr>
          <a:xfrm>
            <a:off x="442785" y="5339255"/>
            <a:ext cx="582649" cy="307777"/>
          </a:xfrm>
          <a:prstGeom prst="rect">
            <a:avLst/>
          </a:prstGeom>
          <a:noFill/>
        </p:spPr>
        <p:txBody>
          <a:bodyPr wrap="square" rtlCol="0">
            <a:spAutoFit/>
          </a:bodyPr>
          <a:lstStyle/>
          <a:p>
            <a:r>
              <a:rPr lang="en-ZA" sz="1400" b="1" dirty="0" smtClean="0">
                <a:solidFill>
                  <a:srgbClr val="FF0000"/>
                </a:solidFill>
              </a:rPr>
              <a:t>NB!</a:t>
            </a:r>
            <a:endParaRPr lang="en-ZA" sz="1400" b="1" dirty="0">
              <a:solidFill>
                <a:srgbClr val="FF0000"/>
              </a:solidFill>
            </a:endParaRPr>
          </a:p>
        </p:txBody>
      </p:sp>
    </p:spTree>
    <p:extLst>
      <p:ext uri="{BB962C8B-B14F-4D97-AF65-F5344CB8AC3E}">
        <p14:creationId xmlns:p14="http://schemas.microsoft.com/office/powerpoint/2010/main" val="29692034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a:xfrm>
            <a:off x="7219040" y="6534142"/>
            <a:ext cx="862012" cy="184666"/>
          </a:xfrm>
        </p:spPr>
        <p:txBody>
          <a:bodyPr/>
          <a:lstStyle/>
          <a:p>
            <a:pPr algn="ctr">
              <a:defRPr/>
            </a:pPr>
            <a:fld id="{1D46AC71-C261-4AF3-BFB1-CCAEF8821007}" type="slidenum">
              <a:rPr lang="en-ZA" smtClean="0">
                <a:solidFill>
                  <a:schemeClr val="tx1"/>
                </a:solidFill>
              </a:rPr>
              <a:pPr algn="ctr">
                <a:defRPr/>
              </a:pPr>
              <a:t>39</a:t>
            </a:fld>
            <a:endParaRPr lang="en-ZA" dirty="0">
              <a:solidFill>
                <a:schemeClr val="tx1"/>
              </a:solidFill>
            </a:endParaRPr>
          </a:p>
        </p:txBody>
      </p:sp>
      <p:sp>
        <p:nvSpPr>
          <p:cNvPr id="8" name="Rectangle 43"/>
          <p:cNvSpPr>
            <a:spLocks noChangeArrowheads="1"/>
          </p:cNvSpPr>
          <p:nvPr/>
        </p:nvSpPr>
        <p:spPr bwMode="auto">
          <a:xfrm>
            <a:off x="248929" y="2372718"/>
            <a:ext cx="1306602" cy="759364"/>
          </a:xfrm>
          <a:prstGeom prst="rect">
            <a:avLst/>
          </a:prstGeom>
          <a:solidFill>
            <a:srgbClr val="FFFFFF"/>
          </a:solidFill>
          <a:ln w="9525" algn="ctr">
            <a:solidFill>
              <a:schemeClr val="tx2"/>
            </a:solidFill>
            <a:miter lim="800000"/>
            <a:headEnd/>
            <a:tailEnd/>
          </a:ln>
          <a:effectLst>
            <a:outerShdw dist="38100" dir="2700000" algn="tl" rotWithShape="0">
              <a:srgbClr val="000000">
                <a:alpha val="39999"/>
              </a:srgbClr>
            </a:outerShdw>
          </a:effectLst>
        </p:spPr>
        <p:txBody>
          <a:bodyPr wrap="none" anchor="ctr"/>
          <a:lstStyle/>
          <a:p>
            <a:pPr>
              <a:defRPr/>
            </a:pPr>
            <a:r>
              <a:rPr lang="en-US" sz="1200" b="1" dirty="0" smtClean="0">
                <a:solidFill>
                  <a:schemeClr val="tx2"/>
                </a:solidFill>
              </a:rPr>
              <a:t>File/Envelope 1</a:t>
            </a:r>
          </a:p>
          <a:p>
            <a:pPr>
              <a:defRPr/>
            </a:pPr>
            <a:r>
              <a:rPr lang="en-US" sz="1200" b="1" dirty="0" smtClean="0">
                <a:solidFill>
                  <a:schemeClr val="tx2"/>
                </a:solidFill>
              </a:rPr>
              <a:t>Technical </a:t>
            </a:r>
          </a:p>
          <a:p>
            <a:pPr>
              <a:defRPr/>
            </a:pPr>
            <a:r>
              <a:rPr lang="en-US" sz="1200" b="1" dirty="0" smtClean="0">
                <a:solidFill>
                  <a:schemeClr val="tx2"/>
                </a:solidFill>
              </a:rPr>
              <a:t>Proposa</a:t>
            </a:r>
            <a:r>
              <a:rPr lang="en-US" sz="1400" b="1" dirty="0" smtClean="0">
                <a:solidFill>
                  <a:schemeClr val="tx2"/>
                </a:solidFill>
              </a:rPr>
              <a:t>l</a:t>
            </a:r>
            <a:endParaRPr lang="en-US" sz="1400" b="1" dirty="0">
              <a:solidFill>
                <a:schemeClr val="tx2"/>
              </a:solidFill>
            </a:endParaRPr>
          </a:p>
        </p:txBody>
      </p:sp>
      <p:sp>
        <p:nvSpPr>
          <p:cNvPr id="10" name="44 CuadroTexto"/>
          <p:cNvSpPr txBox="1"/>
          <p:nvPr/>
        </p:nvSpPr>
        <p:spPr>
          <a:xfrm>
            <a:off x="1660634" y="788275"/>
            <a:ext cx="5454869" cy="5393449"/>
          </a:xfrm>
          <a:prstGeom prst="rect">
            <a:avLst/>
          </a:prstGeom>
          <a:noFill/>
          <a:ln w="15875">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ln>
          <a:effectLst/>
        </p:spPr>
        <p:txBody>
          <a:bodyPr lIns="0" tIns="0" rIns="0" bIns="0" anchor="ctr"/>
          <a:lstStyle/>
          <a:p>
            <a:pPr marL="95250" fontAlgn="auto">
              <a:lnSpc>
                <a:spcPct val="150000"/>
              </a:lnSpc>
              <a:spcBef>
                <a:spcPts val="0"/>
              </a:spcBef>
              <a:spcAft>
                <a:spcPts val="0"/>
              </a:spcAft>
              <a:tabLst>
                <a:tab pos="273050" algn="l"/>
              </a:tabLst>
              <a:defRPr/>
            </a:pPr>
            <a:r>
              <a:rPr lang="en-US" sz="1600" b="1" dirty="0" smtClean="0">
                <a:solidFill>
                  <a:schemeClr val="tx2"/>
                </a:solidFill>
              </a:rPr>
              <a:t>Section 1</a:t>
            </a:r>
          </a:p>
          <a:p>
            <a:pPr marL="266700" indent="-171450" fontAlgn="auto">
              <a:lnSpc>
                <a:spcPct val="150000"/>
              </a:lnSpc>
              <a:spcBef>
                <a:spcPts val="0"/>
              </a:spcBef>
              <a:spcAft>
                <a:spcPts val="0"/>
              </a:spcAft>
              <a:buFont typeface="Arial" pitchFamily="34" charset="0"/>
              <a:buChar char="•"/>
              <a:tabLst>
                <a:tab pos="273050" algn="l"/>
              </a:tabLst>
              <a:defRPr/>
            </a:pPr>
            <a:r>
              <a:rPr lang="en-US" sz="1600" dirty="0" smtClean="0">
                <a:solidFill>
                  <a:schemeClr val="tx2"/>
                </a:solidFill>
              </a:rPr>
              <a:t>Pre-qualification </a:t>
            </a:r>
            <a:r>
              <a:rPr lang="en-US" sz="1600" dirty="0">
                <a:solidFill>
                  <a:schemeClr val="tx2"/>
                </a:solidFill>
              </a:rPr>
              <a:t>documents (SBD </a:t>
            </a:r>
            <a:r>
              <a:rPr lang="en-US" sz="1600" dirty="0" smtClean="0">
                <a:solidFill>
                  <a:schemeClr val="tx2"/>
                </a:solidFill>
              </a:rPr>
              <a:t>documents, etc.)</a:t>
            </a:r>
          </a:p>
          <a:p>
            <a:pPr marL="95250" fontAlgn="auto">
              <a:lnSpc>
                <a:spcPct val="150000"/>
              </a:lnSpc>
              <a:spcBef>
                <a:spcPts val="0"/>
              </a:spcBef>
              <a:spcAft>
                <a:spcPts val="0"/>
              </a:spcAft>
              <a:tabLst>
                <a:tab pos="273050" algn="l"/>
              </a:tabLst>
              <a:defRPr/>
            </a:pPr>
            <a:r>
              <a:rPr lang="en-US" sz="1600" b="1" dirty="0" smtClean="0">
                <a:solidFill>
                  <a:schemeClr val="tx2"/>
                </a:solidFill>
              </a:rPr>
              <a:t>Section 2</a:t>
            </a:r>
          </a:p>
          <a:p>
            <a:pPr marL="266700" indent="-171450" fontAlgn="auto">
              <a:lnSpc>
                <a:spcPct val="150000"/>
              </a:lnSpc>
              <a:spcBef>
                <a:spcPts val="0"/>
              </a:spcBef>
              <a:spcAft>
                <a:spcPts val="0"/>
              </a:spcAft>
              <a:buFont typeface="Arial" pitchFamily="34" charset="0"/>
              <a:buChar char="•"/>
              <a:tabLst>
                <a:tab pos="273050" algn="l"/>
              </a:tabLst>
              <a:defRPr/>
            </a:pPr>
            <a:r>
              <a:rPr lang="en-US" sz="1600" dirty="0">
                <a:solidFill>
                  <a:schemeClr val="tx2"/>
                </a:solidFill>
              </a:rPr>
              <a:t>Responses to technical </a:t>
            </a:r>
            <a:r>
              <a:rPr lang="en-US" sz="1600" dirty="0" smtClean="0">
                <a:solidFill>
                  <a:schemeClr val="tx2"/>
                </a:solidFill>
              </a:rPr>
              <a:t>requirements and supporting documents</a:t>
            </a:r>
          </a:p>
          <a:p>
            <a:pPr marL="266700" indent="-171450" fontAlgn="auto">
              <a:lnSpc>
                <a:spcPct val="150000"/>
              </a:lnSpc>
              <a:spcBef>
                <a:spcPts val="0"/>
              </a:spcBef>
              <a:spcAft>
                <a:spcPts val="0"/>
              </a:spcAft>
              <a:buFont typeface="Arial" pitchFamily="34" charset="0"/>
              <a:buChar char="•"/>
              <a:tabLst>
                <a:tab pos="273050" algn="l"/>
              </a:tabLst>
              <a:defRPr/>
            </a:pPr>
            <a:r>
              <a:rPr lang="en-ZA" sz="1600" dirty="0" smtClean="0">
                <a:solidFill>
                  <a:schemeClr val="tx2"/>
                </a:solidFill>
              </a:rPr>
              <a:t>References/testimonials</a:t>
            </a:r>
            <a:endParaRPr lang="en-ZA" sz="1600" dirty="0">
              <a:solidFill>
                <a:schemeClr val="tx2"/>
              </a:solidFill>
            </a:endParaRPr>
          </a:p>
          <a:p>
            <a:pPr marL="266700" indent="-171450" fontAlgn="auto">
              <a:lnSpc>
                <a:spcPct val="150000"/>
              </a:lnSpc>
              <a:spcBef>
                <a:spcPts val="0"/>
              </a:spcBef>
              <a:spcAft>
                <a:spcPts val="0"/>
              </a:spcAft>
              <a:buFont typeface="Arial" pitchFamily="34" charset="0"/>
              <a:buChar char="•"/>
              <a:tabLst>
                <a:tab pos="273050" algn="l"/>
              </a:tabLst>
              <a:defRPr/>
            </a:pPr>
            <a:r>
              <a:rPr lang="en-ZA" sz="1600" dirty="0" smtClean="0">
                <a:solidFill>
                  <a:schemeClr val="tx2"/>
                </a:solidFill>
              </a:rPr>
              <a:t>3 </a:t>
            </a:r>
            <a:r>
              <a:rPr lang="en-ZA" sz="1600" dirty="0">
                <a:solidFill>
                  <a:schemeClr val="tx2"/>
                </a:solidFill>
              </a:rPr>
              <a:t>years audited /reviewed Financial </a:t>
            </a:r>
            <a:r>
              <a:rPr lang="en-ZA" sz="1600" dirty="0" smtClean="0">
                <a:solidFill>
                  <a:schemeClr val="tx2"/>
                </a:solidFill>
              </a:rPr>
              <a:t>statements</a:t>
            </a:r>
          </a:p>
          <a:p>
            <a:pPr marL="95250" fontAlgn="auto">
              <a:lnSpc>
                <a:spcPct val="150000"/>
              </a:lnSpc>
              <a:spcBef>
                <a:spcPts val="0"/>
              </a:spcBef>
              <a:spcAft>
                <a:spcPts val="0"/>
              </a:spcAft>
              <a:tabLst>
                <a:tab pos="273050" algn="l"/>
              </a:tabLst>
              <a:defRPr/>
            </a:pPr>
            <a:r>
              <a:rPr lang="en-ZA" sz="1600" b="1" dirty="0" smtClean="0">
                <a:solidFill>
                  <a:schemeClr val="tx2"/>
                </a:solidFill>
              </a:rPr>
              <a:t>Section 3</a:t>
            </a:r>
          </a:p>
          <a:p>
            <a:pPr marL="95250" fontAlgn="auto">
              <a:lnSpc>
                <a:spcPct val="150000"/>
              </a:lnSpc>
              <a:spcBef>
                <a:spcPts val="0"/>
              </a:spcBef>
              <a:spcAft>
                <a:spcPts val="0"/>
              </a:spcAft>
              <a:tabLst>
                <a:tab pos="273050" algn="l"/>
              </a:tabLst>
              <a:defRPr/>
            </a:pPr>
            <a:r>
              <a:rPr lang="en-ZA" sz="1600" b="1" dirty="0">
                <a:solidFill>
                  <a:schemeClr val="tx2"/>
                </a:solidFill>
              </a:rPr>
              <a:t>•	</a:t>
            </a:r>
            <a:r>
              <a:rPr lang="en-ZA" sz="1600" dirty="0">
                <a:solidFill>
                  <a:schemeClr val="tx2"/>
                </a:solidFill>
              </a:rPr>
              <a:t>Company profile</a:t>
            </a:r>
          </a:p>
          <a:p>
            <a:pPr marL="95250" fontAlgn="auto">
              <a:lnSpc>
                <a:spcPct val="150000"/>
              </a:lnSpc>
              <a:spcBef>
                <a:spcPts val="0"/>
              </a:spcBef>
              <a:spcAft>
                <a:spcPts val="0"/>
              </a:spcAft>
              <a:tabLst>
                <a:tab pos="273050" algn="l"/>
              </a:tabLst>
              <a:defRPr/>
            </a:pPr>
            <a:r>
              <a:rPr lang="en-ZA" sz="1600" dirty="0">
                <a:solidFill>
                  <a:schemeClr val="tx2"/>
                </a:solidFill>
              </a:rPr>
              <a:t>•	Supplementary </a:t>
            </a:r>
            <a:r>
              <a:rPr lang="en-ZA" sz="1600" dirty="0" smtClean="0">
                <a:solidFill>
                  <a:schemeClr val="tx2"/>
                </a:solidFill>
              </a:rPr>
              <a:t>information</a:t>
            </a:r>
          </a:p>
          <a:p>
            <a:pPr marL="95250" fontAlgn="auto">
              <a:lnSpc>
                <a:spcPct val="150000"/>
              </a:lnSpc>
              <a:spcBef>
                <a:spcPts val="0"/>
              </a:spcBef>
              <a:spcAft>
                <a:spcPts val="0"/>
              </a:spcAft>
              <a:tabLst>
                <a:tab pos="273050" algn="l"/>
              </a:tabLst>
              <a:defRPr/>
            </a:pPr>
            <a:r>
              <a:rPr lang="en-ZA" sz="1600" b="1" dirty="0" smtClean="0">
                <a:solidFill>
                  <a:schemeClr val="tx2"/>
                </a:solidFill>
              </a:rPr>
              <a:t>Section 4 </a:t>
            </a:r>
            <a:endParaRPr lang="en-ZA" sz="1600" b="1" dirty="0">
              <a:solidFill>
                <a:schemeClr val="tx2"/>
              </a:solidFill>
            </a:endParaRPr>
          </a:p>
          <a:p>
            <a:pPr marL="95250" fontAlgn="auto">
              <a:lnSpc>
                <a:spcPct val="150000"/>
              </a:lnSpc>
              <a:spcBef>
                <a:spcPts val="0"/>
              </a:spcBef>
              <a:spcAft>
                <a:spcPts val="0"/>
              </a:spcAft>
              <a:tabLst>
                <a:tab pos="273050" algn="l"/>
              </a:tabLst>
              <a:defRPr/>
            </a:pPr>
            <a:r>
              <a:rPr lang="en-ZA" sz="1600" b="1" dirty="0">
                <a:solidFill>
                  <a:schemeClr val="tx2"/>
                </a:solidFill>
              </a:rPr>
              <a:t>•	</a:t>
            </a:r>
            <a:r>
              <a:rPr lang="en-ZA" sz="1600" dirty="0">
                <a:solidFill>
                  <a:schemeClr val="tx2"/>
                </a:solidFill>
              </a:rPr>
              <a:t>Signed Provision of </a:t>
            </a:r>
            <a:r>
              <a:rPr lang="en-ZA" sz="1600" dirty="0" smtClean="0">
                <a:solidFill>
                  <a:schemeClr val="tx2"/>
                </a:solidFill>
              </a:rPr>
              <a:t>the Transfer Pricing Benchmarking Tool</a:t>
            </a:r>
            <a:r>
              <a:rPr lang="en-ZA" sz="1600" dirty="0" smtClean="0">
                <a:solidFill>
                  <a:schemeClr val="tx2"/>
                </a:solidFill>
              </a:rPr>
              <a:t> </a:t>
            </a:r>
            <a:r>
              <a:rPr lang="en-ZA" sz="1600" dirty="0" smtClean="0">
                <a:solidFill>
                  <a:schemeClr val="tx2"/>
                </a:solidFill>
              </a:rPr>
              <a:t>Agreement</a:t>
            </a:r>
            <a:r>
              <a:rPr lang="en-ZA" sz="1600" b="1" dirty="0" smtClean="0">
                <a:solidFill>
                  <a:schemeClr val="tx2"/>
                </a:solidFill>
              </a:rPr>
              <a:t> </a:t>
            </a:r>
            <a:endParaRPr lang="en-ZA" sz="1600" b="1" dirty="0">
              <a:solidFill>
                <a:schemeClr val="tx2"/>
              </a:solidFill>
            </a:endParaRPr>
          </a:p>
          <a:p>
            <a:pPr marL="266700" indent="-171450" fontAlgn="auto">
              <a:lnSpc>
                <a:spcPct val="150000"/>
              </a:lnSpc>
              <a:spcBef>
                <a:spcPts val="0"/>
              </a:spcBef>
              <a:spcAft>
                <a:spcPts val="0"/>
              </a:spcAft>
              <a:buFont typeface="Arial" pitchFamily="34" charset="0"/>
              <a:buChar char="•"/>
              <a:tabLst>
                <a:tab pos="273050" algn="l"/>
              </a:tabLst>
              <a:defRPr/>
            </a:pPr>
            <a:endParaRPr lang="en-US" sz="1200" dirty="0">
              <a:solidFill>
                <a:schemeClr val="tx2"/>
              </a:solidFill>
            </a:endParaRPr>
          </a:p>
        </p:txBody>
      </p:sp>
      <p:sp>
        <p:nvSpPr>
          <p:cNvPr id="28"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defTabSz="914400" eaLnBrk="1" hangingPunct="1">
              <a:lnSpc>
                <a:spcPct val="85000"/>
              </a:lnSpc>
              <a:defRPr sz="2000" b="1">
                <a:solidFill>
                  <a:schemeClr val="bg1"/>
                </a:solidFill>
                <a:latin typeface="+mn-lt"/>
                <a:ea typeface="+mj-ea"/>
                <a:cs typeface="+mj-cs"/>
              </a:defRPr>
            </a:lvl1pPr>
            <a:lvl2pPr defTabSz="912813" eaLnBrk="0" hangingPunct="0">
              <a:defRPr sz="2400" b="1">
                <a:solidFill>
                  <a:schemeClr val="bg1"/>
                </a:solidFill>
                <a:latin typeface="Arial Rounded MT Bold" pitchFamily="34" charset="0"/>
              </a:defRPr>
            </a:lvl2pPr>
            <a:lvl3pPr defTabSz="912813" eaLnBrk="0" hangingPunct="0">
              <a:defRPr sz="2400" b="1">
                <a:solidFill>
                  <a:schemeClr val="bg1"/>
                </a:solidFill>
                <a:latin typeface="Arial Rounded MT Bold" pitchFamily="34" charset="0"/>
              </a:defRPr>
            </a:lvl3pPr>
            <a:lvl4pPr defTabSz="912813" eaLnBrk="0" hangingPunct="0">
              <a:defRPr sz="2400" b="1">
                <a:solidFill>
                  <a:schemeClr val="bg1"/>
                </a:solidFill>
                <a:latin typeface="Arial Rounded MT Bold" pitchFamily="34" charset="0"/>
              </a:defRPr>
            </a:lvl4pPr>
            <a:lvl5pPr defTabSz="912813" eaLnBrk="0" hangingPunct="0">
              <a:defRPr sz="2400" b="1">
                <a:solidFill>
                  <a:schemeClr val="bg1"/>
                </a:solidFill>
                <a:latin typeface="Arial Rounded MT Bold" pitchFamily="34" charset="0"/>
              </a:defRPr>
            </a:lvl5pPr>
            <a:lvl6pPr marL="457200" defTabSz="912813" eaLnBrk="0" fontAlgn="base" hangingPunct="0">
              <a:spcBef>
                <a:spcPct val="0"/>
              </a:spcBef>
              <a:spcAft>
                <a:spcPct val="0"/>
              </a:spcAft>
              <a:defRPr sz="2400" b="1">
                <a:solidFill>
                  <a:schemeClr val="bg1"/>
                </a:solidFill>
                <a:latin typeface="Arial Rounded MT Bold" pitchFamily="34" charset="0"/>
              </a:defRPr>
            </a:lvl6pPr>
            <a:lvl7pPr marL="914400" defTabSz="912813" eaLnBrk="0" fontAlgn="base" hangingPunct="0">
              <a:spcBef>
                <a:spcPct val="0"/>
              </a:spcBef>
              <a:spcAft>
                <a:spcPct val="0"/>
              </a:spcAft>
              <a:defRPr sz="2400" b="1">
                <a:solidFill>
                  <a:schemeClr val="bg1"/>
                </a:solidFill>
                <a:latin typeface="Arial Rounded MT Bold" pitchFamily="34" charset="0"/>
              </a:defRPr>
            </a:lvl7pPr>
            <a:lvl8pPr marL="1371600" defTabSz="912813" eaLnBrk="0" fontAlgn="base" hangingPunct="0">
              <a:spcBef>
                <a:spcPct val="0"/>
              </a:spcBef>
              <a:spcAft>
                <a:spcPct val="0"/>
              </a:spcAft>
              <a:defRPr sz="2400" b="1">
                <a:solidFill>
                  <a:schemeClr val="bg1"/>
                </a:solidFill>
                <a:latin typeface="Arial Rounded MT Bold" pitchFamily="34" charset="0"/>
              </a:defRPr>
            </a:lvl8pPr>
            <a:lvl9pPr marL="1828800" defTabSz="912813" eaLnBrk="0" fontAlgn="base" hangingPunct="0">
              <a:spcBef>
                <a:spcPct val="0"/>
              </a:spcBef>
              <a:spcAft>
                <a:spcPct val="0"/>
              </a:spcAft>
              <a:defRPr sz="2400" b="1">
                <a:solidFill>
                  <a:schemeClr val="bg1"/>
                </a:solidFill>
                <a:latin typeface="Arial Rounded MT Bold" pitchFamily="34" charset="0"/>
              </a:defRPr>
            </a:lvl9pPr>
          </a:lstStyle>
          <a:p>
            <a:r>
              <a:rPr lang="en-ZA" dirty="0"/>
              <a:t>File 1: Original/ Duplicate </a:t>
            </a:r>
          </a:p>
        </p:txBody>
      </p:sp>
      <p:sp>
        <p:nvSpPr>
          <p:cNvPr id="26" name="Rectangle 43"/>
          <p:cNvSpPr>
            <a:spLocks noChangeArrowheads="1"/>
          </p:cNvSpPr>
          <p:nvPr/>
        </p:nvSpPr>
        <p:spPr bwMode="auto">
          <a:xfrm>
            <a:off x="7360996" y="2380245"/>
            <a:ext cx="774700" cy="447037"/>
          </a:xfrm>
          <a:prstGeom prst="rect">
            <a:avLst/>
          </a:prstGeom>
          <a:solidFill>
            <a:schemeClr val="tx2">
              <a:lumMod val="75000"/>
            </a:schemeClr>
          </a:solidFill>
          <a:ln w="9525" algn="ctr">
            <a:noFill/>
            <a:miter lim="800000"/>
            <a:headEnd/>
            <a:tailEnd/>
          </a:ln>
          <a:effectLst>
            <a:outerShdw blurRad="50800" dist="38100" dir="2700000" algn="tl" rotWithShape="0">
              <a:prstClr val="black">
                <a:alpha val="40000"/>
              </a:prstClr>
            </a:outerShdw>
          </a:effectLst>
        </p:spPr>
        <p:txBody>
          <a:bodyPr wrap="none" anchor="ctr"/>
          <a:lstStyle/>
          <a:p>
            <a:pPr>
              <a:defRPr/>
            </a:pPr>
            <a:endParaRPr lang="en-US" sz="1800" dirty="0">
              <a:solidFill>
                <a:srgbClr val="FFFFFF"/>
              </a:solidFill>
              <a:effectLst>
                <a:outerShdw blurRad="38100" dist="38100" dir="2700000" algn="tl">
                  <a:srgbClr val="000000">
                    <a:alpha val="43137"/>
                  </a:srgbClr>
                </a:outerShdw>
              </a:effectLst>
              <a:latin typeface="Calibri"/>
              <a:cs typeface="+mn-cs"/>
            </a:endParaRPr>
          </a:p>
        </p:txBody>
      </p:sp>
      <p:sp>
        <p:nvSpPr>
          <p:cNvPr id="29" name="Freeform 23"/>
          <p:cNvSpPr>
            <a:spLocks/>
          </p:cNvSpPr>
          <p:nvPr/>
        </p:nvSpPr>
        <p:spPr bwMode="auto">
          <a:xfrm>
            <a:off x="7550815" y="2421540"/>
            <a:ext cx="395061" cy="364445"/>
          </a:xfrm>
          <a:custGeom>
            <a:avLst/>
            <a:gdLst>
              <a:gd name="T0" fmla="*/ 2 w 140"/>
              <a:gd name="T1" fmla="*/ 94 h 152"/>
              <a:gd name="T2" fmla="*/ 2 w 140"/>
              <a:gd name="T3" fmla="*/ 94 h 152"/>
              <a:gd name="T4" fmla="*/ 0 w 140"/>
              <a:gd name="T5" fmla="*/ 88 h 152"/>
              <a:gd name="T6" fmla="*/ 2 w 140"/>
              <a:gd name="T7" fmla="*/ 82 h 152"/>
              <a:gd name="T8" fmla="*/ 6 w 140"/>
              <a:gd name="T9" fmla="*/ 76 h 152"/>
              <a:gd name="T10" fmla="*/ 20 w 140"/>
              <a:gd name="T11" fmla="*/ 68 h 152"/>
              <a:gd name="T12" fmla="*/ 20 w 140"/>
              <a:gd name="T13" fmla="*/ 68 h 152"/>
              <a:gd name="T14" fmla="*/ 26 w 140"/>
              <a:gd name="T15" fmla="*/ 68 h 152"/>
              <a:gd name="T16" fmla="*/ 28 w 140"/>
              <a:gd name="T17" fmla="*/ 68 h 152"/>
              <a:gd name="T18" fmla="*/ 32 w 140"/>
              <a:gd name="T19" fmla="*/ 72 h 152"/>
              <a:gd name="T20" fmla="*/ 32 w 140"/>
              <a:gd name="T21" fmla="*/ 72 h 152"/>
              <a:gd name="T22" fmla="*/ 38 w 140"/>
              <a:gd name="T23" fmla="*/ 92 h 152"/>
              <a:gd name="T24" fmla="*/ 38 w 140"/>
              <a:gd name="T25" fmla="*/ 92 h 152"/>
              <a:gd name="T26" fmla="*/ 42 w 140"/>
              <a:gd name="T27" fmla="*/ 100 h 152"/>
              <a:gd name="T28" fmla="*/ 44 w 140"/>
              <a:gd name="T29" fmla="*/ 100 h 152"/>
              <a:gd name="T30" fmla="*/ 48 w 140"/>
              <a:gd name="T31" fmla="*/ 94 h 152"/>
              <a:gd name="T32" fmla="*/ 90 w 140"/>
              <a:gd name="T33" fmla="*/ 22 h 152"/>
              <a:gd name="T34" fmla="*/ 90 w 140"/>
              <a:gd name="T35" fmla="*/ 22 h 152"/>
              <a:gd name="T36" fmla="*/ 96 w 140"/>
              <a:gd name="T37" fmla="*/ 16 h 152"/>
              <a:gd name="T38" fmla="*/ 104 w 140"/>
              <a:gd name="T39" fmla="*/ 10 h 152"/>
              <a:gd name="T40" fmla="*/ 112 w 140"/>
              <a:gd name="T41" fmla="*/ 6 h 152"/>
              <a:gd name="T42" fmla="*/ 134 w 140"/>
              <a:gd name="T43" fmla="*/ 0 h 152"/>
              <a:gd name="T44" fmla="*/ 134 w 140"/>
              <a:gd name="T45" fmla="*/ 0 h 152"/>
              <a:gd name="T46" fmla="*/ 136 w 140"/>
              <a:gd name="T47" fmla="*/ 0 h 152"/>
              <a:gd name="T48" fmla="*/ 138 w 140"/>
              <a:gd name="T49" fmla="*/ 0 h 152"/>
              <a:gd name="T50" fmla="*/ 140 w 140"/>
              <a:gd name="T51" fmla="*/ 2 h 152"/>
              <a:gd name="T52" fmla="*/ 140 w 140"/>
              <a:gd name="T53" fmla="*/ 4 h 152"/>
              <a:gd name="T54" fmla="*/ 136 w 140"/>
              <a:gd name="T55" fmla="*/ 10 h 152"/>
              <a:gd name="T56" fmla="*/ 136 w 140"/>
              <a:gd name="T57" fmla="*/ 10 h 152"/>
              <a:gd name="T58" fmla="*/ 110 w 140"/>
              <a:gd name="T59" fmla="*/ 46 h 152"/>
              <a:gd name="T60" fmla="*/ 86 w 140"/>
              <a:gd name="T61" fmla="*/ 82 h 152"/>
              <a:gd name="T62" fmla="*/ 64 w 140"/>
              <a:gd name="T63" fmla="*/ 120 h 152"/>
              <a:gd name="T64" fmla="*/ 52 w 140"/>
              <a:gd name="T65" fmla="*/ 142 h 152"/>
              <a:gd name="T66" fmla="*/ 52 w 140"/>
              <a:gd name="T67" fmla="*/ 142 h 152"/>
              <a:gd name="T68" fmla="*/ 50 w 140"/>
              <a:gd name="T69" fmla="*/ 146 h 152"/>
              <a:gd name="T70" fmla="*/ 46 w 140"/>
              <a:gd name="T71" fmla="*/ 150 h 152"/>
              <a:gd name="T72" fmla="*/ 38 w 140"/>
              <a:gd name="T73" fmla="*/ 150 h 152"/>
              <a:gd name="T74" fmla="*/ 38 w 140"/>
              <a:gd name="T75" fmla="*/ 150 h 152"/>
              <a:gd name="T76" fmla="*/ 26 w 140"/>
              <a:gd name="T77" fmla="*/ 152 h 152"/>
              <a:gd name="T78" fmla="*/ 26 w 140"/>
              <a:gd name="T79" fmla="*/ 152 h 152"/>
              <a:gd name="T80" fmla="*/ 20 w 140"/>
              <a:gd name="T81" fmla="*/ 150 h 152"/>
              <a:gd name="T82" fmla="*/ 18 w 140"/>
              <a:gd name="T83" fmla="*/ 146 h 152"/>
              <a:gd name="T84" fmla="*/ 16 w 140"/>
              <a:gd name="T85" fmla="*/ 142 h 152"/>
              <a:gd name="T86" fmla="*/ 2 w 140"/>
              <a:gd name="T87" fmla="*/ 94 h 15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0"/>
              <a:gd name="T133" fmla="*/ 0 h 152"/>
              <a:gd name="T134" fmla="*/ 140 w 140"/>
              <a:gd name="T135" fmla="*/ 152 h 15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0" h="152">
                <a:moveTo>
                  <a:pt x="2" y="94"/>
                </a:moveTo>
                <a:lnTo>
                  <a:pt x="2" y="94"/>
                </a:lnTo>
                <a:lnTo>
                  <a:pt x="0" y="88"/>
                </a:lnTo>
                <a:lnTo>
                  <a:pt x="2" y="82"/>
                </a:lnTo>
                <a:lnTo>
                  <a:pt x="6" y="76"/>
                </a:lnTo>
                <a:lnTo>
                  <a:pt x="20" y="68"/>
                </a:lnTo>
                <a:lnTo>
                  <a:pt x="26" y="68"/>
                </a:lnTo>
                <a:lnTo>
                  <a:pt x="28" y="68"/>
                </a:lnTo>
                <a:lnTo>
                  <a:pt x="32" y="72"/>
                </a:lnTo>
                <a:lnTo>
                  <a:pt x="38" y="92"/>
                </a:lnTo>
                <a:lnTo>
                  <a:pt x="42" y="100"/>
                </a:lnTo>
                <a:lnTo>
                  <a:pt x="44" y="100"/>
                </a:lnTo>
                <a:lnTo>
                  <a:pt x="48" y="94"/>
                </a:lnTo>
                <a:lnTo>
                  <a:pt x="90" y="22"/>
                </a:lnTo>
                <a:lnTo>
                  <a:pt x="96" y="16"/>
                </a:lnTo>
                <a:lnTo>
                  <a:pt x="104" y="10"/>
                </a:lnTo>
                <a:lnTo>
                  <a:pt x="112" y="6"/>
                </a:lnTo>
                <a:lnTo>
                  <a:pt x="134" y="0"/>
                </a:lnTo>
                <a:lnTo>
                  <a:pt x="136" y="0"/>
                </a:lnTo>
                <a:lnTo>
                  <a:pt x="138" y="0"/>
                </a:lnTo>
                <a:lnTo>
                  <a:pt x="140" y="2"/>
                </a:lnTo>
                <a:lnTo>
                  <a:pt x="140" y="4"/>
                </a:lnTo>
                <a:lnTo>
                  <a:pt x="136" y="10"/>
                </a:lnTo>
                <a:lnTo>
                  <a:pt x="110" y="46"/>
                </a:lnTo>
                <a:lnTo>
                  <a:pt x="86" y="82"/>
                </a:lnTo>
                <a:lnTo>
                  <a:pt x="64" y="120"/>
                </a:lnTo>
                <a:lnTo>
                  <a:pt x="52" y="142"/>
                </a:lnTo>
                <a:lnTo>
                  <a:pt x="50" y="146"/>
                </a:lnTo>
                <a:lnTo>
                  <a:pt x="46" y="150"/>
                </a:lnTo>
                <a:lnTo>
                  <a:pt x="38" y="150"/>
                </a:lnTo>
                <a:lnTo>
                  <a:pt x="26" y="152"/>
                </a:lnTo>
                <a:lnTo>
                  <a:pt x="20" y="150"/>
                </a:lnTo>
                <a:lnTo>
                  <a:pt x="18" y="146"/>
                </a:lnTo>
                <a:lnTo>
                  <a:pt x="16" y="142"/>
                </a:lnTo>
                <a:lnTo>
                  <a:pt x="2" y="94"/>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a:lstStyle/>
          <a:p>
            <a:pPr algn="l">
              <a:defRPr/>
            </a:pPr>
            <a:endParaRPr lang="en-US" sz="1800" dirty="0">
              <a:solidFill>
                <a:srgbClr val="000000"/>
              </a:solidFill>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3203027" y="5021786"/>
            <a:ext cx="280837" cy="23601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ZA" sz="1000" b="1" i="1" dirty="0">
              <a:solidFill>
                <a:srgbClr val="0070C0"/>
              </a:solidFill>
            </a:endParaRPr>
          </a:p>
        </p:txBody>
      </p:sp>
      <p:sp>
        <p:nvSpPr>
          <p:cNvPr id="7" name="Slide Number Placeholder 6"/>
          <p:cNvSpPr>
            <a:spLocks noGrp="1"/>
          </p:cNvSpPr>
          <p:nvPr>
            <p:ph type="sldNum" sz="quarter" idx="11"/>
          </p:nvPr>
        </p:nvSpPr>
        <p:spPr>
          <a:xfrm>
            <a:off x="7284720" y="6564622"/>
            <a:ext cx="862012" cy="184666"/>
          </a:xfrm>
        </p:spPr>
        <p:txBody>
          <a:bodyPr/>
          <a:lstStyle/>
          <a:p>
            <a:pPr algn="ctr">
              <a:defRPr/>
            </a:pPr>
            <a:r>
              <a:rPr lang="en-ZA" dirty="0">
                <a:solidFill>
                  <a:schemeClr val="tx1"/>
                </a:solidFill>
              </a:rPr>
              <a:t>4</a:t>
            </a:r>
          </a:p>
        </p:txBody>
      </p:sp>
      <p:sp>
        <p:nvSpPr>
          <p:cNvPr id="13" name="Rectangle 3"/>
          <p:cNvSpPr>
            <a:spLocks noChangeArrowheads="1"/>
          </p:cNvSpPr>
          <p:nvPr/>
        </p:nvSpPr>
        <p:spPr bwMode="auto">
          <a:xfrm>
            <a:off x="285720" y="870858"/>
            <a:ext cx="8429655" cy="5418818"/>
          </a:xfrm>
          <a:prstGeom prst="rect">
            <a:avLst/>
          </a:prstGeom>
          <a:noFill/>
          <a:ln w="9525" algn="ctr">
            <a:noFill/>
            <a:miter lim="800000"/>
            <a:headEnd/>
            <a:tailEnd/>
          </a:ln>
        </p:spPr>
        <p:txBody>
          <a:bodyPr/>
          <a:lstStyle/>
          <a:p>
            <a:pPr marL="457200" indent="-457200">
              <a:lnSpc>
                <a:spcPct val="135000"/>
              </a:lnSpc>
              <a:spcBef>
                <a:spcPct val="75000"/>
              </a:spcBef>
              <a:spcAft>
                <a:spcPct val="10000"/>
              </a:spcAft>
              <a:buFont typeface="+mj-lt"/>
              <a:buAutoNum type="arabicPeriod"/>
            </a:pPr>
            <a:r>
              <a:rPr lang="en-US" sz="2000" b="1" dirty="0" smtClean="0">
                <a:solidFill>
                  <a:srgbClr val="BFBFBF"/>
                </a:solidFill>
              </a:rPr>
              <a:t>Welcome </a:t>
            </a:r>
            <a:r>
              <a:rPr lang="en-US" sz="2000" b="1" dirty="0">
                <a:solidFill>
                  <a:srgbClr val="BFBFBF"/>
                </a:solidFill>
              </a:rPr>
              <a:t>and Introduction</a:t>
            </a:r>
          </a:p>
          <a:p>
            <a:pPr marL="457200" indent="-457200">
              <a:lnSpc>
                <a:spcPct val="135000"/>
              </a:lnSpc>
              <a:spcBef>
                <a:spcPct val="75000"/>
              </a:spcBef>
              <a:spcAft>
                <a:spcPct val="10000"/>
              </a:spcAft>
              <a:buFont typeface="+mj-lt"/>
              <a:buAutoNum type="arabicPeriod"/>
            </a:pPr>
            <a:r>
              <a:rPr lang="en-ZA" sz="2000" b="1" dirty="0" smtClean="0">
                <a:solidFill>
                  <a:srgbClr val="FF0000"/>
                </a:solidFill>
              </a:rPr>
              <a:t>RFP </a:t>
            </a:r>
            <a:r>
              <a:rPr lang="en-ZA" sz="2000" b="1" dirty="0">
                <a:solidFill>
                  <a:srgbClr val="FF0000"/>
                </a:solidFill>
              </a:rPr>
              <a:t>Timelines </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Background </a:t>
            </a:r>
            <a:r>
              <a:rPr lang="en-ZA" sz="2000" b="1" dirty="0">
                <a:solidFill>
                  <a:schemeClr val="tx2"/>
                </a:solidFill>
              </a:rPr>
              <a:t>and Scope of Work</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Bid Evaluation Process</a:t>
            </a:r>
            <a:endParaRPr lang="en-ZA" sz="2000" b="1" dirty="0">
              <a:solidFill>
                <a:schemeClr val="tx2"/>
              </a:solidFill>
            </a:endParaRP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Price &amp; BBBEE</a:t>
            </a:r>
            <a:endParaRPr lang="en-ZA" sz="2000" b="1" dirty="0">
              <a:solidFill>
                <a:schemeClr val="tx2"/>
              </a:solidFill>
            </a:endParaRP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Draft </a:t>
            </a:r>
            <a:r>
              <a:rPr lang="en-ZA" sz="2000" b="1" dirty="0">
                <a:solidFill>
                  <a:schemeClr val="tx2"/>
                </a:solidFill>
              </a:rPr>
              <a:t>SLA</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RFP </a:t>
            </a:r>
            <a:r>
              <a:rPr lang="en-ZA" sz="2000" b="1" dirty="0">
                <a:solidFill>
                  <a:schemeClr val="tx2"/>
                </a:solidFill>
              </a:rPr>
              <a:t>submission and contact details</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Meeting Closure</a:t>
            </a:r>
            <a:endParaRPr lang="en-ZA" sz="2000" dirty="0"/>
          </a:p>
          <a:p>
            <a:pPr lvl="1" algn="l">
              <a:lnSpc>
                <a:spcPct val="135000"/>
              </a:lnSpc>
              <a:spcBef>
                <a:spcPct val="75000"/>
              </a:spcBef>
              <a:spcAft>
                <a:spcPct val="10000"/>
              </a:spcAft>
              <a:buClr>
                <a:schemeClr val="accent1"/>
              </a:buClr>
            </a:pPr>
            <a:endParaRPr lang="en-ZA" sz="2000" dirty="0">
              <a:solidFill>
                <a:schemeClr val="tx1"/>
              </a:solidFill>
            </a:endParaRPr>
          </a:p>
          <a:p>
            <a:pPr marL="636588" lvl="1" indent="-179388" algn="l" eaLnBrk="0" hangingPunct="0">
              <a:lnSpc>
                <a:spcPct val="110000"/>
              </a:lnSpc>
              <a:spcBef>
                <a:spcPct val="50000"/>
              </a:spcBef>
              <a:spcAft>
                <a:spcPct val="10000"/>
              </a:spcAft>
              <a:buClr>
                <a:schemeClr val="tx2"/>
              </a:buClr>
              <a:buSzPct val="120000"/>
              <a:buFontTx/>
              <a:buChar char="•"/>
            </a:pPr>
            <a:endParaRPr lang="en-ZA" sz="2000" dirty="0">
              <a:solidFill>
                <a:schemeClr val="tx1"/>
              </a:solidFill>
            </a:endParaRPr>
          </a:p>
          <a:p>
            <a:pPr marL="228600" indent="-228600" algn="l" eaLnBrk="0" hangingPunct="0">
              <a:lnSpc>
                <a:spcPct val="110000"/>
              </a:lnSpc>
              <a:spcBef>
                <a:spcPct val="10000"/>
              </a:spcBef>
              <a:spcAft>
                <a:spcPct val="10000"/>
              </a:spcAft>
              <a:buClr>
                <a:schemeClr val="tx2"/>
              </a:buClr>
              <a:buSzPct val="120000"/>
              <a:buFontTx/>
              <a:buChar char="•"/>
            </a:pPr>
            <a:endParaRPr lang="en-US" sz="2000" dirty="0">
              <a:solidFill>
                <a:schemeClr val="tx1"/>
              </a:solidFill>
            </a:endParaRPr>
          </a:p>
        </p:txBody>
      </p:sp>
      <p:sp>
        <p:nvSpPr>
          <p:cNvPr id="18"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a:t>Table of </a:t>
            </a:r>
            <a:r>
              <a:rPr lang="en-ZA" dirty="0" smtClean="0"/>
              <a:t>Contents</a:t>
            </a:r>
            <a:endParaRPr lang="en-ZA" dirty="0"/>
          </a:p>
        </p:txBody>
      </p:sp>
    </p:spTree>
    <p:extLst>
      <p:ext uri="{BB962C8B-B14F-4D97-AF65-F5344CB8AC3E}">
        <p14:creationId xmlns:p14="http://schemas.microsoft.com/office/powerpoint/2010/main" val="5406622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1"/>
          </p:nvPr>
        </p:nvSpPr>
        <p:spPr>
          <a:xfrm>
            <a:off x="7213600" y="6583998"/>
            <a:ext cx="862012" cy="184666"/>
          </a:xfrm>
        </p:spPr>
        <p:txBody>
          <a:bodyPr/>
          <a:lstStyle/>
          <a:p>
            <a:pPr algn="ctr">
              <a:defRPr/>
            </a:pPr>
            <a:fld id="{1D46AC71-C261-4AF3-BFB1-CCAEF8821007}" type="slidenum">
              <a:rPr lang="en-ZA" smtClean="0">
                <a:solidFill>
                  <a:schemeClr val="tx1"/>
                </a:solidFill>
              </a:rPr>
              <a:pPr algn="ctr">
                <a:defRPr/>
              </a:pPr>
              <a:t>40</a:t>
            </a:fld>
            <a:endParaRPr lang="en-ZA" dirty="0">
              <a:solidFill>
                <a:schemeClr val="tx1"/>
              </a:solidFill>
            </a:endParaRPr>
          </a:p>
        </p:txBody>
      </p:sp>
      <p:sp>
        <p:nvSpPr>
          <p:cNvPr id="5" name="Rectangle 3"/>
          <p:cNvSpPr>
            <a:spLocks noChangeArrowheads="1"/>
          </p:cNvSpPr>
          <p:nvPr/>
        </p:nvSpPr>
        <p:spPr bwMode="auto">
          <a:xfrm>
            <a:off x="539750" y="1071563"/>
            <a:ext cx="8175625" cy="5218112"/>
          </a:xfrm>
          <a:prstGeom prst="rect">
            <a:avLst/>
          </a:prstGeom>
          <a:noFill/>
          <a:ln w="9525" algn="ctr">
            <a:noFill/>
            <a:miter lim="800000"/>
            <a:headEnd/>
            <a:tailEnd/>
          </a:ln>
        </p:spPr>
        <p:txBody>
          <a:bodyPr/>
          <a:lstStyle/>
          <a:p>
            <a:pPr marL="457200" indent="-457200" algn="l">
              <a:lnSpc>
                <a:spcPct val="135000"/>
              </a:lnSpc>
              <a:spcBef>
                <a:spcPct val="75000"/>
              </a:spcBef>
              <a:spcAft>
                <a:spcPct val="10000"/>
              </a:spcAft>
              <a:buFont typeface="+mj-lt"/>
              <a:buAutoNum type="arabicPeriod"/>
            </a:pPr>
            <a:r>
              <a:rPr lang="en-US" sz="2000" b="1" dirty="0" smtClean="0">
                <a:solidFill>
                  <a:srgbClr val="BFBFBF"/>
                </a:solidFill>
                <a:ea typeface="SimSun" pitchFamily="2" charset="-122"/>
              </a:rPr>
              <a:t>Welcome </a:t>
            </a:r>
            <a:r>
              <a:rPr lang="en-US" sz="2000" b="1" dirty="0">
                <a:solidFill>
                  <a:srgbClr val="BFBFBF"/>
                </a:solidFill>
                <a:ea typeface="SimSun" pitchFamily="2" charset="-122"/>
              </a:rPr>
              <a:t>and Introduction</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RFP Timelines </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Background &amp; Scope of work</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Bid Evaluation Process</a:t>
            </a:r>
            <a:endParaRPr lang="en-ZA" sz="2000" b="1" dirty="0">
              <a:solidFill>
                <a:srgbClr val="BFBFBF"/>
              </a:solidFill>
            </a:endParaRP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Price &amp; BBBEE</a:t>
            </a:r>
            <a:endParaRPr lang="en-ZA" sz="2000" b="1" dirty="0">
              <a:solidFill>
                <a:srgbClr val="BFBFBF"/>
              </a:solidFill>
            </a:endParaRP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Draft SLA</a:t>
            </a:r>
            <a:endParaRPr lang="en-ZA" sz="2000" b="1" dirty="0">
              <a:solidFill>
                <a:srgbClr val="BFBFBF"/>
              </a:solidFill>
            </a:endParaRP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RFP </a:t>
            </a:r>
            <a:r>
              <a:rPr lang="en-ZA" sz="2000" b="1" dirty="0">
                <a:solidFill>
                  <a:srgbClr val="BFBFBF"/>
                </a:solidFill>
              </a:rPr>
              <a:t>submission and contact details</a:t>
            </a:r>
          </a:p>
          <a:p>
            <a:pPr marL="457200" indent="-457200">
              <a:lnSpc>
                <a:spcPct val="135000"/>
              </a:lnSpc>
              <a:spcBef>
                <a:spcPct val="75000"/>
              </a:spcBef>
              <a:spcAft>
                <a:spcPct val="10000"/>
              </a:spcAft>
              <a:buFont typeface="+mj-lt"/>
              <a:buAutoNum type="arabicPeriod"/>
            </a:pPr>
            <a:r>
              <a:rPr lang="en-ZA" sz="2000" b="1" dirty="0" smtClean="0">
                <a:solidFill>
                  <a:srgbClr val="FF0000"/>
                </a:solidFill>
              </a:rPr>
              <a:t>Meeting Closure</a:t>
            </a:r>
            <a:endParaRPr lang="en-ZA" sz="2000" dirty="0">
              <a:solidFill>
                <a:srgbClr val="FF0000"/>
              </a:solidFill>
            </a:endParaRPr>
          </a:p>
          <a:p>
            <a:pPr marL="228600" indent="-228600" algn="l">
              <a:lnSpc>
                <a:spcPct val="135000"/>
              </a:lnSpc>
              <a:spcBef>
                <a:spcPct val="75000"/>
              </a:spcBef>
              <a:spcAft>
                <a:spcPct val="10000"/>
              </a:spcAft>
              <a:buFontTx/>
              <a:buChar char="•"/>
            </a:pPr>
            <a:endParaRPr lang="en-ZA" sz="2000" dirty="0">
              <a:solidFill>
                <a:schemeClr val="tx1"/>
              </a:solidFill>
            </a:endParaRPr>
          </a:p>
          <a:p>
            <a:pPr marL="636588" lvl="1" indent="-179388" algn="l">
              <a:lnSpc>
                <a:spcPct val="135000"/>
              </a:lnSpc>
              <a:spcBef>
                <a:spcPct val="75000"/>
              </a:spcBef>
              <a:spcAft>
                <a:spcPct val="10000"/>
              </a:spcAft>
              <a:buFontTx/>
              <a:buChar char="•"/>
            </a:pPr>
            <a:endParaRPr lang="en-ZA" sz="2000" dirty="0">
              <a:solidFill>
                <a:schemeClr val="tx1"/>
              </a:solidFill>
            </a:endParaRPr>
          </a:p>
          <a:p>
            <a:pPr marL="636588" lvl="1" indent="-179388" algn="l" eaLnBrk="0" hangingPunct="0">
              <a:lnSpc>
                <a:spcPct val="110000"/>
              </a:lnSpc>
              <a:spcBef>
                <a:spcPct val="50000"/>
              </a:spcBef>
              <a:spcAft>
                <a:spcPct val="10000"/>
              </a:spcAft>
              <a:buSzPct val="120000"/>
              <a:buFontTx/>
              <a:buChar char="•"/>
            </a:pPr>
            <a:endParaRPr lang="en-ZA" sz="2000" dirty="0">
              <a:solidFill>
                <a:schemeClr val="tx1"/>
              </a:solidFill>
            </a:endParaRPr>
          </a:p>
          <a:p>
            <a:pPr marL="228600" indent="-228600" algn="l" eaLnBrk="0" hangingPunct="0">
              <a:lnSpc>
                <a:spcPct val="110000"/>
              </a:lnSpc>
              <a:spcBef>
                <a:spcPct val="10000"/>
              </a:spcBef>
              <a:spcAft>
                <a:spcPct val="10000"/>
              </a:spcAft>
              <a:buSzPct val="120000"/>
              <a:buFontTx/>
              <a:buChar char="•"/>
            </a:pPr>
            <a:endParaRPr lang="en-US" sz="2000" dirty="0">
              <a:solidFill>
                <a:schemeClr val="tx1"/>
              </a:solidFill>
            </a:endParaRPr>
          </a:p>
        </p:txBody>
      </p:sp>
      <p:sp>
        <p:nvSpPr>
          <p:cNvPr id="4"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defTabSz="914400" eaLnBrk="1" hangingPunct="1">
              <a:lnSpc>
                <a:spcPct val="85000"/>
              </a:lnSpc>
              <a:defRPr sz="2000" b="1">
                <a:solidFill>
                  <a:schemeClr val="bg1"/>
                </a:solidFill>
                <a:latin typeface="+mn-lt"/>
                <a:ea typeface="+mj-ea"/>
                <a:cs typeface="+mj-cs"/>
              </a:defRPr>
            </a:lvl1pPr>
            <a:lvl2pPr defTabSz="912813" eaLnBrk="0" hangingPunct="0">
              <a:defRPr sz="2400" b="1">
                <a:solidFill>
                  <a:schemeClr val="bg1"/>
                </a:solidFill>
                <a:latin typeface="Arial Rounded MT Bold" pitchFamily="34" charset="0"/>
              </a:defRPr>
            </a:lvl2pPr>
            <a:lvl3pPr defTabSz="912813" eaLnBrk="0" hangingPunct="0">
              <a:defRPr sz="2400" b="1">
                <a:solidFill>
                  <a:schemeClr val="bg1"/>
                </a:solidFill>
                <a:latin typeface="Arial Rounded MT Bold" pitchFamily="34" charset="0"/>
              </a:defRPr>
            </a:lvl3pPr>
            <a:lvl4pPr defTabSz="912813" eaLnBrk="0" hangingPunct="0">
              <a:defRPr sz="2400" b="1">
                <a:solidFill>
                  <a:schemeClr val="bg1"/>
                </a:solidFill>
                <a:latin typeface="Arial Rounded MT Bold" pitchFamily="34" charset="0"/>
              </a:defRPr>
            </a:lvl4pPr>
            <a:lvl5pPr defTabSz="912813" eaLnBrk="0" hangingPunct="0">
              <a:defRPr sz="2400" b="1">
                <a:solidFill>
                  <a:schemeClr val="bg1"/>
                </a:solidFill>
                <a:latin typeface="Arial Rounded MT Bold" pitchFamily="34" charset="0"/>
              </a:defRPr>
            </a:lvl5pPr>
            <a:lvl6pPr marL="457200" defTabSz="912813" eaLnBrk="0" fontAlgn="base" hangingPunct="0">
              <a:spcBef>
                <a:spcPct val="0"/>
              </a:spcBef>
              <a:spcAft>
                <a:spcPct val="0"/>
              </a:spcAft>
              <a:defRPr sz="2400" b="1">
                <a:solidFill>
                  <a:schemeClr val="bg1"/>
                </a:solidFill>
                <a:latin typeface="Arial Rounded MT Bold" pitchFamily="34" charset="0"/>
              </a:defRPr>
            </a:lvl6pPr>
            <a:lvl7pPr marL="914400" defTabSz="912813" eaLnBrk="0" fontAlgn="base" hangingPunct="0">
              <a:spcBef>
                <a:spcPct val="0"/>
              </a:spcBef>
              <a:spcAft>
                <a:spcPct val="0"/>
              </a:spcAft>
              <a:defRPr sz="2400" b="1">
                <a:solidFill>
                  <a:schemeClr val="bg1"/>
                </a:solidFill>
                <a:latin typeface="Arial Rounded MT Bold" pitchFamily="34" charset="0"/>
              </a:defRPr>
            </a:lvl7pPr>
            <a:lvl8pPr marL="1371600" defTabSz="912813" eaLnBrk="0" fontAlgn="base" hangingPunct="0">
              <a:spcBef>
                <a:spcPct val="0"/>
              </a:spcBef>
              <a:spcAft>
                <a:spcPct val="0"/>
              </a:spcAft>
              <a:defRPr sz="2400" b="1">
                <a:solidFill>
                  <a:schemeClr val="bg1"/>
                </a:solidFill>
                <a:latin typeface="Arial Rounded MT Bold" pitchFamily="34" charset="0"/>
              </a:defRPr>
            </a:lvl8pPr>
            <a:lvl9pPr marL="1828800" defTabSz="912813" eaLnBrk="0" fontAlgn="base" hangingPunct="0">
              <a:spcBef>
                <a:spcPct val="0"/>
              </a:spcBef>
              <a:spcAft>
                <a:spcPct val="0"/>
              </a:spcAft>
              <a:defRPr sz="2400" b="1">
                <a:solidFill>
                  <a:schemeClr val="bg1"/>
                </a:solidFill>
                <a:latin typeface="Arial Rounded MT Bold" pitchFamily="34" charset="0"/>
              </a:defRPr>
            </a:lvl9pPr>
          </a:lstStyle>
          <a:p>
            <a:r>
              <a:rPr lang="en-ZA" dirty="0"/>
              <a:t>   Table of </a:t>
            </a:r>
            <a:r>
              <a:rPr lang="en-ZA" dirty="0" smtClean="0"/>
              <a:t>Contents</a:t>
            </a:r>
            <a:endParaRPr lang="en-ZA"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a:xfrm>
            <a:off x="7244080" y="6584942"/>
            <a:ext cx="862012" cy="184666"/>
          </a:xfrm>
        </p:spPr>
        <p:txBody>
          <a:bodyPr/>
          <a:lstStyle/>
          <a:p>
            <a:pPr algn="ctr">
              <a:defRPr/>
            </a:pPr>
            <a:fld id="{1D46AC71-C261-4AF3-BFB1-CCAEF8821007}" type="slidenum">
              <a:rPr lang="en-ZA" smtClean="0">
                <a:solidFill>
                  <a:schemeClr val="tx1"/>
                </a:solidFill>
              </a:rPr>
              <a:pPr algn="ctr">
                <a:defRPr/>
              </a:pPr>
              <a:t>41</a:t>
            </a:fld>
            <a:endParaRPr lang="en-ZA" dirty="0">
              <a:solidFill>
                <a:schemeClr val="tx1"/>
              </a:solidFill>
            </a:endParaRPr>
          </a:p>
        </p:txBody>
      </p:sp>
      <p:pic>
        <p:nvPicPr>
          <p:cNvPr id="96262" name="Picture 6" descr="Image result for thank you sticker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7158" y="1168066"/>
            <a:ext cx="3866148" cy="421406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a:t>RFP Timelines</a:t>
            </a:r>
          </a:p>
        </p:txBody>
      </p:sp>
      <p:graphicFrame>
        <p:nvGraphicFramePr>
          <p:cNvPr id="2" name="Table 1"/>
          <p:cNvGraphicFramePr>
            <a:graphicFrameLocks noGrp="1"/>
          </p:cNvGraphicFramePr>
          <p:nvPr>
            <p:extLst>
              <p:ext uri="{D42A27DB-BD31-4B8C-83A1-F6EECF244321}">
                <p14:modId xmlns:p14="http://schemas.microsoft.com/office/powerpoint/2010/main" val="325670578"/>
              </p:ext>
            </p:extLst>
          </p:nvPr>
        </p:nvGraphicFramePr>
        <p:xfrm>
          <a:off x="0" y="782322"/>
          <a:ext cx="9144000" cy="4850954"/>
        </p:xfrm>
        <a:graphic>
          <a:graphicData uri="http://schemas.openxmlformats.org/drawingml/2006/table">
            <a:tbl>
              <a:tblPr firstRow="1" bandRow="1">
                <a:tableStyleId>{5C22544A-7EE6-4342-B048-85BDC9FD1C3A}</a:tableStyleId>
              </a:tblPr>
              <a:tblGrid>
                <a:gridCol w="6004560">
                  <a:extLst>
                    <a:ext uri="{9D8B030D-6E8A-4147-A177-3AD203B41FA5}">
                      <a16:colId xmlns:a16="http://schemas.microsoft.com/office/drawing/2014/main" val="20000"/>
                    </a:ext>
                  </a:extLst>
                </a:gridCol>
                <a:gridCol w="3139440">
                  <a:extLst>
                    <a:ext uri="{9D8B030D-6E8A-4147-A177-3AD203B41FA5}">
                      <a16:colId xmlns:a16="http://schemas.microsoft.com/office/drawing/2014/main" val="20001"/>
                    </a:ext>
                  </a:extLst>
                </a:gridCol>
              </a:tblGrid>
              <a:tr h="550628">
                <a:tc>
                  <a:txBody>
                    <a:bodyPr/>
                    <a:lstStyle/>
                    <a:p>
                      <a:r>
                        <a:rPr lang="en-ZA" dirty="0" smtClean="0">
                          <a:solidFill>
                            <a:schemeClr val="tx2">
                              <a:lumMod val="75000"/>
                            </a:schemeClr>
                          </a:solidFill>
                        </a:rPr>
                        <a:t>ACTIVITY</a:t>
                      </a:r>
                      <a:endParaRPr lang="en-ZA" dirty="0">
                        <a:solidFill>
                          <a:schemeClr val="tx2">
                            <a:lumMod val="75000"/>
                          </a:schemeClr>
                        </a:solidFill>
                      </a:endParaRPr>
                    </a:p>
                  </a:txBody>
                  <a:tcPr/>
                </a:tc>
                <a:tc>
                  <a:txBody>
                    <a:bodyPr/>
                    <a:lstStyle/>
                    <a:p>
                      <a:pPr algn="l"/>
                      <a:r>
                        <a:rPr lang="en-ZA" dirty="0" smtClean="0">
                          <a:solidFill>
                            <a:schemeClr val="tx2">
                              <a:lumMod val="75000"/>
                            </a:schemeClr>
                          </a:solidFill>
                        </a:rPr>
                        <a:t>DUE DATE</a:t>
                      </a:r>
                      <a:endParaRPr lang="en-ZA" dirty="0">
                        <a:solidFill>
                          <a:schemeClr val="tx2">
                            <a:lumMod val="75000"/>
                          </a:schemeClr>
                        </a:solidFill>
                      </a:endParaRPr>
                    </a:p>
                  </a:txBody>
                  <a:tcPr/>
                </a:tc>
                <a:extLst>
                  <a:ext uri="{0D108BD9-81ED-4DB2-BD59-A6C34878D82A}">
                    <a16:rowId xmlns:a16="http://schemas.microsoft.com/office/drawing/2014/main" val="10000"/>
                  </a:ext>
                </a:extLst>
              </a:tr>
              <a:tr h="716721">
                <a:tc>
                  <a:txBody>
                    <a:bodyPr/>
                    <a:lstStyle/>
                    <a:p>
                      <a:pPr marL="0" marR="0" indent="0" algn="l" defTabSz="932962" rtl="0" eaLnBrk="1" fontAlgn="auto" latinLnBrk="0" hangingPunct="1">
                        <a:lnSpc>
                          <a:spcPct val="100000"/>
                        </a:lnSpc>
                        <a:spcBef>
                          <a:spcPts val="0"/>
                        </a:spcBef>
                        <a:spcAft>
                          <a:spcPts val="0"/>
                        </a:spcAft>
                        <a:buClrTx/>
                        <a:buSzTx/>
                        <a:buFontTx/>
                        <a:buNone/>
                        <a:tabLst/>
                        <a:defRPr/>
                      </a:pPr>
                      <a:r>
                        <a:rPr lang="en-ZA" sz="1800" b="1" kern="1200" baseline="0" dirty="0" smtClean="0">
                          <a:solidFill>
                            <a:schemeClr val="accent2">
                              <a:lumMod val="50000"/>
                            </a:schemeClr>
                          </a:solidFill>
                          <a:latin typeface="+mn-lt"/>
                          <a:ea typeface="+mn-ea"/>
                          <a:cs typeface="+mn-cs"/>
                        </a:rPr>
                        <a:t>RFP Advertisement in Government Tender Bulletin</a:t>
                      </a:r>
                    </a:p>
                  </a:txBody>
                  <a:tcPr anchor="ctr"/>
                </a:tc>
                <a:tc>
                  <a:txBody>
                    <a:bodyPr/>
                    <a:lstStyle/>
                    <a:p>
                      <a:pPr marL="0" algn="l" defTabSz="932962" rtl="0" eaLnBrk="1" latinLnBrk="0" hangingPunct="1"/>
                      <a:r>
                        <a:rPr lang="en-ZA" sz="1800" b="1" kern="1200" baseline="0" dirty="0" smtClean="0">
                          <a:solidFill>
                            <a:schemeClr val="accent2">
                              <a:lumMod val="50000"/>
                            </a:schemeClr>
                          </a:solidFill>
                          <a:latin typeface="+mn-lt"/>
                          <a:ea typeface="+mn-ea"/>
                          <a:cs typeface="+mn-cs"/>
                        </a:rPr>
                        <a:t>24 July 2020</a:t>
                      </a:r>
                      <a:endParaRPr lang="en-ZA" sz="1800" b="1" kern="1200" baseline="0" dirty="0">
                        <a:solidFill>
                          <a:schemeClr val="accent2">
                            <a:lumMod val="50000"/>
                          </a:schemeClr>
                        </a:solidFill>
                        <a:latin typeface="+mn-lt"/>
                        <a:ea typeface="+mn-ea"/>
                        <a:cs typeface="+mn-cs"/>
                      </a:endParaRPr>
                    </a:p>
                  </a:txBody>
                  <a:tcPr anchor="ctr"/>
                </a:tc>
                <a:extLst>
                  <a:ext uri="{0D108BD9-81ED-4DB2-BD59-A6C34878D82A}">
                    <a16:rowId xmlns:a16="http://schemas.microsoft.com/office/drawing/2014/main" val="10001"/>
                  </a:ext>
                </a:extLst>
              </a:tr>
              <a:tr h="716721">
                <a:tc>
                  <a:txBody>
                    <a:bodyPr/>
                    <a:lstStyle/>
                    <a:p>
                      <a:pPr marL="0" algn="l" defTabSz="932962" rtl="0" eaLnBrk="1" latinLnBrk="0" hangingPunct="1"/>
                      <a:r>
                        <a:rPr lang="en-ZA" sz="1800" b="1" kern="1200" baseline="0" dirty="0" smtClean="0">
                          <a:solidFill>
                            <a:schemeClr val="accent2">
                              <a:lumMod val="50000"/>
                            </a:schemeClr>
                          </a:solidFill>
                          <a:latin typeface="+mn-lt"/>
                          <a:ea typeface="+mn-ea"/>
                          <a:cs typeface="+mn-cs"/>
                        </a:rPr>
                        <a:t>Tender documents on SARS website </a:t>
                      </a:r>
                    </a:p>
                  </a:txBody>
                  <a:tcPr anchor="ctr"/>
                </a:tc>
                <a:tc>
                  <a:txBody>
                    <a:bodyPr/>
                    <a:lstStyle/>
                    <a:p>
                      <a:pPr marL="0" algn="l" defTabSz="932962" rtl="0" eaLnBrk="1" latinLnBrk="0" hangingPunct="1"/>
                      <a:r>
                        <a:rPr lang="en-ZA" sz="1800" b="1" kern="1200" baseline="0" dirty="0" smtClean="0">
                          <a:solidFill>
                            <a:schemeClr val="accent2">
                              <a:lumMod val="50000"/>
                            </a:schemeClr>
                          </a:solidFill>
                          <a:latin typeface="+mn-lt"/>
                          <a:ea typeface="+mn-ea"/>
                          <a:cs typeface="+mn-cs"/>
                        </a:rPr>
                        <a:t>30 July 2020</a:t>
                      </a:r>
                    </a:p>
                  </a:txBody>
                  <a:tcPr anchor="ctr"/>
                </a:tc>
                <a:extLst>
                  <a:ext uri="{0D108BD9-81ED-4DB2-BD59-A6C34878D82A}">
                    <a16:rowId xmlns:a16="http://schemas.microsoft.com/office/drawing/2014/main" val="10002"/>
                  </a:ext>
                </a:extLst>
              </a:tr>
              <a:tr h="716721">
                <a:tc>
                  <a:txBody>
                    <a:bodyPr/>
                    <a:lstStyle/>
                    <a:p>
                      <a:pPr marL="0" algn="l" defTabSz="932962" rtl="0" eaLnBrk="1" latinLnBrk="0" hangingPunct="1"/>
                      <a:r>
                        <a:rPr lang="en-ZA" sz="1800" b="1" kern="1200" baseline="0" dirty="0" smtClean="0">
                          <a:solidFill>
                            <a:srgbClr val="FF0000"/>
                          </a:solidFill>
                          <a:latin typeface="+mn-lt"/>
                          <a:ea typeface="+mn-ea"/>
                          <a:cs typeface="+mn-cs"/>
                        </a:rPr>
                        <a:t>Non-Compulsory briefing session</a:t>
                      </a:r>
                      <a:endParaRPr lang="en-ZA" sz="1800" b="1" kern="1200" baseline="0" dirty="0">
                        <a:solidFill>
                          <a:srgbClr val="FF0000"/>
                        </a:solidFill>
                        <a:latin typeface="+mn-lt"/>
                        <a:ea typeface="+mn-ea"/>
                        <a:cs typeface="+mn-cs"/>
                      </a:endParaRPr>
                    </a:p>
                  </a:txBody>
                  <a:tcPr anchor="ctr"/>
                </a:tc>
                <a:tc>
                  <a:txBody>
                    <a:bodyPr/>
                    <a:lstStyle/>
                    <a:p>
                      <a:pPr marL="0" algn="l" defTabSz="932962" rtl="0" eaLnBrk="1" latinLnBrk="0" hangingPunct="1"/>
                      <a:r>
                        <a:rPr lang="en-ZA" sz="1800" b="1" kern="1200" baseline="0" dirty="0" smtClean="0">
                          <a:solidFill>
                            <a:srgbClr val="FF0000"/>
                          </a:solidFill>
                          <a:latin typeface="+mn-lt"/>
                          <a:ea typeface="+mn-ea"/>
                          <a:cs typeface="+mn-cs"/>
                        </a:rPr>
                        <a:t>06 August 2020 at 12H00</a:t>
                      </a:r>
                      <a:endParaRPr lang="en-ZA" sz="1800" b="1" kern="1200" baseline="0" dirty="0">
                        <a:solidFill>
                          <a:srgbClr val="FF0000"/>
                        </a:solidFill>
                        <a:latin typeface="+mn-lt"/>
                        <a:ea typeface="+mn-ea"/>
                        <a:cs typeface="+mn-cs"/>
                      </a:endParaRPr>
                    </a:p>
                  </a:txBody>
                  <a:tcPr anchor="ctr"/>
                </a:tc>
                <a:extLst>
                  <a:ext uri="{0D108BD9-81ED-4DB2-BD59-A6C34878D82A}">
                    <a16:rowId xmlns:a16="http://schemas.microsoft.com/office/drawing/2014/main" val="10003"/>
                  </a:ext>
                </a:extLst>
              </a:tr>
              <a:tr h="716721">
                <a:tc>
                  <a:txBody>
                    <a:bodyPr/>
                    <a:lstStyle/>
                    <a:p>
                      <a:pPr marL="0" algn="l" defTabSz="932962" rtl="0" eaLnBrk="1" latinLnBrk="0" hangingPunct="1"/>
                      <a:r>
                        <a:rPr lang="en-ZA" sz="1800" b="1" kern="1200" baseline="0" dirty="0" smtClean="0">
                          <a:solidFill>
                            <a:schemeClr val="accent2">
                              <a:lumMod val="50000"/>
                            </a:schemeClr>
                          </a:solidFill>
                          <a:latin typeface="+mn-lt"/>
                          <a:ea typeface="+mn-ea"/>
                          <a:cs typeface="+mn-cs"/>
                        </a:rPr>
                        <a:t>Questions and Answers relating to RFP</a:t>
                      </a:r>
                      <a:endParaRPr lang="en-ZA" sz="1800" b="1" kern="1200" baseline="0" dirty="0">
                        <a:solidFill>
                          <a:schemeClr val="accent2">
                            <a:lumMod val="50000"/>
                          </a:schemeClr>
                        </a:solidFill>
                        <a:latin typeface="+mn-lt"/>
                        <a:ea typeface="+mn-ea"/>
                        <a:cs typeface="+mn-cs"/>
                      </a:endParaRPr>
                    </a:p>
                  </a:txBody>
                  <a:tcPr anchor="ctr"/>
                </a:tc>
                <a:tc>
                  <a:txBody>
                    <a:bodyPr/>
                    <a:lstStyle/>
                    <a:p>
                      <a:pPr marL="0" algn="l" defTabSz="932962" rtl="0" eaLnBrk="1" latinLnBrk="0" hangingPunct="1"/>
                      <a:r>
                        <a:rPr lang="en-ZA" sz="1600" b="1" kern="1200" baseline="0" dirty="0" smtClean="0">
                          <a:solidFill>
                            <a:schemeClr val="accent2">
                              <a:lumMod val="50000"/>
                            </a:schemeClr>
                          </a:solidFill>
                          <a:latin typeface="+mn-lt"/>
                          <a:ea typeface="+mn-ea"/>
                          <a:cs typeface="+mn-cs"/>
                        </a:rPr>
                        <a:t>31 July  – 14 August 2020</a:t>
                      </a:r>
                      <a:endParaRPr lang="en-ZA" sz="1600" b="1" kern="1200" baseline="0" dirty="0">
                        <a:solidFill>
                          <a:schemeClr val="accent2">
                            <a:lumMod val="50000"/>
                          </a:schemeClr>
                        </a:solidFill>
                        <a:latin typeface="+mn-lt"/>
                        <a:ea typeface="+mn-ea"/>
                        <a:cs typeface="+mn-cs"/>
                      </a:endParaRPr>
                    </a:p>
                  </a:txBody>
                  <a:tcPr anchor="ctr"/>
                </a:tc>
                <a:extLst>
                  <a:ext uri="{0D108BD9-81ED-4DB2-BD59-A6C34878D82A}">
                    <a16:rowId xmlns:a16="http://schemas.microsoft.com/office/drawing/2014/main" val="10004"/>
                  </a:ext>
                </a:extLst>
              </a:tr>
              <a:tr h="716721">
                <a:tc>
                  <a:txBody>
                    <a:bodyPr/>
                    <a:lstStyle/>
                    <a:p>
                      <a:r>
                        <a:rPr lang="en-ZA" sz="1800" b="1" dirty="0" smtClean="0">
                          <a:solidFill>
                            <a:schemeClr val="accent2">
                              <a:lumMod val="50000"/>
                            </a:schemeClr>
                          </a:solidFill>
                        </a:rPr>
                        <a:t>RFP Closing Date</a:t>
                      </a:r>
                      <a:endParaRPr lang="en-ZA" sz="1800" b="1" dirty="0">
                        <a:solidFill>
                          <a:schemeClr val="accent2">
                            <a:lumMod val="50000"/>
                          </a:schemeClr>
                        </a:solidFill>
                      </a:endParaRPr>
                    </a:p>
                  </a:txBody>
                  <a:tcPr anchor="ctr"/>
                </a:tc>
                <a:tc>
                  <a:txBody>
                    <a:bodyPr/>
                    <a:lstStyle/>
                    <a:p>
                      <a:pPr algn="l"/>
                      <a:r>
                        <a:rPr lang="en-ZA" sz="1800" b="1" baseline="0" dirty="0" smtClean="0">
                          <a:solidFill>
                            <a:schemeClr val="accent2">
                              <a:lumMod val="50000"/>
                            </a:schemeClr>
                          </a:solidFill>
                        </a:rPr>
                        <a:t>25 August 2020</a:t>
                      </a:r>
                      <a:r>
                        <a:rPr lang="en-ZA" sz="1800" b="1" dirty="0" smtClean="0">
                          <a:solidFill>
                            <a:schemeClr val="accent2">
                              <a:lumMod val="50000"/>
                            </a:schemeClr>
                          </a:solidFill>
                        </a:rPr>
                        <a:t>, 11h00</a:t>
                      </a:r>
                      <a:endParaRPr lang="en-ZA" sz="1800" b="1" dirty="0">
                        <a:solidFill>
                          <a:schemeClr val="accent2">
                            <a:lumMod val="50000"/>
                          </a:schemeClr>
                        </a:solidFill>
                      </a:endParaRPr>
                    </a:p>
                  </a:txBody>
                  <a:tcPr anchor="ctr"/>
                </a:tc>
                <a:extLst>
                  <a:ext uri="{0D108BD9-81ED-4DB2-BD59-A6C34878D82A}">
                    <a16:rowId xmlns:a16="http://schemas.microsoft.com/office/drawing/2014/main" val="10005"/>
                  </a:ext>
                </a:extLst>
              </a:tr>
              <a:tr h="716721">
                <a:tc>
                  <a:txBody>
                    <a:bodyPr/>
                    <a:lstStyle/>
                    <a:p>
                      <a:r>
                        <a:rPr lang="en-ZA" sz="1800" b="1" dirty="0" smtClean="0">
                          <a:solidFill>
                            <a:schemeClr val="accent2">
                              <a:lumMod val="50000"/>
                            </a:schemeClr>
                          </a:solidFill>
                        </a:rPr>
                        <a:t>Notice to bidders</a:t>
                      </a:r>
                      <a:endParaRPr lang="en-ZA" sz="1800" b="1" dirty="0">
                        <a:solidFill>
                          <a:schemeClr val="accent2">
                            <a:lumMod val="50000"/>
                          </a:schemeClr>
                        </a:solidFill>
                      </a:endParaRPr>
                    </a:p>
                  </a:txBody>
                  <a:tcPr anchor="ctr"/>
                </a:tc>
                <a:tc>
                  <a:txBody>
                    <a:bodyPr/>
                    <a:lstStyle/>
                    <a:p>
                      <a:pPr algn="l"/>
                      <a:r>
                        <a:rPr lang="en-ZA" sz="1800" b="1" kern="1200" baseline="0" dirty="0" smtClean="0">
                          <a:solidFill>
                            <a:schemeClr val="accent2">
                              <a:lumMod val="50000"/>
                            </a:schemeClr>
                          </a:solidFill>
                          <a:latin typeface="+mn-lt"/>
                          <a:ea typeface="+mn-ea"/>
                          <a:cs typeface="+mn-cs"/>
                        </a:rPr>
                        <a:t>End of October 2020</a:t>
                      </a:r>
                      <a:endParaRPr lang="en-ZA" sz="1800" b="1" kern="1200" baseline="0" dirty="0">
                        <a:solidFill>
                          <a:schemeClr val="accent2">
                            <a:lumMod val="50000"/>
                          </a:schemeClr>
                        </a:solidFill>
                        <a:latin typeface="+mn-lt"/>
                        <a:ea typeface="+mn-ea"/>
                        <a:cs typeface="+mn-cs"/>
                      </a:endParaRPr>
                    </a:p>
                  </a:txBody>
                  <a:tcPr anchor="ct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1"/>
          </p:nvPr>
        </p:nvSpPr>
        <p:spPr>
          <a:xfrm>
            <a:off x="6884988" y="6550978"/>
            <a:ext cx="862012" cy="184666"/>
          </a:xfrm>
        </p:spPr>
        <p:txBody>
          <a:bodyPr/>
          <a:lstStyle/>
          <a:p>
            <a:pPr>
              <a:defRPr/>
            </a:pPr>
            <a:fld id="{1D46AC71-C261-4AF3-BFB1-CCAEF8821007}" type="slidenum">
              <a:rPr lang="en-ZA" smtClean="0">
                <a:solidFill>
                  <a:schemeClr val="tx1"/>
                </a:solidFill>
              </a:rPr>
              <a:pPr>
                <a:defRPr/>
              </a:pPr>
              <a:t>5</a:t>
            </a:fld>
            <a:endParaRPr lang="en-ZA"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3203027" y="5021786"/>
            <a:ext cx="280837" cy="23601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ZA" sz="1000" b="1" i="1" dirty="0">
              <a:solidFill>
                <a:srgbClr val="0070C0"/>
              </a:solidFill>
            </a:endParaRPr>
          </a:p>
        </p:txBody>
      </p:sp>
      <p:sp>
        <p:nvSpPr>
          <p:cNvPr id="7" name="Slide Number Placeholder 6"/>
          <p:cNvSpPr>
            <a:spLocks noGrp="1"/>
          </p:cNvSpPr>
          <p:nvPr>
            <p:ph type="sldNum" sz="quarter" idx="11"/>
          </p:nvPr>
        </p:nvSpPr>
        <p:spPr>
          <a:xfrm>
            <a:off x="7284720" y="6564622"/>
            <a:ext cx="862012" cy="184666"/>
          </a:xfrm>
        </p:spPr>
        <p:txBody>
          <a:bodyPr/>
          <a:lstStyle/>
          <a:p>
            <a:pPr algn="ctr">
              <a:defRPr/>
            </a:pPr>
            <a:r>
              <a:rPr lang="en-ZA" dirty="0">
                <a:solidFill>
                  <a:schemeClr val="tx1"/>
                </a:solidFill>
              </a:rPr>
              <a:t>6</a:t>
            </a:r>
          </a:p>
        </p:txBody>
      </p:sp>
      <p:sp>
        <p:nvSpPr>
          <p:cNvPr id="13" name="Rectangle 3"/>
          <p:cNvSpPr>
            <a:spLocks noChangeArrowheads="1"/>
          </p:cNvSpPr>
          <p:nvPr/>
        </p:nvSpPr>
        <p:spPr bwMode="auto">
          <a:xfrm>
            <a:off x="285720" y="870858"/>
            <a:ext cx="8429655" cy="5418818"/>
          </a:xfrm>
          <a:prstGeom prst="rect">
            <a:avLst/>
          </a:prstGeom>
          <a:noFill/>
          <a:ln w="9525" algn="ctr">
            <a:noFill/>
            <a:miter lim="800000"/>
            <a:headEnd/>
            <a:tailEnd/>
          </a:ln>
        </p:spPr>
        <p:txBody>
          <a:bodyPr/>
          <a:lstStyle/>
          <a:p>
            <a:pPr marL="457200" indent="-457200">
              <a:lnSpc>
                <a:spcPct val="135000"/>
              </a:lnSpc>
              <a:spcBef>
                <a:spcPct val="75000"/>
              </a:spcBef>
              <a:spcAft>
                <a:spcPct val="10000"/>
              </a:spcAft>
              <a:buFont typeface="+mj-lt"/>
              <a:buAutoNum type="arabicPeriod"/>
            </a:pPr>
            <a:r>
              <a:rPr lang="en-US" sz="2000" b="1" dirty="0" smtClean="0">
                <a:solidFill>
                  <a:srgbClr val="BFBFBF"/>
                </a:solidFill>
              </a:rPr>
              <a:t>Welcome </a:t>
            </a:r>
            <a:r>
              <a:rPr lang="en-US" sz="2000" b="1" dirty="0">
                <a:solidFill>
                  <a:srgbClr val="BFBFBF"/>
                </a:solidFill>
              </a:rPr>
              <a:t>and Introduction</a:t>
            </a:r>
          </a:p>
          <a:p>
            <a:pPr marL="457200" indent="-457200">
              <a:lnSpc>
                <a:spcPct val="135000"/>
              </a:lnSpc>
              <a:spcBef>
                <a:spcPct val="75000"/>
              </a:spcBef>
              <a:spcAft>
                <a:spcPct val="10000"/>
              </a:spcAft>
              <a:buFont typeface="+mj-lt"/>
              <a:buAutoNum type="arabicPeriod"/>
            </a:pPr>
            <a:r>
              <a:rPr lang="en-ZA" sz="2000" b="1" dirty="0" smtClean="0">
                <a:solidFill>
                  <a:srgbClr val="BFBFBF"/>
                </a:solidFill>
              </a:rPr>
              <a:t>RFP </a:t>
            </a:r>
            <a:r>
              <a:rPr lang="en-ZA" sz="2000" b="1" dirty="0">
                <a:solidFill>
                  <a:srgbClr val="BFBFBF"/>
                </a:solidFill>
              </a:rPr>
              <a:t>Timelines </a:t>
            </a:r>
          </a:p>
          <a:p>
            <a:pPr marL="457200" indent="-457200">
              <a:lnSpc>
                <a:spcPct val="135000"/>
              </a:lnSpc>
              <a:spcBef>
                <a:spcPct val="75000"/>
              </a:spcBef>
              <a:spcAft>
                <a:spcPct val="10000"/>
              </a:spcAft>
              <a:buFont typeface="+mj-lt"/>
              <a:buAutoNum type="arabicPeriod"/>
            </a:pPr>
            <a:r>
              <a:rPr lang="en-ZA" sz="2000" b="1" dirty="0" smtClean="0">
                <a:solidFill>
                  <a:srgbClr val="FF0000"/>
                </a:solidFill>
              </a:rPr>
              <a:t>Background and </a:t>
            </a:r>
            <a:r>
              <a:rPr lang="en-ZA" sz="2000" b="1" dirty="0">
                <a:solidFill>
                  <a:srgbClr val="FF0000"/>
                </a:solidFill>
              </a:rPr>
              <a:t>Scope of </a:t>
            </a:r>
            <a:r>
              <a:rPr lang="en-ZA" sz="2000" b="1" dirty="0" smtClean="0">
                <a:solidFill>
                  <a:srgbClr val="FF0000"/>
                </a:solidFill>
              </a:rPr>
              <a:t>Work</a:t>
            </a:r>
            <a:endParaRPr lang="en-ZA" sz="2000" b="1" dirty="0">
              <a:solidFill>
                <a:srgbClr val="FF0000"/>
              </a:solidFill>
            </a:endParaRP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Bid Evaluation Process</a:t>
            </a:r>
            <a:endParaRPr lang="en-ZA" sz="2000" b="1" dirty="0">
              <a:solidFill>
                <a:schemeClr val="tx2"/>
              </a:solidFill>
            </a:endParaRP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Price &amp; BBBEE</a:t>
            </a:r>
            <a:endParaRPr lang="en-ZA" sz="2000" b="1" dirty="0">
              <a:solidFill>
                <a:schemeClr val="tx2"/>
              </a:solidFill>
            </a:endParaRP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Draft </a:t>
            </a:r>
            <a:r>
              <a:rPr lang="en-ZA" sz="2000" b="1" dirty="0">
                <a:solidFill>
                  <a:schemeClr val="tx2"/>
                </a:solidFill>
              </a:rPr>
              <a:t>SLA</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RFP </a:t>
            </a:r>
            <a:r>
              <a:rPr lang="en-ZA" sz="2000" b="1" dirty="0">
                <a:solidFill>
                  <a:schemeClr val="tx2"/>
                </a:solidFill>
              </a:rPr>
              <a:t>submission and contact details</a:t>
            </a:r>
          </a:p>
          <a:p>
            <a:pPr marL="457200" indent="-457200">
              <a:lnSpc>
                <a:spcPct val="135000"/>
              </a:lnSpc>
              <a:spcBef>
                <a:spcPct val="75000"/>
              </a:spcBef>
              <a:spcAft>
                <a:spcPct val="10000"/>
              </a:spcAft>
              <a:buFont typeface="+mj-lt"/>
              <a:buAutoNum type="arabicPeriod"/>
            </a:pPr>
            <a:r>
              <a:rPr lang="en-ZA" sz="2000" b="1" dirty="0" smtClean="0">
                <a:solidFill>
                  <a:schemeClr val="tx2"/>
                </a:solidFill>
              </a:rPr>
              <a:t>Meeting Closure</a:t>
            </a:r>
            <a:endParaRPr lang="en-ZA" sz="2000" dirty="0"/>
          </a:p>
          <a:p>
            <a:pPr lvl="1" algn="l">
              <a:lnSpc>
                <a:spcPct val="135000"/>
              </a:lnSpc>
              <a:spcBef>
                <a:spcPct val="75000"/>
              </a:spcBef>
              <a:spcAft>
                <a:spcPct val="10000"/>
              </a:spcAft>
              <a:buClr>
                <a:schemeClr val="accent1"/>
              </a:buClr>
            </a:pPr>
            <a:endParaRPr lang="en-ZA" sz="2000" dirty="0">
              <a:solidFill>
                <a:schemeClr val="tx1"/>
              </a:solidFill>
            </a:endParaRPr>
          </a:p>
          <a:p>
            <a:pPr marL="636588" lvl="1" indent="-179388" algn="l" eaLnBrk="0" hangingPunct="0">
              <a:lnSpc>
                <a:spcPct val="110000"/>
              </a:lnSpc>
              <a:spcBef>
                <a:spcPct val="50000"/>
              </a:spcBef>
              <a:spcAft>
                <a:spcPct val="10000"/>
              </a:spcAft>
              <a:buClr>
                <a:schemeClr val="tx2"/>
              </a:buClr>
              <a:buSzPct val="120000"/>
              <a:buFontTx/>
              <a:buChar char="•"/>
            </a:pPr>
            <a:endParaRPr lang="en-ZA" sz="2000" dirty="0">
              <a:solidFill>
                <a:schemeClr val="tx1"/>
              </a:solidFill>
            </a:endParaRPr>
          </a:p>
          <a:p>
            <a:pPr marL="228600" indent="-228600" algn="l" eaLnBrk="0" hangingPunct="0">
              <a:lnSpc>
                <a:spcPct val="110000"/>
              </a:lnSpc>
              <a:spcBef>
                <a:spcPct val="10000"/>
              </a:spcBef>
              <a:spcAft>
                <a:spcPct val="10000"/>
              </a:spcAft>
              <a:buClr>
                <a:schemeClr val="tx2"/>
              </a:buClr>
              <a:buSzPct val="120000"/>
              <a:buFontTx/>
              <a:buChar char="•"/>
            </a:pPr>
            <a:endParaRPr lang="en-US" sz="2000" dirty="0">
              <a:solidFill>
                <a:schemeClr val="tx1"/>
              </a:solidFill>
            </a:endParaRPr>
          </a:p>
        </p:txBody>
      </p:sp>
      <p:sp>
        <p:nvSpPr>
          <p:cNvPr id="18" name="Title 1"/>
          <p:cNvSpPr txBox="1">
            <a:spLocks/>
          </p:cNvSpPr>
          <p:nvPr/>
        </p:nvSpPr>
        <p:spPr>
          <a:xfrm>
            <a:off x="0" y="285750"/>
            <a:ext cx="9144000" cy="261938"/>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a:t>Table of </a:t>
            </a:r>
            <a:r>
              <a:rPr lang="en-ZA" dirty="0" smtClean="0"/>
              <a:t>Contents</a:t>
            </a:r>
            <a:endParaRPr lang="en-ZA" dirty="0"/>
          </a:p>
        </p:txBody>
      </p:sp>
    </p:spTree>
    <p:extLst>
      <p:ext uri="{BB962C8B-B14F-4D97-AF65-F5344CB8AC3E}">
        <p14:creationId xmlns:p14="http://schemas.microsoft.com/office/powerpoint/2010/main" val="3415104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chemeClr val="tx1"/>
                </a:solidFill>
              </a:rPr>
              <a:pPr/>
              <a:t>7</a:t>
            </a:fld>
            <a:endParaRPr lang="en-ZA" dirty="0">
              <a:solidFill>
                <a:schemeClr val="tx1"/>
              </a:solidFill>
            </a:endParaRPr>
          </a:p>
        </p:txBody>
      </p:sp>
      <p:sp>
        <p:nvSpPr>
          <p:cNvPr id="7" name="Title 1"/>
          <p:cNvSpPr txBox="1">
            <a:spLocks/>
          </p:cNvSpPr>
          <p:nvPr/>
        </p:nvSpPr>
        <p:spPr>
          <a:xfrm>
            <a:off x="0" y="285914"/>
            <a:ext cx="9144000" cy="261610"/>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smtClean="0"/>
              <a:t>Background and Scope of work</a:t>
            </a:r>
            <a:endParaRPr lang="en-ZA" dirty="0"/>
          </a:p>
        </p:txBody>
      </p:sp>
      <p:graphicFrame>
        <p:nvGraphicFramePr>
          <p:cNvPr id="13" name="Object 12"/>
          <p:cNvGraphicFramePr>
            <a:graphicFrameLocks noChangeAspect="1"/>
          </p:cNvGraphicFramePr>
          <p:nvPr>
            <p:extLst>
              <p:ext uri="{D42A27DB-BD31-4B8C-83A1-F6EECF244321}">
                <p14:modId xmlns:p14="http://schemas.microsoft.com/office/powerpoint/2010/main" val="2569879360"/>
              </p:ext>
            </p:extLst>
          </p:nvPr>
        </p:nvGraphicFramePr>
        <p:xfrm>
          <a:off x="1481357" y="3773488"/>
          <a:ext cx="1912937" cy="1660525"/>
        </p:xfrm>
        <a:graphic>
          <a:graphicData uri="http://schemas.openxmlformats.org/presentationml/2006/ole">
            <mc:AlternateContent xmlns:mc="http://schemas.openxmlformats.org/markup-compatibility/2006">
              <mc:Choice xmlns:v="urn:schemas-microsoft-com:vml" Requires="v">
                <p:oleObj spid="_x0000_s91244" name="Document" r:id="rId3" imgW="1918913" imgH="1670916" progId="Word.Document.12">
                  <p:embed/>
                </p:oleObj>
              </mc:Choice>
              <mc:Fallback>
                <p:oleObj name="Document" r:id="rId3" imgW="1918913" imgH="1670916" progId="Word.Document.12">
                  <p:embed/>
                  <p:pic>
                    <p:nvPicPr>
                      <p:cNvPr id="0" name=""/>
                      <p:cNvPicPr/>
                      <p:nvPr/>
                    </p:nvPicPr>
                    <p:blipFill>
                      <a:blip r:embed="rId4"/>
                      <a:stretch>
                        <a:fillRect/>
                      </a:stretch>
                    </p:blipFill>
                    <p:spPr>
                      <a:xfrm>
                        <a:off x="1481357" y="3773488"/>
                        <a:ext cx="1912937" cy="1660525"/>
                      </a:xfrm>
                      <a:prstGeom prst="rect">
                        <a:avLst/>
                      </a:prstGeom>
                    </p:spPr>
                  </p:pic>
                </p:oleObj>
              </mc:Fallback>
            </mc:AlternateContent>
          </a:graphicData>
        </a:graphic>
      </p:graphicFrame>
      <p:sp>
        <p:nvSpPr>
          <p:cNvPr id="4" name="Rectangle 3"/>
          <p:cNvSpPr/>
          <p:nvPr/>
        </p:nvSpPr>
        <p:spPr>
          <a:xfrm>
            <a:off x="420413" y="1028343"/>
            <a:ext cx="8313683" cy="5262979"/>
          </a:xfrm>
          <a:prstGeom prst="rect">
            <a:avLst/>
          </a:prstGeom>
        </p:spPr>
        <p:txBody>
          <a:bodyPr wrap="square">
            <a:spAutoFit/>
          </a:bodyPr>
          <a:lstStyle/>
          <a:p>
            <a:r>
              <a:rPr lang="en-US" sz="1600" dirty="0"/>
              <a:t>The term transfer pricing describes the process by which entities set the prices at which they transfer goods or services between each other.</a:t>
            </a:r>
          </a:p>
          <a:p>
            <a:r>
              <a:rPr lang="en-US" sz="1600" dirty="0"/>
              <a:t>The transfer prices adopted by a multinational have a direct bearing on the proportional profit it derives in each country in which it operates. If a non-arm’s value (inadequate or excessive consideration) is paid for the transfer of goods or services between the members of a multinational, the income calculated for each of those members will be inconsistent with their relative economic contributions. </a:t>
            </a:r>
            <a:endParaRPr lang="en-US" sz="1600" dirty="0" smtClean="0"/>
          </a:p>
          <a:p>
            <a:endParaRPr lang="en-US" sz="1600" dirty="0"/>
          </a:p>
          <a:p>
            <a:r>
              <a:rPr lang="en-US" sz="1600" dirty="0" smtClean="0"/>
              <a:t>This </a:t>
            </a:r>
            <a:r>
              <a:rPr lang="en-US" sz="1600" dirty="0"/>
              <a:t>distortion will impact on the tax revenues of the relevant tax jurisdictions in which they </a:t>
            </a:r>
            <a:r>
              <a:rPr lang="en-US" sz="1600" dirty="0" smtClean="0"/>
              <a:t>operate. Since </a:t>
            </a:r>
            <a:r>
              <a:rPr lang="en-US" sz="1600" dirty="0"/>
              <a:t>South Africa’s re-emergence in the international market, there has been a marked expansion of international trade and commerce, with wide-ranging changes in volume and complexity. An increasing proportion of this international activity is carried on between members of multinationals. As the </a:t>
            </a:r>
            <a:r>
              <a:rPr lang="en-US" sz="1600" dirty="0" err="1"/>
              <a:t>globalisation</a:t>
            </a:r>
            <a:r>
              <a:rPr lang="en-US" sz="1600" dirty="0"/>
              <a:t> of business activity continues to accelerate, protecting the South African tax base is vital to South Africa’s wealth and development. </a:t>
            </a:r>
          </a:p>
          <a:p>
            <a:r>
              <a:rPr lang="en-GB" sz="1600" dirty="0" smtClean="0"/>
              <a:t> </a:t>
            </a:r>
          </a:p>
          <a:p>
            <a:r>
              <a:rPr lang="en-US" sz="1600" dirty="0"/>
              <a:t>Exchange controls have historically provided some protection against the more significant manipulation of transfer prices to transfer profits to lower tax jurisdictions. In anticipation of the relaxation of exchange controls and the envisaged adverse effect on the South African tax base, section 31 was introduced into the Act in 1995. </a:t>
            </a:r>
            <a:endParaRPr lang="en-ZA" sz="1600" dirty="0"/>
          </a:p>
          <a:p>
            <a:r>
              <a:rPr lang="en-GB" sz="1600" dirty="0"/>
              <a:t> </a:t>
            </a:r>
            <a:endParaRPr lang="en-ZA" sz="1600" dirty="0"/>
          </a:p>
        </p:txBody>
      </p:sp>
    </p:spTree>
    <p:extLst>
      <p:ext uri="{BB962C8B-B14F-4D97-AF65-F5344CB8AC3E}">
        <p14:creationId xmlns:p14="http://schemas.microsoft.com/office/powerpoint/2010/main" val="2270674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chemeClr val="tx1"/>
                </a:solidFill>
              </a:rPr>
              <a:pPr/>
              <a:t>8</a:t>
            </a:fld>
            <a:endParaRPr lang="en-ZA" dirty="0">
              <a:solidFill>
                <a:schemeClr val="tx1"/>
              </a:solidFill>
            </a:endParaRPr>
          </a:p>
        </p:txBody>
      </p:sp>
      <p:sp>
        <p:nvSpPr>
          <p:cNvPr id="7" name="Title 1"/>
          <p:cNvSpPr txBox="1">
            <a:spLocks/>
          </p:cNvSpPr>
          <p:nvPr/>
        </p:nvSpPr>
        <p:spPr>
          <a:xfrm>
            <a:off x="0" y="285914"/>
            <a:ext cx="9144000" cy="261610"/>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smtClean="0"/>
              <a:t>Background and Scope of work</a:t>
            </a:r>
            <a:endParaRPr lang="en-ZA" dirty="0"/>
          </a:p>
        </p:txBody>
      </p:sp>
      <p:graphicFrame>
        <p:nvGraphicFramePr>
          <p:cNvPr id="13" name="Object 12"/>
          <p:cNvGraphicFramePr>
            <a:graphicFrameLocks noChangeAspect="1"/>
          </p:cNvGraphicFramePr>
          <p:nvPr>
            <p:extLst>
              <p:ext uri="{D42A27DB-BD31-4B8C-83A1-F6EECF244321}">
                <p14:modId xmlns:p14="http://schemas.microsoft.com/office/powerpoint/2010/main" val="759086960"/>
              </p:ext>
            </p:extLst>
          </p:nvPr>
        </p:nvGraphicFramePr>
        <p:xfrm>
          <a:off x="1481357" y="3773488"/>
          <a:ext cx="1912937" cy="1660525"/>
        </p:xfrm>
        <a:graphic>
          <a:graphicData uri="http://schemas.openxmlformats.org/presentationml/2006/ole">
            <mc:AlternateContent xmlns:mc="http://schemas.openxmlformats.org/markup-compatibility/2006">
              <mc:Choice xmlns:v="urn:schemas-microsoft-com:vml" Requires="v">
                <p:oleObj spid="_x0000_s90224" name="Document" r:id="rId3" imgW="1918913" imgH="1670916" progId="Word.Document.12">
                  <p:embed/>
                </p:oleObj>
              </mc:Choice>
              <mc:Fallback>
                <p:oleObj name="Document" r:id="rId3" imgW="1918913" imgH="1670916" progId="Word.Document.12">
                  <p:embed/>
                  <p:pic>
                    <p:nvPicPr>
                      <p:cNvPr id="0" name=""/>
                      <p:cNvPicPr/>
                      <p:nvPr/>
                    </p:nvPicPr>
                    <p:blipFill>
                      <a:blip r:embed="rId4"/>
                      <a:stretch>
                        <a:fillRect/>
                      </a:stretch>
                    </p:blipFill>
                    <p:spPr>
                      <a:xfrm>
                        <a:off x="1481357" y="3773488"/>
                        <a:ext cx="1912937" cy="1660525"/>
                      </a:xfrm>
                      <a:prstGeom prst="rect">
                        <a:avLst/>
                      </a:prstGeom>
                    </p:spPr>
                  </p:pic>
                </p:oleObj>
              </mc:Fallback>
            </mc:AlternateContent>
          </a:graphicData>
        </a:graphic>
      </p:graphicFrame>
      <p:sp>
        <p:nvSpPr>
          <p:cNvPr id="6" name="Rectangle 5"/>
          <p:cNvSpPr/>
          <p:nvPr/>
        </p:nvSpPr>
        <p:spPr>
          <a:xfrm>
            <a:off x="194897" y="744161"/>
            <a:ext cx="8443965" cy="5909310"/>
          </a:xfrm>
          <a:prstGeom prst="rect">
            <a:avLst/>
          </a:prstGeom>
        </p:spPr>
        <p:txBody>
          <a:bodyPr wrap="square">
            <a:spAutoFit/>
          </a:bodyPr>
          <a:lstStyle/>
          <a:p>
            <a:pPr lvl="0"/>
            <a:r>
              <a:rPr lang="en-US" dirty="0"/>
              <a:t>Section </a:t>
            </a:r>
            <a:r>
              <a:rPr lang="en-US" dirty="0" smtClean="0"/>
              <a:t>31 provides that </a:t>
            </a:r>
            <a:r>
              <a:rPr lang="en-ZA" dirty="0"/>
              <a:t>w</a:t>
            </a:r>
            <a:r>
              <a:rPr lang="en-ZA" dirty="0" smtClean="0"/>
              <a:t>here </a:t>
            </a:r>
            <a:r>
              <a:rPr lang="en-ZA" dirty="0"/>
              <a:t>any transaction, operation, scheme, agreement or understanding constitutes an affected </a:t>
            </a:r>
            <a:r>
              <a:rPr lang="en-ZA" dirty="0" smtClean="0"/>
              <a:t>transaction and results </a:t>
            </a:r>
            <a:r>
              <a:rPr lang="en-ZA" dirty="0"/>
              <a:t>or will result in any tax benefit being derived by a person that is a party to that transaction, operation, scheme, agreement or understanding</a:t>
            </a:r>
            <a:r>
              <a:rPr lang="en-ZA" dirty="0" smtClean="0"/>
              <a:t>, the </a:t>
            </a:r>
            <a:r>
              <a:rPr lang="en-ZA" dirty="0"/>
              <a:t>taxable income or tax payable by </a:t>
            </a:r>
            <a:r>
              <a:rPr lang="en-ZA" dirty="0" smtClean="0"/>
              <a:t>any connected person </a:t>
            </a:r>
            <a:r>
              <a:rPr lang="en-ZA" dirty="0"/>
              <a:t>that derives a tax benefit </a:t>
            </a:r>
            <a:r>
              <a:rPr lang="en-ZA" dirty="0" smtClean="0"/>
              <a:t>must </a:t>
            </a:r>
            <a:r>
              <a:rPr lang="en-ZA" dirty="0"/>
              <a:t>be calculated as if that transaction, operation, scheme, agreement or understanding had been entered into on the terms and conditions that would have existed had those persons been independent persons dealing at arm’s </a:t>
            </a:r>
            <a:r>
              <a:rPr lang="en-ZA" dirty="0" smtClean="0"/>
              <a:t>length.</a:t>
            </a:r>
            <a:endParaRPr lang="en-US" dirty="0"/>
          </a:p>
          <a:p>
            <a:endParaRPr lang="en-US" dirty="0"/>
          </a:p>
          <a:p>
            <a:r>
              <a:rPr lang="en-US" dirty="0"/>
              <a:t>Section 31, therefore, provides a mechanism by which the Commissioner adopts the internationally accepted “arm’s length principle” for taxation purposes as the basis for ensuring that the South African </a:t>
            </a:r>
            <a:r>
              <a:rPr lang="en-US" dirty="0" err="1"/>
              <a:t>fiscus</a:t>
            </a:r>
            <a:r>
              <a:rPr lang="en-US" dirty="0"/>
              <a:t> receives its fair share of tax. This is achieved by adjusting the consideration in the determination of taxable income based on the conditions, which would have existed between independent parties under comparable circumstances</a:t>
            </a:r>
            <a:r>
              <a:rPr lang="en-US" dirty="0" smtClean="0"/>
              <a:t>.</a:t>
            </a:r>
          </a:p>
          <a:p>
            <a:endParaRPr lang="en-US" dirty="0"/>
          </a:p>
          <a:p>
            <a:r>
              <a:rPr lang="en-US" dirty="0"/>
              <a:t>Transfer pricing is a legitimate and necessary feature of the commercial activities of independent parties. However, where the transfer prices between the independent parties do not accord with internationally applicable norms, they can distort the allocation of profit among the countries in which a multinational enterprise operates. </a:t>
            </a:r>
          </a:p>
        </p:txBody>
      </p:sp>
    </p:spTree>
    <p:extLst>
      <p:ext uri="{BB962C8B-B14F-4D97-AF65-F5344CB8AC3E}">
        <p14:creationId xmlns:p14="http://schemas.microsoft.com/office/powerpoint/2010/main" val="3236248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a:xfrm>
            <a:off x="6864668" y="6561138"/>
            <a:ext cx="862012" cy="184666"/>
          </a:xfrm>
        </p:spPr>
        <p:txBody>
          <a:bodyPr/>
          <a:lstStyle/>
          <a:p>
            <a:fld id="{25B0C65C-ACB3-41B3-B9D6-603EB25AD180}" type="slidenum">
              <a:rPr lang="en-ZA" smtClean="0">
                <a:solidFill>
                  <a:schemeClr val="tx1"/>
                </a:solidFill>
              </a:rPr>
              <a:pPr/>
              <a:t>9</a:t>
            </a:fld>
            <a:endParaRPr lang="en-ZA" dirty="0">
              <a:solidFill>
                <a:schemeClr val="tx1"/>
              </a:solidFill>
            </a:endParaRPr>
          </a:p>
        </p:txBody>
      </p:sp>
      <p:sp>
        <p:nvSpPr>
          <p:cNvPr id="7" name="Title 1"/>
          <p:cNvSpPr txBox="1">
            <a:spLocks/>
          </p:cNvSpPr>
          <p:nvPr/>
        </p:nvSpPr>
        <p:spPr>
          <a:xfrm>
            <a:off x="0" y="285914"/>
            <a:ext cx="9144000" cy="261610"/>
          </a:xfrm>
          <a:prstGeom prst="rect">
            <a:avLst/>
          </a:prstGeom>
          <a:noFill/>
          <a:ln w="9525">
            <a:noFill/>
            <a:miter lim="800000"/>
            <a:headEnd/>
            <a:tailEnd/>
          </a:ln>
        </p:spPr>
        <p:txBody>
          <a:bodyPr vert="horz" wrap="square" lIns="360000" tIns="0" rIns="0" bIns="0" numCol="1" anchor="ctr" anchorCtr="0" compatLnSpc="1">
            <a:prstTxWarp prst="textNoShape">
              <a:avLst/>
            </a:prstTxWarp>
            <a:spAutoFit/>
          </a:bodyPr>
          <a:lstStyle>
            <a:defPPr>
              <a:defRPr lang="en-US"/>
            </a:defPPr>
            <a:lvl1pPr marL="0" marR="0" lvl="0" indent="0" defTabSz="914400" eaLnBrk="1" latinLnBrk="0" hangingPunct="1">
              <a:lnSpc>
                <a:spcPct val="85000"/>
              </a:lnSpc>
              <a:buClrTx/>
              <a:buSzTx/>
              <a:buFontTx/>
              <a:buNone/>
              <a:tabLst/>
              <a:defRPr kumimoji="0" sz="2000" b="1" i="0" u="none" strike="noStrike" cap="none" spc="0" normalizeH="0" baseline="0">
                <a:ln>
                  <a:noFill/>
                </a:ln>
                <a:solidFill>
                  <a:schemeClr val="bg1"/>
                </a:solidFill>
                <a:effectLst>
                  <a:outerShdw blurRad="38100" dist="38100" dir="2700000" algn="tl">
                    <a:srgbClr val="000000">
                      <a:alpha val="43137"/>
                    </a:srgbClr>
                  </a:outerShdw>
                </a:effectLst>
                <a:uLnTx/>
                <a:uFillTx/>
                <a:latin typeface="+mj-lt"/>
                <a:ea typeface="+mj-ea"/>
                <a:cs typeface="+mj-cs"/>
              </a:defRPr>
            </a:lvl1pPr>
          </a:lstStyle>
          <a:p>
            <a:r>
              <a:rPr lang="en-ZA" dirty="0" smtClean="0"/>
              <a:t>Background and Scope of work</a:t>
            </a:r>
            <a:endParaRPr lang="en-ZA" dirty="0"/>
          </a:p>
        </p:txBody>
      </p:sp>
      <p:graphicFrame>
        <p:nvGraphicFramePr>
          <p:cNvPr id="13" name="Object 12"/>
          <p:cNvGraphicFramePr>
            <a:graphicFrameLocks noChangeAspect="1"/>
          </p:cNvGraphicFramePr>
          <p:nvPr>
            <p:extLst>
              <p:ext uri="{D42A27DB-BD31-4B8C-83A1-F6EECF244321}">
                <p14:modId xmlns:p14="http://schemas.microsoft.com/office/powerpoint/2010/main" val="759086960"/>
              </p:ext>
            </p:extLst>
          </p:nvPr>
        </p:nvGraphicFramePr>
        <p:xfrm>
          <a:off x="1481357" y="3773488"/>
          <a:ext cx="1912937" cy="1660525"/>
        </p:xfrm>
        <a:graphic>
          <a:graphicData uri="http://schemas.openxmlformats.org/presentationml/2006/ole">
            <mc:AlternateContent xmlns:mc="http://schemas.openxmlformats.org/markup-compatibility/2006">
              <mc:Choice xmlns:v="urn:schemas-microsoft-com:vml" Requires="v">
                <p:oleObj spid="_x0000_s89199" name="Document" r:id="rId3" imgW="1918913" imgH="1670916" progId="Word.Document.12">
                  <p:embed/>
                </p:oleObj>
              </mc:Choice>
              <mc:Fallback>
                <p:oleObj name="Document" r:id="rId3" imgW="1918913" imgH="1670916" progId="Word.Document.12">
                  <p:embed/>
                  <p:pic>
                    <p:nvPicPr>
                      <p:cNvPr id="0" name=""/>
                      <p:cNvPicPr/>
                      <p:nvPr/>
                    </p:nvPicPr>
                    <p:blipFill>
                      <a:blip r:embed="rId4"/>
                      <a:stretch>
                        <a:fillRect/>
                      </a:stretch>
                    </p:blipFill>
                    <p:spPr>
                      <a:xfrm>
                        <a:off x="1481357" y="3773488"/>
                        <a:ext cx="1912937" cy="1660525"/>
                      </a:xfrm>
                      <a:prstGeom prst="rect">
                        <a:avLst/>
                      </a:prstGeom>
                    </p:spPr>
                  </p:pic>
                </p:oleObj>
              </mc:Fallback>
            </mc:AlternateContent>
          </a:graphicData>
        </a:graphic>
      </p:graphicFrame>
      <p:sp>
        <p:nvSpPr>
          <p:cNvPr id="2" name="Rectangle 1"/>
          <p:cNvSpPr/>
          <p:nvPr/>
        </p:nvSpPr>
        <p:spPr>
          <a:xfrm>
            <a:off x="1" y="872359"/>
            <a:ext cx="8923282" cy="6586418"/>
          </a:xfrm>
          <a:prstGeom prst="rect">
            <a:avLst/>
          </a:prstGeom>
        </p:spPr>
        <p:txBody>
          <a:bodyPr wrap="square">
            <a:spAutoFit/>
          </a:bodyPr>
          <a:lstStyle/>
          <a:p>
            <a:r>
              <a:rPr lang="en-US" dirty="0"/>
              <a:t>When transfer pricing artificially shifts profits out of a country it, primarily, denies the country essential tax revenue. Such profit shifting can also have much wider implications: tax avoidance by high-profile corporate taxpayers will be perceived as “unfair” by citizens and may undermine the legitimacy and credibility of the wider tax system, thus discouraging compliance by all taxpayers. These are issues faced by developing and developed countries alike. </a:t>
            </a:r>
            <a:endParaRPr lang="en-US" dirty="0" smtClean="0"/>
          </a:p>
          <a:p>
            <a:endParaRPr lang="en-US" dirty="0"/>
          </a:p>
          <a:p>
            <a:r>
              <a:rPr lang="en-US" dirty="0"/>
              <a:t>Most double tax treaties also incorporate the arm's length principle as the basis for allocating profits (and thus taxes) between independent parties. The arm’s length principle provides broad parity of tax treatment for transactions between associated enterprises and those between independent parties. Implementation of the principle is intended to create equality of treatment between members of a group of companies (which may gain tax advantages through non-arm’s length transfer pricing) and independent parties. </a:t>
            </a:r>
            <a:endParaRPr lang="en-US" dirty="0" smtClean="0"/>
          </a:p>
          <a:p>
            <a:endParaRPr lang="en-US" dirty="0"/>
          </a:p>
          <a:p>
            <a:r>
              <a:rPr lang="en-US" dirty="0" smtClean="0"/>
              <a:t>It </a:t>
            </a:r>
            <a:r>
              <a:rPr lang="en-US" dirty="0"/>
              <a:t>also provides an objective standard that attempts to replicate market results. By helping to level the playing field, and by virtue of the fact that it represents an international standard, the arm’s length principle helps reduce distortions to international trade and investment.</a:t>
            </a:r>
          </a:p>
          <a:p>
            <a:pPr lvl="2"/>
            <a:endParaRPr lang="en-ZA" sz="1400" dirty="0"/>
          </a:p>
          <a:p>
            <a:pPr marL="1200150" lvl="2" indent="-285750">
              <a:buFont typeface="Arial" panose="020B0604020202020204" pitchFamily="34" charset="0"/>
              <a:buChar char="•"/>
            </a:pPr>
            <a:endParaRPr lang="en-ZA" sz="1400" dirty="0" smtClean="0"/>
          </a:p>
          <a:p>
            <a:pPr lvl="1"/>
            <a:endParaRPr lang="en-ZA" b="1" dirty="0" smtClean="0"/>
          </a:p>
          <a:p>
            <a:pPr marL="742950" lvl="1" indent="-285750">
              <a:buFont typeface="Arial" panose="020B0604020202020204" pitchFamily="34" charset="0"/>
              <a:buChar char="•"/>
            </a:pPr>
            <a:endParaRPr lang="en-ZA" b="1" dirty="0"/>
          </a:p>
          <a:p>
            <a:endParaRPr lang="en-ZA" sz="1600" dirty="0">
              <a:latin typeface="+mn-lt"/>
            </a:endParaRPr>
          </a:p>
        </p:txBody>
      </p:sp>
    </p:spTree>
    <p:extLst>
      <p:ext uri="{BB962C8B-B14F-4D97-AF65-F5344CB8AC3E}">
        <p14:creationId xmlns:p14="http://schemas.microsoft.com/office/powerpoint/2010/main" val="323624854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Z8X2IV_QsEuoi_8kMCOMTQ"/>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Gi.6WzRpDUCn0RgiBeBSRA"/>
</p:tagLst>
</file>

<file path=ppt/tags/tag3.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SCm5jT94dkWYSz3eIQg9t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9VzwVlcr.0e3W1C.Q2UNGw"/>
</p:tagLst>
</file>

<file path=ppt/tags/tag6.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Z8X2IV_QsEuoi_8kMCOMT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Gi.6WzRpDUCn0RgiBeBSRA"/>
</p:tagLst>
</file>

<file path=ppt/tags/tag9.xml><?xml version="1.0" encoding="utf-8"?>
<p:tagLst xmlns:a="http://schemas.openxmlformats.org/drawingml/2006/main" xmlns:r="http://schemas.openxmlformats.org/officeDocument/2006/relationships" xmlns:p="http://schemas.openxmlformats.org/presentationml/2006/main">
  <p:tag name="NAME" val="McK Disclaimer"/>
  <p:tag name="RESIZE" val="Yes"/>
  <p:tag name="LLEFT" val=" 210.125"/>
  <p:tag name="LTOP" val=" 469.875"/>
</p:tagLst>
</file>

<file path=ppt/theme/theme1.xml><?xml version="1.0" encoding="utf-8"?>
<a:theme xmlns:a="http://schemas.openxmlformats.org/drawingml/2006/main" name="Template">
  <a:themeElements>
    <a:clrScheme name="Template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lgn="ctr">
          <a:solidFill>
            <a:schemeClr val="tx2">
              <a:lumMod val="75000"/>
            </a:schemeClr>
          </a:solidFill>
          <a:miter lim="800000"/>
          <a:headEnd/>
          <a:tailEnd/>
        </a:ln>
      </a:spPr>
      <a:bodyPr/>
      <a:lstStyle>
        <a:defPPr marL="228600" indent="-228600" algn="l">
          <a:lnSpc>
            <a:spcPct val="135000"/>
          </a:lnSpc>
          <a:spcBef>
            <a:spcPct val="75000"/>
          </a:spcBef>
          <a:spcAft>
            <a:spcPct val="10000"/>
          </a:spcAft>
          <a:buClr>
            <a:schemeClr val="accent1"/>
          </a:buClr>
          <a:defRPr sz="2000" b="1" dirty="0">
            <a:solidFill>
              <a:srgbClr val="FF0000"/>
            </a:solidFill>
            <a:ea typeface="SimSun" pitchFamily="2" charset="-122"/>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810" tIns="0" rIns="3810" bIns="0" numCol="1" anchor="ctr" anchorCtr="0" compatLnSpc="1">
        <a:prstTxWarp prst="textNoShape">
          <a:avLst/>
        </a:prstTxWarp>
      </a:bodyPr>
      <a:lstStyle>
        <a:defPPr marL="0" marR="0" indent="0" algn="l" defTabSz="895350" rtl="0" eaLnBrk="1" fontAlgn="base" latinLnBrk="0" hangingPunct="1">
          <a:lnSpc>
            <a:spcPct val="100000"/>
          </a:lnSpc>
          <a:spcBef>
            <a:spcPct val="0"/>
          </a:spcBef>
          <a:spcAft>
            <a:spcPct val="0"/>
          </a:spcAft>
          <a:buClrTx/>
          <a:buSzPct val="120000"/>
          <a:buFontTx/>
          <a:buNone/>
          <a:tabLst/>
          <a:defRPr kumimoji="0" lang="en-GB" sz="1600" b="1" i="0" u="none" strike="noStrike" cap="none" normalizeH="0" baseline="0" smtClean="0">
            <a:ln>
              <a:noFill/>
            </a:ln>
            <a:solidFill>
              <a:schemeClr val="tx1"/>
            </a:solidFill>
            <a:effectLst/>
            <a:latin typeface="Arial" charset="0"/>
          </a:defRPr>
        </a:defPPr>
      </a:lstStyle>
    </a:lnDef>
  </a:objectDefaults>
  <a:extraClrSchemeLst>
    <a:extraClrScheme>
      <a:clrScheme name="Template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Template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Template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Template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Template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Template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Template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Template 11">
        <a:dk1>
          <a:srgbClr val="000000"/>
        </a:dk1>
        <a:lt1>
          <a:srgbClr val="FFFFFF"/>
        </a:lt1>
        <a:dk2>
          <a:srgbClr val="004182"/>
        </a:dk2>
        <a:lt2>
          <a:srgbClr val="FFFFFF"/>
        </a:lt2>
        <a:accent1>
          <a:srgbClr val="CCD2E6"/>
        </a:accent1>
        <a:accent2>
          <a:srgbClr val="CEA99C"/>
        </a:accent2>
        <a:accent3>
          <a:srgbClr val="FFFFFF"/>
        </a:accent3>
        <a:accent4>
          <a:srgbClr val="000000"/>
        </a:accent4>
        <a:accent5>
          <a:srgbClr val="E2E5F0"/>
        </a:accent5>
        <a:accent6>
          <a:srgbClr val="BA998D"/>
        </a:accent6>
        <a:hlink>
          <a:srgbClr val="5D75A9"/>
        </a:hlink>
        <a:folHlink>
          <a:srgbClr val="8B332B"/>
        </a:folHlink>
      </a:clrScheme>
      <a:clrMap bg1="lt1" tx1="dk1" bg2="lt2" tx2="dk2" accent1="accent1" accent2="accent2" accent3="accent3" accent4="accent4" accent5="accent5" accent6="accent6" hlink="hlink" folHlink="folHlink"/>
    </a:extraClrScheme>
    <a:extraClrScheme>
      <a:clrScheme name="Template 12">
        <a:dk1>
          <a:srgbClr val="000000"/>
        </a:dk1>
        <a:lt1>
          <a:srgbClr val="FFFFFF"/>
        </a:lt1>
        <a:dk2>
          <a:srgbClr val="004F87"/>
        </a:dk2>
        <a:lt2>
          <a:srgbClr val="E6ECF1"/>
        </a:lt2>
        <a:accent1>
          <a:srgbClr val="CCDEEE"/>
        </a:accent1>
        <a:accent2>
          <a:srgbClr val="C41130"/>
        </a:accent2>
        <a:accent3>
          <a:srgbClr val="FFFFFF"/>
        </a:accent3>
        <a:accent4>
          <a:srgbClr val="000000"/>
        </a:accent4>
        <a:accent5>
          <a:srgbClr val="E2ECF5"/>
        </a:accent5>
        <a:accent6>
          <a:srgbClr val="B10E2A"/>
        </a:accent6>
        <a:hlink>
          <a:srgbClr val="0078B2"/>
        </a:hlink>
        <a:folHlink>
          <a:srgbClr val="003366"/>
        </a:folHlink>
      </a:clrScheme>
      <a:clrMap bg1="lt1" tx1="dk1" bg2="lt2" tx2="dk2" accent1="accent1" accent2="accent2" accent3="accent3" accent4="accent4" accent5="accent5" accent6="accent6" hlink="hlink" folHlink="folHlink"/>
    </a:extraClrScheme>
    <a:extraClrScheme>
      <a:clrScheme name="Template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onsoldiated performance scorecards 18 09 2007 v0 3">
  <a:themeElements>
    <a:clrScheme name="1_Consoldiated performance scorecards 18 09 2007 v0 3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fontScheme name="1_Consoldiated performance scorecards 18 09 2007 v0 3">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onsoldiated performance scorecards 18 09 2007 v0 3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1_Consoldiated performance scorecards 18 09 2007 v0 3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1_Consoldiated performance scorecards 18 09 2007 v0 3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1_Consoldiated performance scorecards 18 09 2007 v0 3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1_Consoldiated performance scorecards 18 09 2007 v0 3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1_Consoldiated performance scorecards 18 09 2007 v0 3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Consoldiated performance scorecards 18 09 2007 v0 3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1_Consoldiated performance scorecards 18 09 2007 v0 3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1_Consoldiated performance scorecards 18 09 2007 v0 3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Consoldiated performance scorecards 18 09 2007 v0 3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1_Consoldiated performance scorecards 18 09 2007 v0 3 11">
        <a:dk1>
          <a:srgbClr val="000000"/>
        </a:dk1>
        <a:lt1>
          <a:srgbClr val="FFFFFF"/>
        </a:lt1>
        <a:dk2>
          <a:srgbClr val="004182"/>
        </a:dk2>
        <a:lt2>
          <a:srgbClr val="FFFFFF"/>
        </a:lt2>
        <a:accent1>
          <a:srgbClr val="CCD2E6"/>
        </a:accent1>
        <a:accent2>
          <a:srgbClr val="CEA99C"/>
        </a:accent2>
        <a:accent3>
          <a:srgbClr val="FFFFFF"/>
        </a:accent3>
        <a:accent4>
          <a:srgbClr val="000000"/>
        </a:accent4>
        <a:accent5>
          <a:srgbClr val="E2E5F0"/>
        </a:accent5>
        <a:accent6>
          <a:srgbClr val="BA998D"/>
        </a:accent6>
        <a:hlink>
          <a:srgbClr val="5D75A9"/>
        </a:hlink>
        <a:folHlink>
          <a:srgbClr val="8B332B"/>
        </a:folHlink>
      </a:clrScheme>
      <a:clrMap bg1="lt1" tx1="dk1" bg2="lt2" tx2="dk2" accent1="accent1" accent2="accent2" accent3="accent3" accent4="accent4" accent5="accent5" accent6="accent6" hlink="hlink" folHlink="folHlink"/>
    </a:extraClrScheme>
    <a:extraClrScheme>
      <a:clrScheme name="1_Consoldiated performance scorecards 18 09 2007 v0 3 12">
        <a:dk1>
          <a:srgbClr val="000000"/>
        </a:dk1>
        <a:lt1>
          <a:srgbClr val="FFFFFF"/>
        </a:lt1>
        <a:dk2>
          <a:srgbClr val="004F87"/>
        </a:dk2>
        <a:lt2>
          <a:srgbClr val="E6ECF1"/>
        </a:lt2>
        <a:accent1>
          <a:srgbClr val="CCDEEE"/>
        </a:accent1>
        <a:accent2>
          <a:srgbClr val="C41130"/>
        </a:accent2>
        <a:accent3>
          <a:srgbClr val="FFFFFF"/>
        </a:accent3>
        <a:accent4>
          <a:srgbClr val="000000"/>
        </a:accent4>
        <a:accent5>
          <a:srgbClr val="E2ECF5"/>
        </a:accent5>
        <a:accent6>
          <a:srgbClr val="B10E2A"/>
        </a:accent6>
        <a:hlink>
          <a:srgbClr val="0078B2"/>
        </a:hlink>
        <a:folHlink>
          <a:srgbClr val="003366"/>
        </a:folHlink>
      </a:clrScheme>
      <a:clrMap bg1="lt1" tx1="dk1" bg2="lt2" tx2="dk2" accent1="accent1" accent2="accent2" accent3="accent3" accent4="accent4" accent5="accent5" accent6="accent6" hlink="hlink" folHlink="folHlink"/>
    </a:extraClrScheme>
    <a:extraClrScheme>
      <a:clrScheme name="1_Consoldiated performance scorecards 18 09 2007 v0 3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Template">
  <a:themeElements>
    <a:clrScheme name="Template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fontScheme name="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lgn="ctr">
          <a:solidFill>
            <a:schemeClr val="tx2">
              <a:lumMod val="75000"/>
            </a:schemeClr>
          </a:solidFill>
          <a:miter lim="800000"/>
          <a:headEnd/>
          <a:tailEnd/>
        </a:ln>
      </a:spPr>
      <a:bodyPr/>
      <a:lstStyle>
        <a:defPPr marL="228600" indent="-228600" algn="l">
          <a:lnSpc>
            <a:spcPct val="135000"/>
          </a:lnSpc>
          <a:spcBef>
            <a:spcPct val="75000"/>
          </a:spcBef>
          <a:spcAft>
            <a:spcPct val="10000"/>
          </a:spcAft>
          <a:buClr>
            <a:schemeClr val="accent1"/>
          </a:buClr>
          <a:defRPr sz="2000" b="1" dirty="0">
            <a:solidFill>
              <a:srgbClr val="FF0000"/>
            </a:solidFill>
            <a:ea typeface="SimSun" pitchFamily="2" charset="-122"/>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square" lIns="3810" tIns="0" rIns="3810" bIns="0" numCol="1" anchor="ctr" anchorCtr="0" compatLnSpc="1">
        <a:prstTxWarp prst="textNoShape">
          <a:avLst/>
        </a:prstTxWarp>
      </a:bodyPr>
      <a:lstStyle>
        <a:defPPr marL="0" marR="0" indent="0" algn="l" defTabSz="895350" rtl="0" eaLnBrk="1" fontAlgn="base" latinLnBrk="0" hangingPunct="1">
          <a:lnSpc>
            <a:spcPct val="100000"/>
          </a:lnSpc>
          <a:spcBef>
            <a:spcPct val="0"/>
          </a:spcBef>
          <a:spcAft>
            <a:spcPct val="0"/>
          </a:spcAft>
          <a:buClrTx/>
          <a:buSzPct val="120000"/>
          <a:buFontTx/>
          <a:buNone/>
          <a:tabLst/>
          <a:defRPr kumimoji="0" lang="en-GB" sz="1600" b="1" i="0" u="none" strike="noStrike" cap="none" normalizeH="0" baseline="0" smtClean="0">
            <a:ln>
              <a:noFill/>
            </a:ln>
            <a:solidFill>
              <a:schemeClr val="tx1"/>
            </a:solidFill>
            <a:effectLst/>
            <a:latin typeface="Arial" charset="0"/>
          </a:defRPr>
        </a:defPPr>
      </a:lstStyle>
    </a:lnDef>
  </a:objectDefaults>
  <a:extraClrSchemeLst>
    <a:extraClrScheme>
      <a:clrScheme name="Template 1">
        <a:dk1>
          <a:srgbClr val="000000"/>
        </a:dk1>
        <a:lt1>
          <a:srgbClr val="FFFFFF"/>
        </a:lt1>
        <a:dk2>
          <a:srgbClr val="000000"/>
        </a:dk2>
        <a:lt2>
          <a:srgbClr val="FFFFFF"/>
        </a:lt2>
        <a:accent1>
          <a:srgbClr val="FFFFFF"/>
        </a:accent1>
        <a:accent2>
          <a:srgbClr val="D0D0D0"/>
        </a:accent2>
        <a:accent3>
          <a:srgbClr val="FFFFFF"/>
        </a:accent3>
        <a:accent4>
          <a:srgbClr val="000000"/>
        </a:accent4>
        <a:accent5>
          <a:srgbClr val="FFFFFF"/>
        </a:accent5>
        <a:accent6>
          <a:srgbClr val="BCBCBC"/>
        </a:accent6>
        <a:hlink>
          <a:srgbClr val="909090"/>
        </a:hlink>
        <a:folHlink>
          <a:srgbClr val="606060"/>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2960"/>
        </a:dk2>
        <a:lt2>
          <a:srgbClr val="FFFFFF"/>
        </a:lt2>
        <a:accent1>
          <a:srgbClr val="C7E0FB"/>
        </a:accent1>
        <a:accent2>
          <a:srgbClr val="91B0FF"/>
        </a:accent2>
        <a:accent3>
          <a:srgbClr val="FFFFFF"/>
        </a:accent3>
        <a:accent4>
          <a:srgbClr val="000000"/>
        </a:accent4>
        <a:accent5>
          <a:srgbClr val="E0EDFD"/>
        </a:accent5>
        <a:accent6>
          <a:srgbClr val="839FE7"/>
        </a:accent6>
        <a:hlink>
          <a:srgbClr val="0066CC"/>
        </a:hlink>
        <a:folHlink>
          <a:srgbClr val="002960"/>
        </a:folHlink>
      </a:clrScheme>
      <a:clrMap bg1="lt1" tx1="dk1" bg2="lt2" tx2="dk2" accent1="accent1" accent2="accent2" accent3="accent3" accent4="accent4" accent5="accent5" accent6="accent6" hlink="hlink" folHlink="folHlink"/>
    </a:extraClrScheme>
    <a:extraClrScheme>
      <a:clrScheme name="Template 3">
        <a:dk1>
          <a:srgbClr val="002960"/>
        </a:dk1>
        <a:lt1>
          <a:srgbClr val="FFFFFF"/>
        </a:lt1>
        <a:dk2>
          <a:srgbClr val="002960"/>
        </a:dk2>
        <a:lt2>
          <a:srgbClr val="FFBE3D"/>
        </a:lt2>
        <a:accent1>
          <a:srgbClr val="0066CC"/>
        </a:accent1>
        <a:accent2>
          <a:srgbClr val="5F8DFF"/>
        </a:accent2>
        <a:accent3>
          <a:srgbClr val="AAACB6"/>
        </a:accent3>
        <a:accent4>
          <a:srgbClr val="DADADA"/>
        </a:accent4>
        <a:accent5>
          <a:srgbClr val="AAB8E2"/>
        </a:accent5>
        <a:accent6>
          <a:srgbClr val="557FE7"/>
        </a:accent6>
        <a:hlink>
          <a:srgbClr val="96C5F8"/>
        </a:hlink>
        <a:folHlink>
          <a:srgbClr val="D8E9FC"/>
        </a:folHlink>
      </a:clrScheme>
      <a:clrMap bg1="dk2" tx1="lt1" bg2="dk1" tx2="lt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FFBE3D"/>
        </a:lt2>
        <a:accent1>
          <a:srgbClr val="002960"/>
        </a:accent1>
        <a:accent2>
          <a:srgbClr val="0066CC"/>
        </a:accent2>
        <a:accent3>
          <a:srgbClr val="AAAAAA"/>
        </a:accent3>
        <a:accent4>
          <a:srgbClr val="DADADA"/>
        </a:accent4>
        <a:accent5>
          <a:srgbClr val="AAACB6"/>
        </a:accent5>
        <a:accent6>
          <a:srgbClr val="005CB9"/>
        </a:accent6>
        <a:hlink>
          <a:srgbClr val="91B0FF"/>
        </a:hlink>
        <a:folHlink>
          <a:srgbClr val="C7E0FB"/>
        </a:folHlink>
      </a:clrScheme>
      <a:clrMap bg1="dk2" tx1="lt1" bg2="dk1" tx2="lt2" accent1="accent1" accent2="accent2" accent3="accent3" accent4="accent4" accent5="accent5" accent6="accent6" hlink="hlink" folHlink="folHlink"/>
    </a:extraClrScheme>
    <a:extraClrScheme>
      <a:clrScheme name="Template 5">
        <a:dk1>
          <a:srgbClr val="000000"/>
        </a:dk1>
        <a:lt1>
          <a:srgbClr val="FFFFFF"/>
        </a:lt1>
        <a:dk2>
          <a:srgbClr val="002960"/>
        </a:dk2>
        <a:lt2>
          <a:srgbClr val="FFFFFF"/>
        </a:lt2>
        <a:accent1>
          <a:srgbClr val="C7E0FB"/>
        </a:accent1>
        <a:accent2>
          <a:srgbClr val="FFCC66"/>
        </a:accent2>
        <a:accent3>
          <a:srgbClr val="FFFFFF"/>
        </a:accent3>
        <a:accent4>
          <a:srgbClr val="000000"/>
        </a:accent4>
        <a:accent5>
          <a:srgbClr val="E0EDFD"/>
        </a:accent5>
        <a:accent6>
          <a:srgbClr val="E7B95C"/>
        </a:accent6>
        <a:hlink>
          <a:srgbClr val="4F8636"/>
        </a:hlink>
        <a:folHlink>
          <a:srgbClr val="002960"/>
        </a:folHlink>
      </a:clrScheme>
      <a:clrMap bg1="lt1" tx1="dk1" bg2="lt2" tx2="dk2" accent1="accent1" accent2="accent2" accent3="accent3" accent4="accent4" accent5="accent5" accent6="accent6" hlink="hlink" folHlink="folHlink"/>
    </a:extraClrScheme>
    <a:extraClrScheme>
      <a:clrScheme name="Template 6">
        <a:dk1>
          <a:srgbClr val="002960"/>
        </a:dk1>
        <a:lt1>
          <a:srgbClr val="FFFFFF"/>
        </a:lt1>
        <a:dk2>
          <a:srgbClr val="002960"/>
        </a:dk2>
        <a:lt2>
          <a:srgbClr val="FFBE3D"/>
        </a:lt2>
        <a:accent1>
          <a:srgbClr val="0066CC"/>
        </a:accent1>
        <a:accent2>
          <a:srgbClr val="4F8636"/>
        </a:accent2>
        <a:accent3>
          <a:srgbClr val="AAACB6"/>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FFBE3D"/>
        </a:lt2>
        <a:accent1>
          <a:srgbClr val="0066CC"/>
        </a:accent1>
        <a:accent2>
          <a:srgbClr val="4F8636"/>
        </a:accent2>
        <a:accent3>
          <a:srgbClr val="AAAAAA"/>
        </a:accent3>
        <a:accent4>
          <a:srgbClr val="DADADA"/>
        </a:accent4>
        <a:accent5>
          <a:srgbClr val="AAB8E2"/>
        </a:accent5>
        <a:accent6>
          <a:srgbClr val="477930"/>
        </a:accent6>
        <a:hlink>
          <a:srgbClr val="FF9900"/>
        </a:hlink>
        <a:folHlink>
          <a:srgbClr val="FFBE3D"/>
        </a:folHlink>
      </a:clrScheme>
      <a:clrMap bg1="dk2" tx1="lt1" bg2="dk1" tx2="lt2" accent1="accent1" accent2="accent2" accent3="accent3" accent4="accent4" accent5="accent5" accent6="accent6" hlink="hlink" folHlink="folHlink"/>
    </a:extraClrScheme>
    <a:extraClrScheme>
      <a:clrScheme name="Template 8">
        <a:dk1>
          <a:srgbClr val="000000"/>
        </a:dk1>
        <a:lt1>
          <a:srgbClr val="FFFFFF"/>
        </a:lt1>
        <a:dk2>
          <a:srgbClr val="002960"/>
        </a:dk2>
        <a:lt2>
          <a:srgbClr val="FFFFFF"/>
        </a:lt2>
        <a:accent1>
          <a:srgbClr val="C7E0FB"/>
        </a:accent1>
        <a:accent2>
          <a:srgbClr val="C7C293"/>
        </a:accent2>
        <a:accent3>
          <a:srgbClr val="FFFFFF"/>
        </a:accent3>
        <a:accent4>
          <a:srgbClr val="000000"/>
        </a:accent4>
        <a:accent5>
          <a:srgbClr val="E0EDFD"/>
        </a:accent5>
        <a:accent6>
          <a:srgbClr val="B4B085"/>
        </a:accent6>
        <a:hlink>
          <a:srgbClr val="50A2A0"/>
        </a:hlink>
        <a:folHlink>
          <a:srgbClr val="002960"/>
        </a:folHlink>
      </a:clrScheme>
      <a:clrMap bg1="lt1" tx1="dk1" bg2="lt2" tx2="dk2" accent1="accent1" accent2="accent2" accent3="accent3" accent4="accent4" accent5="accent5" accent6="accent6" hlink="hlink" folHlink="folHlink"/>
    </a:extraClrScheme>
    <a:extraClrScheme>
      <a:clrScheme name="Template 9">
        <a:dk1>
          <a:srgbClr val="002960"/>
        </a:dk1>
        <a:lt1>
          <a:srgbClr val="FFFFFF"/>
        </a:lt1>
        <a:dk2>
          <a:srgbClr val="002960"/>
        </a:dk2>
        <a:lt2>
          <a:srgbClr val="FFBE3D"/>
        </a:lt2>
        <a:accent1>
          <a:srgbClr val="0066CC"/>
        </a:accent1>
        <a:accent2>
          <a:srgbClr val="50A2A0"/>
        </a:accent2>
        <a:accent3>
          <a:srgbClr val="AAACB6"/>
        </a:accent3>
        <a:accent4>
          <a:srgbClr val="DADADA"/>
        </a:accent4>
        <a:accent5>
          <a:srgbClr val="AAB8E2"/>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Template 10">
        <a:dk1>
          <a:srgbClr val="000000"/>
        </a:dk1>
        <a:lt1>
          <a:srgbClr val="FFFFFF"/>
        </a:lt1>
        <a:dk2>
          <a:srgbClr val="000000"/>
        </a:dk2>
        <a:lt2>
          <a:srgbClr val="FFBE3D"/>
        </a:lt2>
        <a:accent1>
          <a:srgbClr val="174A7C"/>
        </a:accent1>
        <a:accent2>
          <a:srgbClr val="50A2A0"/>
        </a:accent2>
        <a:accent3>
          <a:srgbClr val="AAAAAA"/>
        </a:accent3>
        <a:accent4>
          <a:srgbClr val="DADADA"/>
        </a:accent4>
        <a:accent5>
          <a:srgbClr val="ABB1BF"/>
        </a:accent5>
        <a:accent6>
          <a:srgbClr val="489291"/>
        </a:accent6>
        <a:hlink>
          <a:srgbClr val="C7C293"/>
        </a:hlink>
        <a:folHlink>
          <a:srgbClr val="FFBE3D"/>
        </a:folHlink>
      </a:clrScheme>
      <a:clrMap bg1="dk2" tx1="lt1" bg2="dk1" tx2="lt2" accent1="accent1" accent2="accent2" accent3="accent3" accent4="accent4" accent5="accent5" accent6="accent6" hlink="hlink" folHlink="folHlink"/>
    </a:extraClrScheme>
    <a:extraClrScheme>
      <a:clrScheme name="Template 11">
        <a:dk1>
          <a:srgbClr val="000000"/>
        </a:dk1>
        <a:lt1>
          <a:srgbClr val="FFFFFF"/>
        </a:lt1>
        <a:dk2>
          <a:srgbClr val="004182"/>
        </a:dk2>
        <a:lt2>
          <a:srgbClr val="FFFFFF"/>
        </a:lt2>
        <a:accent1>
          <a:srgbClr val="CCD2E6"/>
        </a:accent1>
        <a:accent2>
          <a:srgbClr val="CEA99C"/>
        </a:accent2>
        <a:accent3>
          <a:srgbClr val="FFFFFF"/>
        </a:accent3>
        <a:accent4>
          <a:srgbClr val="000000"/>
        </a:accent4>
        <a:accent5>
          <a:srgbClr val="E2E5F0"/>
        </a:accent5>
        <a:accent6>
          <a:srgbClr val="BA998D"/>
        </a:accent6>
        <a:hlink>
          <a:srgbClr val="5D75A9"/>
        </a:hlink>
        <a:folHlink>
          <a:srgbClr val="8B332B"/>
        </a:folHlink>
      </a:clrScheme>
      <a:clrMap bg1="lt1" tx1="dk1" bg2="lt2" tx2="dk2" accent1="accent1" accent2="accent2" accent3="accent3" accent4="accent4" accent5="accent5" accent6="accent6" hlink="hlink" folHlink="folHlink"/>
    </a:extraClrScheme>
    <a:extraClrScheme>
      <a:clrScheme name="Template 12">
        <a:dk1>
          <a:srgbClr val="000000"/>
        </a:dk1>
        <a:lt1>
          <a:srgbClr val="FFFFFF"/>
        </a:lt1>
        <a:dk2>
          <a:srgbClr val="004F87"/>
        </a:dk2>
        <a:lt2>
          <a:srgbClr val="E6ECF1"/>
        </a:lt2>
        <a:accent1>
          <a:srgbClr val="CCDEEE"/>
        </a:accent1>
        <a:accent2>
          <a:srgbClr val="C41130"/>
        </a:accent2>
        <a:accent3>
          <a:srgbClr val="FFFFFF"/>
        </a:accent3>
        <a:accent4>
          <a:srgbClr val="000000"/>
        </a:accent4>
        <a:accent5>
          <a:srgbClr val="E2ECF5"/>
        </a:accent5>
        <a:accent6>
          <a:srgbClr val="B10E2A"/>
        </a:accent6>
        <a:hlink>
          <a:srgbClr val="0078B2"/>
        </a:hlink>
        <a:folHlink>
          <a:srgbClr val="003366"/>
        </a:folHlink>
      </a:clrScheme>
      <a:clrMap bg1="lt1" tx1="dk1" bg2="lt2" tx2="dk2" accent1="accent1" accent2="accent2" accent3="accent3" accent4="accent4" accent5="accent5" accent6="accent6" hlink="hlink" folHlink="folHlink"/>
    </a:extraClrScheme>
    <a:extraClrScheme>
      <a:clrScheme name="Template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emplate 13">
    <a:dk1>
      <a:srgbClr val="000000"/>
    </a:dk1>
    <a:lt1>
      <a:srgbClr val="FFFFFF"/>
    </a:lt1>
    <a:dk2>
      <a:srgbClr val="004F87"/>
    </a:dk2>
    <a:lt2>
      <a:srgbClr val="E6ECF1"/>
    </a:lt2>
    <a:accent1>
      <a:srgbClr val="CCDEEE"/>
    </a:accent1>
    <a:accent2>
      <a:srgbClr val="6AAED8"/>
    </a:accent2>
    <a:accent3>
      <a:srgbClr val="FFFFFF"/>
    </a:accent3>
    <a:accent4>
      <a:srgbClr val="000000"/>
    </a:accent4>
    <a:accent5>
      <a:srgbClr val="E2ECF5"/>
    </a:accent5>
    <a:accent6>
      <a:srgbClr val="5F9DC4"/>
    </a:accent6>
    <a:hlink>
      <a:srgbClr val="0078B2"/>
    </a:hlink>
    <a:folHlink>
      <a:srgbClr val="00336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Q-Code xmlns="82dd44c5-1a5e-42a4-8517-7e016ff77c54">SARS-Tend-RFP31-2019-01</Q-Code>
    <Applicable_x0020_Year xmlns="82dd44c5-1a5e-42a4-8517-7e016ff77c54">2019</Applicable_x0020_Year>
    <Tender_x0020_Doc_x0020_Type xmlns="82dd44c5-1a5e-42a4-8517-7e016ff77c54">Supporting</Tender_x0020_Doc_x0020_Type>
    <Closing_x0020_Date xmlns="82dd44c5-1a5e-42a4-8517-7e016ff77c54">2020-08-25T09:00:00+00:00</Closing_x0020_Date>
    <Tender_x0020_Number xmlns="82dd44c5-1a5e-42a4-8517-7e016ff77c54">31</Tender_x0020_Number>
    <Tender_x0020_Type xmlns="82dd44c5-1a5e-42a4-8517-7e016ff77c54">Request for Proposal (RFP)</Tender_x0020_Type>
  </documentManagement>
</p:properties>
</file>

<file path=customXml/item3.xml><?xml version="1.0" encoding="utf-8"?>
<ct:contentTypeSchema xmlns:ct="http://schemas.microsoft.com/office/2006/metadata/contentType" xmlns:ma="http://schemas.microsoft.com/office/2006/metadata/properties/metaAttributes" ct:_="" ma:_="" ma:contentTypeName="SARSTender" ma:contentTypeID="0x0101000B4E690775FC7247B2D63F9D45A9059700F2C05316C174E240A1BA013B383404F8" ma:contentTypeVersion="15" ma:contentTypeDescription="" ma:contentTypeScope="" ma:versionID="0751f875d481f2e4aa9712eb6f59938f">
  <xsd:schema xmlns:xsd="http://www.w3.org/2001/XMLSchema" xmlns:xs="http://www.w3.org/2001/XMLSchema" xmlns:p="http://schemas.microsoft.com/office/2006/metadata/properties" xmlns:ns2="82dd44c5-1a5e-42a4-8517-7e016ff77c54" targetNamespace="http://schemas.microsoft.com/office/2006/metadata/properties" ma:root="true" ma:fieldsID="f0c1474b6827e321cecf345ff1cac92b" ns2:_="">
    <xsd:import namespace="82dd44c5-1a5e-42a4-8517-7e016ff77c54"/>
    <xsd:element name="properties">
      <xsd:complexType>
        <xsd:sequence>
          <xsd:element name="documentManagement">
            <xsd:complexType>
              <xsd:all>
                <xsd:element ref="ns2:Q-Code"/>
                <xsd:element ref="ns2:Tender_x0020_Type"/>
                <xsd:element ref="ns2:Tender_x0020_Doc_x0020_Type"/>
                <xsd:element ref="ns2:Tender_x0020_Number"/>
                <xsd:element ref="ns2:Applicable_x0020_Year"/>
                <xsd:element ref="ns2:Closing_x0020_Date"/>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dd44c5-1a5e-42a4-8517-7e016ff77c54" elementFormDefault="qualified">
    <xsd:import namespace="http://schemas.microsoft.com/office/2006/documentManagement/types"/>
    <xsd:import namespace="http://schemas.microsoft.com/office/infopath/2007/PartnerControls"/>
    <xsd:element name="Q-Code" ma:index="8" ma:displayName="Q-Code" ma:internalName="Q_x002d_Code" ma:readOnly="false">
      <xsd:simpleType>
        <xsd:restriction base="dms:Text">
          <xsd:maxLength value="255"/>
        </xsd:restriction>
      </xsd:simpleType>
    </xsd:element>
    <xsd:element name="Tender_x0020_Type" ma:index="9" ma:displayName="Tender Type" ma:default="Request for Information (RFI)" ma:format="Dropdown" ma:internalName="Tender_x0020_Type" ma:readOnly="false">
      <xsd:simpleType>
        <xsd:restriction base="dms:Choice">
          <xsd:enumeration value="Request for Information (RFI)"/>
          <xsd:enumeration value="Request for Proposal (RFP)"/>
          <xsd:enumeration value="Request for Quotation (RFQ)"/>
          <xsd:enumeration value="Request for Tender (RFT)"/>
        </xsd:restriction>
      </xsd:simpleType>
    </xsd:element>
    <xsd:element name="Tender_x0020_Doc_x0020_Type" ma:index="10" ma:displayName="Tender Doc Type" ma:default="Main" ma:format="Dropdown" ma:internalName="Tender_x0020_Doc_x0020_Type" ma:readOnly="false">
      <xsd:simpleType>
        <xsd:restriction base="dms:Choice">
          <xsd:enumeration value="Main"/>
          <xsd:enumeration value="Supporting"/>
        </xsd:restriction>
      </xsd:simpleType>
    </xsd:element>
    <xsd:element name="Tender_x0020_Number" ma:index="11" ma:displayName="Tender Number" ma:internalName="Tender_x0020_Number" ma:readOnly="false">
      <xsd:simpleType>
        <xsd:restriction base="dms:Text">
          <xsd:maxLength value="255"/>
        </xsd:restriction>
      </xsd:simpleType>
    </xsd:element>
    <xsd:element name="Applicable_x0020_Year" ma:index="12" ma:displayName="Applicable Year" ma:internalName="Applicable_x0020_Year" ma:readOnly="false">
      <xsd:simpleType>
        <xsd:restriction base="dms:Text">
          <xsd:maxLength value="255"/>
        </xsd:restriction>
      </xsd:simpleType>
    </xsd:element>
    <xsd:element name="Closing_x0020_Date" ma:index="13" ma:displayName="Closing Date" ma:format="DateTime" ma:internalName="Closing_x0020_Date" ma:readOnly="fals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A460FD-2F66-47B3-AE85-7D869071C813}"/>
</file>

<file path=customXml/itemProps2.xml><?xml version="1.0" encoding="utf-8"?>
<ds:datastoreItem xmlns:ds="http://schemas.openxmlformats.org/officeDocument/2006/customXml" ds:itemID="{4F084604-662F-4271-A331-F95A5440E66C}"/>
</file>

<file path=customXml/itemProps3.xml><?xml version="1.0" encoding="utf-8"?>
<ds:datastoreItem xmlns:ds="http://schemas.openxmlformats.org/officeDocument/2006/customXml" ds:itemID="{16D040B4-CB76-4C9A-BBFB-6890CB47C90F}"/>
</file>

<file path=docProps/app.xml><?xml version="1.0" encoding="utf-8"?>
<Properties xmlns="http://schemas.openxmlformats.org/officeDocument/2006/extended-properties" xmlns:vt="http://schemas.openxmlformats.org/officeDocument/2006/docPropsVTypes">
  <Template/>
  <TotalTime>82270</TotalTime>
  <Words>3410</Words>
  <Application>Microsoft Office PowerPoint</Application>
  <PresentationFormat>On-screen Show (4:3)</PresentationFormat>
  <Paragraphs>519</Paragraphs>
  <Slides>41</Slides>
  <Notes>18</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2</vt:i4>
      </vt:variant>
      <vt:variant>
        <vt:lpstr>Slide Titles</vt:lpstr>
      </vt:variant>
      <vt:variant>
        <vt:i4>41</vt:i4>
      </vt:variant>
    </vt:vector>
  </HeadingPairs>
  <TitlesOfParts>
    <vt:vector size="54" baseType="lpstr">
      <vt:lpstr>SimSun</vt:lpstr>
      <vt:lpstr>Arial</vt:lpstr>
      <vt:lpstr>Arial Narrow</vt:lpstr>
      <vt:lpstr>Arial Rounded MT Bold</vt:lpstr>
      <vt:lpstr>Calibri</vt:lpstr>
      <vt:lpstr>Tahoma</vt:lpstr>
      <vt:lpstr>Times New Roman</vt:lpstr>
      <vt:lpstr>Wingdings</vt:lpstr>
      <vt:lpstr>Template</vt:lpstr>
      <vt:lpstr>1_Consoldiated performance scorecards 18 09 2007 v0 3</vt:lpstr>
      <vt:lpstr>4_Template</vt:lpstr>
      <vt:lpstr>Document</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NON-COMPULSORY BRIEFING SESSION PROVISION OF THE TRANSFER PRICING BENCHMARKING TOOL</dc:title>
  <dc:creator>S2015751</dc:creator>
  <cp:lastModifiedBy>Lorraine Tema</cp:lastModifiedBy>
  <cp:revision>1235</cp:revision>
  <cp:lastPrinted>2019-05-09T08:22:08Z</cp:lastPrinted>
  <dcterms:created xsi:type="dcterms:W3CDTF">2010-07-28T18:35:53Z</dcterms:created>
  <dcterms:modified xsi:type="dcterms:W3CDTF">2020-08-07T08:45:52Z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0x0101000B4E690775FC7247B2D63F9D45A9059700F2C05316C174E240A1BA013B383404F8</vt:lpwstr>
  </property>
</Properties>
</file>