
<file path=[Content_Types].xml><?xml version="1.0" encoding="utf-8"?>
<Types xmlns="http://schemas.openxmlformats.org/package/2006/content-types">
  <Default Extension="bin" ContentType="application/vnd.openxmlformats-officedocument.oleObject"/>
  <Default Extension="docx" ContentType="application/vnd.openxmlformats-officedocument.wordprocessingml.document"/>
  <Default Extension="emf" ContentType="image/x-emf"/>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autoCompressPictures="0">
  <p:sldMasterIdLst>
    <p:sldMasterId id="2147483660" r:id="rId4"/>
  </p:sldMasterIdLst>
  <p:notesMasterIdLst>
    <p:notesMasterId r:id="rId34"/>
  </p:notesMasterIdLst>
  <p:sldIdLst>
    <p:sldId id="256" r:id="rId5"/>
    <p:sldId id="257" r:id="rId6"/>
    <p:sldId id="260" r:id="rId7"/>
    <p:sldId id="281" r:id="rId8"/>
    <p:sldId id="282" r:id="rId9"/>
    <p:sldId id="262" r:id="rId10"/>
    <p:sldId id="258" r:id="rId11"/>
    <p:sldId id="264" r:id="rId12"/>
    <p:sldId id="261" r:id="rId13"/>
    <p:sldId id="263"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83" r:id="rId29"/>
    <p:sldId id="284" r:id="rId30"/>
    <p:sldId id="279" r:id="rId31"/>
    <p:sldId id="280" r:id="rId32"/>
    <p:sldId id="259" r:id="rId3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13FA5"/>
    <a:srgbClr val="004C8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58"/>
  </p:normalViewPr>
  <p:slideViewPr>
    <p:cSldViewPr snapToGrid="0" snapToObjects="1">
      <p:cViewPr varScale="1">
        <p:scale>
          <a:sx n="72" d="100"/>
          <a:sy n="72" d="100"/>
        </p:scale>
        <p:origin x="1350" y="6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presProps" Target="presProps.xml"/><Relationship Id="rId8" Type="http://schemas.openxmlformats.org/officeDocument/2006/relationships/slide" Target="slides/slide4.xml"/><Relationship Id="rId3" Type="http://schemas.openxmlformats.org/officeDocument/2006/relationships/customXml" Target="../customXml/item3.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357C929-F5A2-B944-A14F-16451897D16C}" type="datetimeFigureOut">
              <a:rPr lang="en-US" smtClean="0"/>
              <a:t>2/4/2022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0B2B449-F1C8-6F47-A588-55ED763A9793}" type="slidenum">
              <a:rPr lang="en-US" smtClean="0"/>
              <a:t>‹#›</a:t>
            </a:fld>
            <a:endParaRPr lang="en-US"/>
          </a:p>
        </p:txBody>
      </p:sp>
    </p:spTree>
    <p:extLst>
      <p:ext uri="{BB962C8B-B14F-4D97-AF65-F5344CB8AC3E}">
        <p14:creationId xmlns:p14="http://schemas.microsoft.com/office/powerpoint/2010/main" val="4599813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0B2B449-F1C8-6F47-A588-55ED763A9793}" type="slidenum">
              <a:rPr lang="en-US" smtClean="0"/>
              <a:t>0</a:t>
            </a:fld>
            <a:endParaRPr lang="en-US"/>
          </a:p>
        </p:txBody>
      </p:sp>
    </p:spTree>
    <p:extLst>
      <p:ext uri="{BB962C8B-B14F-4D97-AF65-F5344CB8AC3E}">
        <p14:creationId xmlns:p14="http://schemas.microsoft.com/office/powerpoint/2010/main" val="11408512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0B2B449-F1C8-6F47-A588-55ED763A9793}" type="slidenum">
              <a:rPr lang="en-US" smtClean="0"/>
              <a:t>1</a:t>
            </a:fld>
            <a:endParaRPr lang="en-US"/>
          </a:p>
        </p:txBody>
      </p:sp>
    </p:spTree>
    <p:extLst>
      <p:ext uri="{BB962C8B-B14F-4D97-AF65-F5344CB8AC3E}">
        <p14:creationId xmlns:p14="http://schemas.microsoft.com/office/powerpoint/2010/main" val="7308190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0B2B449-F1C8-6F47-A588-55ED763A9793}" type="slidenum">
              <a:rPr lang="en-US" smtClean="0"/>
              <a:t>6</a:t>
            </a:fld>
            <a:endParaRPr lang="en-US"/>
          </a:p>
        </p:txBody>
      </p:sp>
    </p:spTree>
    <p:extLst>
      <p:ext uri="{BB962C8B-B14F-4D97-AF65-F5344CB8AC3E}">
        <p14:creationId xmlns:p14="http://schemas.microsoft.com/office/powerpoint/2010/main" val="14161070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0B2B449-F1C8-6F47-A588-55ED763A9793}" type="slidenum">
              <a:rPr lang="en-US" smtClean="0"/>
              <a:t>28</a:t>
            </a:fld>
            <a:endParaRPr lang="en-US"/>
          </a:p>
        </p:txBody>
      </p:sp>
    </p:spTree>
    <p:extLst>
      <p:ext uri="{BB962C8B-B14F-4D97-AF65-F5344CB8AC3E}">
        <p14:creationId xmlns:p14="http://schemas.microsoft.com/office/powerpoint/2010/main" val="209774943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stretch>
            <a:fillRect/>
          </a:stretch>
        </p:blipFill>
        <p:spPr>
          <a:xfrm>
            <a:off x="5743" y="11487"/>
            <a:ext cx="9132512" cy="6835025"/>
          </a:xfrm>
          <a:prstGeom prst="rect">
            <a:avLst/>
          </a:prstGeom>
        </p:spPr>
      </p:pic>
      <p:sp>
        <p:nvSpPr>
          <p:cNvPr id="7" name="Date Placeholder 13"/>
          <p:cNvSpPr>
            <a:spLocks noGrp="1"/>
          </p:cNvSpPr>
          <p:nvPr>
            <p:ph type="dt" sz="half" idx="10"/>
          </p:nvPr>
        </p:nvSpPr>
        <p:spPr>
          <a:xfrm>
            <a:off x="3688044" y="5143708"/>
            <a:ext cx="3696480" cy="301756"/>
          </a:xfrm>
          <a:prstGeom prst="rect">
            <a:avLst/>
          </a:prstGeom>
        </p:spPr>
        <p:txBody>
          <a:bodyPr/>
          <a:lstStyle>
            <a:lvl1pPr algn="l">
              <a:defRPr sz="1600" b="0" i="0" baseline="0">
                <a:solidFill>
                  <a:schemeClr val="bg1"/>
                </a:solidFill>
                <a:latin typeface="Arial" charset="0"/>
              </a:defRPr>
            </a:lvl1pPr>
          </a:lstStyle>
          <a:p>
            <a:endParaRPr lang="en-US" dirty="0"/>
          </a:p>
        </p:txBody>
      </p:sp>
      <p:sp>
        <p:nvSpPr>
          <p:cNvPr id="8" name="Title 16"/>
          <p:cNvSpPr>
            <a:spLocks noGrp="1"/>
          </p:cNvSpPr>
          <p:nvPr>
            <p:ph type="title" hasCustomPrompt="1"/>
          </p:nvPr>
        </p:nvSpPr>
        <p:spPr>
          <a:xfrm>
            <a:off x="3688045" y="4185747"/>
            <a:ext cx="5024156" cy="514117"/>
          </a:xfrm>
        </p:spPr>
        <p:txBody>
          <a:bodyPr>
            <a:noAutofit/>
          </a:bodyPr>
          <a:lstStyle>
            <a:lvl1pPr algn="l">
              <a:defRPr sz="2400" b="1" i="0" baseline="0">
                <a:solidFill>
                  <a:schemeClr val="bg1"/>
                </a:solidFill>
                <a:latin typeface="Arial" charset="0"/>
              </a:defRPr>
            </a:lvl1pPr>
          </a:lstStyle>
          <a:p>
            <a:r>
              <a:rPr lang="en-US" dirty="0"/>
              <a:t>Click to edit Title</a:t>
            </a:r>
          </a:p>
        </p:txBody>
      </p:sp>
      <p:sp>
        <p:nvSpPr>
          <p:cNvPr id="9" name="Text Placeholder 3"/>
          <p:cNvSpPr>
            <a:spLocks noGrp="1"/>
          </p:cNvSpPr>
          <p:nvPr>
            <p:ph type="body" sz="quarter" idx="11" hasCustomPrompt="1"/>
          </p:nvPr>
        </p:nvSpPr>
        <p:spPr>
          <a:xfrm>
            <a:off x="3688044" y="4711906"/>
            <a:ext cx="5024156" cy="488950"/>
          </a:xfrm>
        </p:spPr>
        <p:txBody>
          <a:bodyPr>
            <a:normAutofit/>
          </a:bodyPr>
          <a:lstStyle>
            <a:lvl1pPr marL="0" indent="0" algn="l">
              <a:buFontTx/>
              <a:buNone/>
              <a:defRPr sz="2000" baseline="0">
                <a:solidFill>
                  <a:schemeClr val="bg1"/>
                </a:solidFill>
              </a:defRPr>
            </a:lvl1pPr>
          </a:lstStyle>
          <a:p>
            <a:pPr lvl="0"/>
            <a:r>
              <a:rPr lang="en-US" dirty="0"/>
              <a:t>Click to edit Master Division</a:t>
            </a:r>
          </a:p>
        </p:txBody>
      </p:sp>
    </p:spTree>
    <p:extLst>
      <p:ext uri="{BB962C8B-B14F-4D97-AF65-F5344CB8AC3E}">
        <p14:creationId xmlns:p14="http://schemas.microsoft.com/office/powerpoint/2010/main" val="2216063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2"/>
          <p:cNvSpPr>
            <a:spLocks noGrp="1"/>
          </p:cNvSpPr>
          <p:nvPr>
            <p:ph type="sldNum" sz="quarter" idx="10"/>
          </p:nvPr>
        </p:nvSpPr>
        <p:spPr/>
        <p:txBody>
          <a:bodyPr/>
          <a:lstStyle/>
          <a:p>
            <a:fld id="{B540B12B-D968-2643-8E7F-238A3C456CC9}" type="slidenum">
              <a:rPr lang="en-US" smtClean="0"/>
              <a:pPr/>
              <a:t>‹#›</a:t>
            </a:fld>
            <a:endParaRPr lang="en-US" dirty="0"/>
          </a:p>
        </p:txBody>
      </p:sp>
      <p:sp>
        <p:nvSpPr>
          <p:cNvPr id="12" name="Text Placeholder 11"/>
          <p:cNvSpPr>
            <a:spLocks noGrp="1"/>
          </p:cNvSpPr>
          <p:nvPr>
            <p:ph type="body" sz="quarter" idx="11"/>
          </p:nvPr>
        </p:nvSpPr>
        <p:spPr>
          <a:xfrm>
            <a:off x="341312" y="1844673"/>
            <a:ext cx="8370887" cy="4248151"/>
          </a:xfrm>
        </p:spPr>
        <p:txBody>
          <a:bodyPr>
            <a:normAutofit/>
          </a:bodyPr>
          <a:lstStyle>
            <a:lvl1pPr marL="0" indent="0">
              <a:lnSpc>
                <a:spcPct val="100000"/>
              </a:lnSpc>
              <a:spcBef>
                <a:spcPts val="0"/>
              </a:spcBef>
              <a:buFontTx/>
              <a:buNone/>
              <a:defRPr sz="1800"/>
            </a:lvl1pPr>
            <a:lvl2pPr marL="457200" indent="0">
              <a:buFontTx/>
              <a:buNone/>
              <a:defRPr sz="1800">
                <a:solidFill>
                  <a:schemeClr val="tx1">
                    <a:lumMod val="75000"/>
                    <a:lumOff val="25000"/>
                  </a:schemeClr>
                </a:solidFill>
              </a:defRPr>
            </a:lvl2pPr>
            <a:lvl3pPr marL="914400" indent="0">
              <a:buFontTx/>
              <a:buNone/>
              <a:defRPr sz="1800">
                <a:solidFill>
                  <a:schemeClr val="tx1">
                    <a:lumMod val="75000"/>
                    <a:lumOff val="25000"/>
                  </a:schemeClr>
                </a:solidFill>
              </a:defRPr>
            </a:lvl3pPr>
            <a:lvl4pPr marL="1371600" indent="0">
              <a:buFontTx/>
              <a:buNone/>
              <a:defRPr sz="1800">
                <a:solidFill>
                  <a:schemeClr val="tx1">
                    <a:lumMod val="75000"/>
                    <a:lumOff val="25000"/>
                  </a:schemeClr>
                </a:solidFill>
              </a:defRPr>
            </a:lvl4pPr>
            <a:lvl5pPr marL="1828800" indent="0">
              <a:buFontTx/>
              <a:buNone/>
              <a:defRPr sz="18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 Placeholder 16"/>
          <p:cNvSpPr>
            <a:spLocks noGrp="1"/>
          </p:cNvSpPr>
          <p:nvPr>
            <p:ph type="body" sz="quarter" idx="12"/>
          </p:nvPr>
        </p:nvSpPr>
        <p:spPr>
          <a:xfrm>
            <a:off x="341313" y="1052513"/>
            <a:ext cx="7886700" cy="437806"/>
          </a:xfrm>
        </p:spPr>
        <p:txBody>
          <a:bodyPr>
            <a:normAutofit/>
          </a:bodyPr>
          <a:lstStyle>
            <a:lvl1pPr>
              <a:defRPr sz="2000" b="1"/>
            </a:lvl1pPr>
          </a:lstStyle>
          <a:p>
            <a:pPr lvl="0"/>
            <a:r>
              <a:rPr lang="en-US"/>
              <a:t>Click to edit Master text styles</a:t>
            </a:r>
          </a:p>
        </p:txBody>
      </p:sp>
    </p:spTree>
    <p:extLst>
      <p:ext uri="{BB962C8B-B14F-4D97-AF65-F5344CB8AC3E}">
        <p14:creationId xmlns:p14="http://schemas.microsoft.com/office/powerpoint/2010/main" val="7607280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Bullet Poin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2"/>
          <p:cNvSpPr>
            <a:spLocks noGrp="1"/>
          </p:cNvSpPr>
          <p:nvPr>
            <p:ph type="sldNum" sz="quarter" idx="10"/>
          </p:nvPr>
        </p:nvSpPr>
        <p:spPr/>
        <p:txBody>
          <a:bodyPr/>
          <a:lstStyle/>
          <a:p>
            <a:fld id="{B540B12B-D968-2643-8E7F-238A3C456CC9}" type="slidenum">
              <a:rPr lang="en-US" smtClean="0"/>
              <a:pPr/>
              <a:t>‹#›</a:t>
            </a:fld>
            <a:endParaRPr lang="en-US" dirty="0"/>
          </a:p>
        </p:txBody>
      </p:sp>
      <p:sp>
        <p:nvSpPr>
          <p:cNvPr id="12" name="Text Placeholder 11"/>
          <p:cNvSpPr>
            <a:spLocks noGrp="1"/>
          </p:cNvSpPr>
          <p:nvPr>
            <p:ph type="body" sz="quarter" idx="11"/>
          </p:nvPr>
        </p:nvSpPr>
        <p:spPr>
          <a:xfrm>
            <a:off x="341312" y="1844673"/>
            <a:ext cx="8370887" cy="4248151"/>
          </a:xfrm>
        </p:spPr>
        <p:txBody>
          <a:bodyPr>
            <a:normAutofit/>
          </a:bodyPr>
          <a:lstStyle>
            <a:lvl1pPr marL="285750" indent="-285750">
              <a:lnSpc>
                <a:spcPct val="90000"/>
              </a:lnSpc>
              <a:spcBef>
                <a:spcPts val="0"/>
              </a:spcBef>
              <a:buFontTx/>
              <a:buBlip>
                <a:blip r:embed="rId2"/>
              </a:buBlip>
              <a:defRPr sz="1800"/>
            </a:lvl1pPr>
            <a:lvl2pPr marL="685800" indent="-228600">
              <a:lnSpc>
                <a:spcPct val="90000"/>
              </a:lnSpc>
              <a:spcBef>
                <a:spcPts val="0"/>
              </a:spcBef>
              <a:buFontTx/>
              <a:buBlip>
                <a:blip r:embed="rId2"/>
              </a:buBlip>
              <a:defRPr sz="1800">
                <a:solidFill>
                  <a:schemeClr val="tx1">
                    <a:lumMod val="75000"/>
                    <a:lumOff val="25000"/>
                  </a:schemeClr>
                </a:solidFill>
              </a:defRPr>
            </a:lvl2pPr>
            <a:lvl3pPr marL="1143000" indent="-228600">
              <a:lnSpc>
                <a:spcPct val="90000"/>
              </a:lnSpc>
              <a:spcBef>
                <a:spcPts val="0"/>
              </a:spcBef>
              <a:buFontTx/>
              <a:buBlip>
                <a:blip r:embed="rId2"/>
              </a:buBlip>
              <a:defRPr sz="1800">
                <a:solidFill>
                  <a:schemeClr val="tx1">
                    <a:lumMod val="75000"/>
                    <a:lumOff val="25000"/>
                  </a:schemeClr>
                </a:solidFill>
              </a:defRPr>
            </a:lvl3pPr>
            <a:lvl4pPr marL="1600200" indent="-228600">
              <a:lnSpc>
                <a:spcPct val="90000"/>
              </a:lnSpc>
              <a:spcBef>
                <a:spcPts val="0"/>
              </a:spcBef>
              <a:buFontTx/>
              <a:buBlip>
                <a:blip r:embed="rId2"/>
              </a:buBlip>
              <a:defRPr sz="1800">
                <a:solidFill>
                  <a:schemeClr val="tx1">
                    <a:lumMod val="75000"/>
                    <a:lumOff val="25000"/>
                  </a:schemeClr>
                </a:solidFill>
              </a:defRPr>
            </a:lvl4pPr>
            <a:lvl5pPr marL="2057400" indent="-228600">
              <a:lnSpc>
                <a:spcPct val="90000"/>
              </a:lnSpc>
              <a:spcBef>
                <a:spcPts val="0"/>
              </a:spcBef>
              <a:buFontTx/>
              <a:buBlip>
                <a:blip r:embed="rId2"/>
              </a:buBlip>
              <a:defRPr sz="18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 Placeholder 16"/>
          <p:cNvSpPr>
            <a:spLocks noGrp="1"/>
          </p:cNvSpPr>
          <p:nvPr>
            <p:ph type="body" sz="quarter" idx="12"/>
          </p:nvPr>
        </p:nvSpPr>
        <p:spPr>
          <a:xfrm>
            <a:off x="341313" y="1052513"/>
            <a:ext cx="7886700" cy="437806"/>
          </a:xfrm>
        </p:spPr>
        <p:txBody>
          <a:bodyPr>
            <a:normAutofit/>
          </a:bodyPr>
          <a:lstStyle>
            <a:lvl1pPr>
              <a:defRPr sz="2000" b="1"/>
            </a:lvl1pPr>
          </a:lstStyle>
          <a:p>
            <a:pPr lvl="0"/>
            <a:r>
              <a:rPr lang="en-US"/>
              <a:t>Click to edit Master text styles</a:t>
            </a:r>
          </a:p>
        </p:txBody>
      </p:sp>
    </p:spTree>
    <p:extLst>
      <p:ext uri="{BB962C8B-B14F-4D97-AF65-F5344CB8AC3E}">
        <p14:creationId xmlns:p14="http://schemas.microsoft.com/office/powerpoint/2010/main" val="8015662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Image">
    <p:spTree>
      <p:nvGrpSpPr>
        <p:cNvPr id="1" name=""/>
        <p:cNvGrpSpPr/>
        <p:nvPr/>
      </p:nvGrpSpPr>
      <p:grpSpPr>
        <a:xfrm>
          <a:off x="0" y="0"/>
          <a:ext cx="0" cy="0"/>
          <a:chOff x="0" y="0"/>
          <a:chExt cx="0" cy="0"/>
        </a:xfrm>
      </p:grpSpPr>
      <p:sp>
        <p:nvSpPr>
          <p:cNvPr id="6" name="Title Placeholder 1"/>
          <p:cNvSpPr>
            <a:spLocks noGrp="1"/>
          </p:cNvSpPr>
          <p:nvPr>
            <p:ph type="title"/>
          </p:nvPr>
        </p:nvSpPr>
        <p:spPr>
          <a:xfrm>
            <a:off x="341993" y="441325"/>
            <a:ext cx="7886700" cy="532606"/>
          </a:xfrm>
          <a:prstGeom prst="rect">
            <a:avLst/>
          </a:prstGeom>
        </p:spPr>
        <p:txBody>
          <a:bodyPr vert="horz" lIns="91440" tIns="45720" rIns="91440" bIns="45720" rtlCol="0" anchor="t" anchorCtr="0">
            <a:normAutofit/>
          </a:bodyPr>
          <a:lstStyle/>
          <a:p>
            <a:r>
              <a:rPr lang="en-US"/>
              <a:t>Click to edit Master title style</a:t>
            </a:r>
            <a:endParaRPr lang="en-US" dirty="0"/>
          </a:p>
        </p:txBody>
      </p:sp>
      <p:sp>
        <p:nvSpPr>
          <p:cNvPr id="10" name="Slide Number Placeholder 5"/>
          <p:cNvSpPr>
            <a:spLocks noGrp="1"/>
          </p:cNvSpPr>
          <p:nvPr>
            <p:ph type="sldNum" sz="quarter" idx="4"/>
          </p:nvPr>
        </p:nvSpPr>
        <p:spPr>
          <a:xfrm>
            <a:off x="341993" y="6429826"/>
            <a:ext cx="2057400" cy="365125"/>
          </a:xfrm>
          <a:prstGeom prst="rect">
            <a:avLst/>
          </a:prstGeom>
        </p:spPr>
        <p:txBody>
          <a:bodyPr vert="horz" lIns="91440" tIns="45720" rIns="91440" bIns="45720" rtlCol="0" anchor="ctr"/>
          <a:lstStyle>
            <a:lvl1pPr algn="l">
              <a:defRPr sz="1200" b="0" i="0">
                <a:solidFill>
                  <a:srgbClr val="004C85"/>
                </a:solidFill>
                <a:latin typeface="Arial" charset="0"/>
              </a:defRPr>
            </a:lvl1pPr>
          </a:lstStyle>
          <a:p>
            <a:fld id="{B540B12B-D968-2643-8E7F-238A3C456CC9}" type="slidenum">
              <a:rPr lang="en-US" smtClean="0"/>
              <a:pPr/>
              <a:t>‹#›</a:t>
            </a:fld>
            <a:endParaRPr lang="en-US" dirty="0"/>
          </a:p>
        </p:txBody>
      </p:sp>
      <p:sp>
        <p:nvSpPr>
          <p:cNvPr id="3" name="Text Placeholder 2"/>
          <p:cNvSpPr>
            <a:spLocks noGrp="1"/>
          </p:cNvSpPr>
          <p:nvPr>
            <p:ph type="body" sz="quarter" idx="10"/>
          </p:nvPr>
        </p:nvSpPr>
        <p:spPr>
          <a:xfrm>
            <a:off x="341993" y="1052513"/>
            <a:ext cx="7886700" cy="437807"/>
          </a:xfrm>
        </p:spPr>
        <p:txBody>
          <a:bodyPr/>
          <a:lstStyle>
            <a:lvl1pPr>
              <a:defRPr b="1"/>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5" name="Content Placeholder 4"/>
          <p:cNvSpPr>
            <a:spLocks noGrp="1"/>
          </p:cNvSpPr>
          <p:nvPr>
            <p:ph sz="quarter" idx="11"/>
          </p:nvPr>
        </p:nvSpPr>
        <p:spPr>
          <a:xfrm>
            <a:off x="341312" y="1844674"/>
            <a:ext cx="8370887" cy="4248151"/>
          </a:xfrm>
        </p:spPr>
        <p:txBody>
          <a:bodyPr>
            <a:normAutofit/>
          </a:bodyPr>
          <a:lstStyle>
            <a:lvl1pPr>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Tree>
    <p:extLst>
      <p:ext uri="{BB962C8B-B14F-4D97-AF65-F5344CB8AC3E}">
        <p14:creationId xmlns:p14="http://schemas.microsoft.com/office/powerpoint/2010/main" val="7593990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784821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wmf"/><Relationship Id="rId3" Type="http://schemas.openxmlformats.org/officeDocument/2006/relationships/slideLayout" Target="../slideLayouts/slideLayout3.xml"/><Relationship Id="rId7" Type="http://schemas.openxmlformats.org/officeDocument/2006/relationships/image" Target="../media/image1.w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41993" y="441325"/>
            <a:ext cx="7886700" cy="532606"/>
          </a:xfrm>
          <a:prstGeom prst="rect">
            <a:avLst/>
          </a:prstGeom>
        </p:spPr>
        <p:txBody>
          <a:bodyPr vert="horz" lIns="91440" tIns="45720" rIns="91440" bIns="45720" rtlCol="0" anchor="t" anchorCtr="0">
            <a:normAutofit/>
          </a:bodyPr>
          <a:lstStyle/>
          <a:p>
            <a:r>
              <a:rPr lang="en-US" dirty="0"/>
              <a:t>Click to edit Master Headline</a:t>
            </a:r>
          </a:p>
        </p:txBody>
      </p:sp>
      <p:sp>
        <p:nvSpPr>
          <p:cNvPr id="3" name="Text Placeholder 2"/>
          <p:cNvSpPr>
            <a:spLocks noGrp="1"/>
          </p:cNvSpPr>
          <p:nvPr>
            <p:ph type="body" idx="1"/>
          </p:nvPr>
        </p:nvSpPr>
        <p:spPr>
          <a:xfrm>
            <a:off x="341993" y="1052513"/>
            <a:ext cx="7886700" cy="433268"/>
          </a:xfrm>
          <a:prstGeom prst="rect">
            <a:avLst/>
          </a:prstGeom>
        </p:spPr>
        <p:txBody>
          <a:bodyPr vert="horz" lIns="91440" tIns="45720" rIns="91440" bIns="45720" rtlCol="0">
            <a:normAutofit/>
          </a:bodyPr>
          <a:lstStyle/>
          <a:p>
            <a:pPr lvl="0"/>
            <a:r>
              <a:rPr lang="en-US" b="1" i="0" baseline="0" dirty="0">
                <a:solidFill>
                  <a:schemeClr val="tx1">
                    <a:lumMod val="75000"/>
                    <a:lumOff val="25000"/>
                  </a:schemeClr>
                </a:solidFill>
                <a:latin typeface="Arial" charset="0"/>
              </a:rPr>
              <a:t>Click to edit Master Sub-header</a:t>
            </a:r>
          </a:p>
        </p:txBody>
      </p:sp>
      <p:sp>
        <p:nvSpPr>
          <p:cNvPr id="6" name="Slide Number Placeholder 5"/>
          <p:cNvSpPr>
            <a:spLocks noGrp="1"/>
          </p:cNvSpPr>
          <p:nvPr>
            <p:ph type="sldNum" sz="quarter" idx="4"/>
          </p:nvPr>
        </p:nvSpPr>
        <p:spPr>
          <a:xfrm>
            <a:off x="341993" y="6429826"/>
            <a:ext cx="2057400" cy="365125"/>
          </a:xfrm>
          <a:prstGeom prst="rect">
            <a:avLst/>
          </a:prstGeom>
        </p:spPr>
        <p:txBody>
          <a:bodyPr vert="horz" lIns="91440" tIns="45720" rIns="91440" bIns="45720" rtlCol="0" anchor="ctr"/>
          <a:lstStyle>
            <a:lvl1pPr algn="l">
              <a:defRPr sz="1200" b="0" i="0">
                <a:solidFill>
                  <a:srgbClr val="004C85"/>
                </a:solidFill>
                <a:latin typeface="Arial" charset="0"/>
              </a:defRPr>
            </a:lvl1pPr>
          </a:lstStyle>
          <a:p>
            <a:fld id="{B540B12B-D968-2643-8E7F-238A3C456CC9}" type="slidenum">
              <a:rPr lang="en-US" smtClean="0"/>
              <a:pPr/>
              <a:t>‹#›</a:t>
            </a:fld>
            <a:endParaRPr lang="en-US" dirty="0"/>
          </a:p>
        </p:txBody>
      </p:sp>
      <p:pic>
        <p:nvPicPr>
          <p:cNvPr id="8" name="Picture 7"/>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7649935" y="6365971"/>
            <a:ext cx="1062263" cy="304133"/>
          </a:xfrm>
          <a:prstGeom prst="rect">
            <a:avLst/>
          </a:prstGeom>
        </p:spPr>
      </p:pic>
      <p:cxnSp>
        <p:nvCxnSpPr>
          <p:cNvPr id="9" name="Straight Connector 8"/>
          <p:cNvCxnSpPr/>
          <p:nvPr userDrawn="1"/>
        </p:nvCxnSpPr>
        <p:spPr>
          <a:xfrm>
            <a:off x="431801" y="6237514"/>
            <a:ext cx="8280399" cy="0"/>
          </a:xfrm>
          <a:prstGeom prst="line">
            <a:avLst/>
          </a:prstGeom>
          <a:ln w="25400">
            <a:solidFill>
              <a:srgbClr val="004C85"/>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61" r:id="rId1"/>
    <p:sldLayoutId id="2147483665" r:id="rId2"/>
    <p:sldLayoutId id="2147483662" r:id="rId3"/>
    <p:sldLayoutId id="2147483663" r:id="rId4"/>
    <p:sldLayoutId id="2147483664" r:id="rId5"/>
  </p:sldLayoutIdLst>
  <p:hf hdr="0" ftr="0" dt="0"/>
  <p:txStyles>
    <p:titleStyle>
      <a:lvl1pPr algn="l" defTabSz="914400" rtl="0" eaLnBrk="1" latinLnBrk="0" hangingPunct="1">
        <a:lnSpc>
          <a:spcPct val="90000"/>
        </a:lnSpc>
        <a:spcBef>
          <a:spcPct val="0"/>
        </a:spcBef>
        <a:buNone/>
        <a:defRPr sz="3000" b="1" kern="1200">
          <a:solidFill>
            <a:srgbClr val="004C85"/>
          </a:solidFill>
          <a:latin typeface="+mj-lt"/>
          <a:ea typeface="+mj-ea"/>
          <a:cs typeface="+mj-cs"/>
        </a:defRPr>
      </a:lvl1pPr>
    </p:titleStyle>
    <p:bodyStyle>
      <a:lvl1pPr marL="0" indent="0" algn="l" defTabSz="914400" rtl="0" eaLnBrk="1" latinLnBrk="0" hangingPunct="1">
        <a:lnSpc>
          <a:spcPct val="90000"/>
        </a:lnSpc>
        <a:spcBef>
          <a:spcPts val="1000"/>
        </a:spcBef>
        <a:buFontTx/>
        <a:buNone/>
        <a:defRPr sz="2000" b="0" i="0" kern="1200">
          <a:solidFill>
            <a:schemeClr val="tx1">
              <a:lumMod val="75000"/>
              <a:lumOff val="25000"/>
            </a:schemeClr>
          </a:solidFill>
          <a:latin typeface="Arial" charset="0"/>
          <a:ea typeface="+mn-ea"/>
          <a:cs typeface="+mn-cs"/>
        </a:defRPr>
      </a:lvl1pPr>
      <a:lvl2pPr marL="685800" indent="-228600" algn="l" defTabSz="914400" rtl="0" eaLnBrk="1" latinLnBrk="0" hangingPunct="1">
        <a:lnSpc>
          <a:spcPct val="90000"/>
        </a:lnSpc>
        <a:spcBef>
          <a:spcPts val="500"/>
        </a:spcBef>
        <a:buFontTx/>
        <a:buBlip>
          <a:blip r:embed="rId8"/>
        </a:buBlip>
        <a:defRPr sz="2000" b="0" i="0" kern="1200">
          <a:solidFill>
            <a:schemeClr val="tx1">
              <a:lumMod val="75000"/>
              <a:lumOff val="25000"/>
            </a:schemeClr>
          </a:solidFill>
          <a:latin typeface="Arial" charset="0"/>
          <a:ea typeface="+mn-ea"/>
          <a:cs typeface="+mn-cs"/>
        </a:defRPr>
      </a:lvl2pPr>
      <a:lvl3pPr marL="1143000" indent="-228600" algn="l" defTabSz="914400" rtl="0" eaLnBrk="1" latinLnBrk="0" hangingPunct="1">
        <a:lnSpc>
          <a:spcPct val="90000"/>
        </a:lnSpc>
        <a:spcBef>
          <a:spcPts val="500"/>
        </a:spcBef>
        <a:buFont typeface="Arial"/>
        <a:buChar char="•"/>
        <a:defRPr sz="2200" b="0" i="0" kern="1200">
          <a:solidFill>
            <a:schemeClr val="tx1"/>
          </a:solidFill>
          <a:latin typeface="Arial" charset="0"/>
          <a:ea typeface="+mn-ea"/>
          <a:cs typeface="+mn-cs"/>
        </a:defRPr>
      </a:lvl3pPr>
      <a:lvl4pPr marL="1600200" indent="-228600" algn="l" defTabSz="914400" rtl="0" eaLnBrk="1" latinLnBrk="0" hangingPunct="1">
        <a:lnSpc>
          <a:spcPct val="90000"/>
        </a:lnSpc>
        <a:spcBef>
          <a:spcPts val="500"/>
        </a:spcBef>
        <a:buFont typeface="Arial"/>
        <a:buChar char="•"/>
        <a:defRPr sz="2200" b="0" i="0" kern="1200">
          <a:solidFill>
            <a:schemeClr val="tx1"/>
          </a:solidFill>
          <a:latin typeface="Arial" charset="0"/>
          <a:ea typeface="+mn-ea"/>
          <a:cs typeface="+mn-cs"/>
        </a:defRPr>
      </a:lvl4pPr>
      <a:lvl5pPr marL="2057400" indent="-228600" algn="l" defTabSz="914400" rtl="0" eaLnBrk="1" latinLnBrk="0" hangingPunct="1">
        <a:lnSpc>
          <a:spcPct val="90000"/>
        </a:lnSpc>
        <a:spcBef>
          <a:spcPts val="500"/>
        </a:spcBef>
        <a:buFont typeface="Arial"/>
        <a:buChar char="•"/>
        <a:defRPr sz="2200" b="0" i="0" kern="1200">
          <a:solidFill>
            <a:schemeClr val="tx1"/>
          </a:solidFill>
          <a:latin typeface="Arial" charset="0"/>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78" userDrawn="1">
          <p15:clr>
            <a:srgbClr val="F26B43"/>
          </p15:clr>
        </p15:guide>
        <p15:guide id="2" pos="272" userDrawn="1">
          <p15:clr>
            <a:srgbClr val="F26B43"/>
          </p15:clr>
        </p15:guide>
        <p15:guide id="3" pos="5488" userDrawn="1">
          <p15:clr>
            <a:srgbClr val="F26B43"/>
          </p15:clr>
        </p15:guide>
        <p15:guide id="4" orient="horz" pos="4201" userDrawn="1">
          <p15:clr>
            <a:srgbClr val="F26B43"/>
          </p15:clr>
        </p15:guide>
        <p15:guide id="5" orient="horz" pos="663" userDrawn="1">
          <p15:clr>
            <a:srgbClr val="F26B43"/>
          </p15:clr>
        </p15:guide>
        <p15:guide id="6" orient="horz" pos="1162" userDrawn="1">
          <p15:clr>
            <a:srgbClr val="F26B43"/>
          </p15:clr>
        </p15:guide>
        <p15:guide id="7" orient="horz" pos="3838"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package" Target="../embeddings/Microsoft_Word_Document.docx"/><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12.emf"/></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3.xml"/><Relationship Id="rId7" Type="http://schemas.openxmlformats.org/officeDocument/2006/relationships/image" Target="../media/image8.emf"/><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7.emf"/><Relationship Id="rId4" Type="http://schemas.openxmlformats.org/officeDocument/2006/relationships/oleObject" Target="../embeddings/oleObject1.bin"/></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Date Placeholder 10"/>
          <p:cNvSpPr>
            <a:spLocks noGrp="1"/>
          </p:cNvSpPr>
          <p:nvPr>
            <p:ph type="dt" sz="half" idx="10"/>
          </p:nvPr>
        </p:nvSpPr>
        <p:spPr/>
        <p:txBody>
          <a:bodyPr/>
          <a:lstStyle/>
          <a:p>
            <a:fld id="{3FA8E7E7-2BB0-1645-8482-3DF6D76BB06A}" type="datetime4">
              <a:rPr lang="en-ZA" smtClean="0"/>
              <a:pPr/>
              <a:t>04 February 2022</a:t>
            </a:fld>
            <a:endParaRPr lang="en-US" dirty="0"/>
          </a:p>
        </p:txBody>
      </p:sp>
      <p:sp>
        <p:nvSpPr>
          <p:cNvPr id="5" name="Title 4"/>
          <p:cNvSpPr>
            <a:spLocks noGrp="1"/>
          </p:cNvSpPr>
          <p:nvPr>
            <p:ph type="title"/>
          </p:nvPr>
        </p:nvSpPr>
        <p:spPr>
          <a:xfrm>
            <a:off x="3688044" y="4185747"/>
            <a:ext cx="5455955" cy="619889"/>
          </a:xfrm>
        </p:spPr>
        <p:txBody>
          <a:bodyPr/>
          <a:lstStyle/>
          <a:p>
            <a:r>
              <a:rPr lang="en-ZA" sz="1400" dirty="0">
                <a:effectLst/>
                <a:latin typeface="Arial" panose="020B0604020202020204" pitchFamily="34" charset="0"/>
                <a:ea typeface="Times New Roman" panose="02020603050405020304" pitchFamily="18" charset="0"/>
                <a:cs typeface="Times New Roman" panose="02020603050405020304" pitchFamily="18" charset="0"/>
              </a:rPr>
              <a:t>ELECTRICAL CONTRACTOR (GRADE 5EB OR HIGHER) FOR THE INSTALLATION OF POWER REDUNDANCY </a:t>
            </a:r>
            <a:endParaRPr lang="en-US" sz="1400" dirty="0"/>
          </a:p>
        </p:txBody>
      </p:sp>
      <p:sp>
        <p:nvSpPr>
          <p:cNvPr id="6" name="Text Placeholder 5"/>
          <p:cNvSpPr>
            <a:spLocks noGrp="1"/>
          </p:cNvSpPr>
          <p:nvPr>
            <p:ph type="body" sz="quarter" idx="11"/>
          </p:nvPr>
        </p:nvSpPr>
        <p:spPr>
          <a:xfrm>
            <a:off x="3688044" y="4654758"/>
            <a:ext cx="5024156" cy="488950"/>
          </a:xfrm>
        </p:spPr>
        <p:txBody>
          <a:bodyPr>
            <a:normAutofit/>
          </a:bodyPr>
          <a:lstStyle/>
          <a:p>
            <a:r>
              <a:rPr lang="en-US" sz="1600" dirty="0"/>
              <a:t>Non-compulsory Briefing Session </a:t>
            </a:r>
          </a:p>
        </p:txBody>
      </p:sp>
    </p:spTree>
    <p:extLst>
      <p:ext uri="{BB962C8B-B14F-4D97-AF65-F5344CB8AC3E}">
        <p14:creationId xmlns:p14="http://schemas.microsoft.com/office/powerpoint/2010/main" val="8752991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A4749A-18F5-4BBE-BCBD-0ABB7FA11734}"/>
              </a:ext>
            </a:extLst>
          </p:cNvPr>
          <p:cNvSpPr>
            <a:spLocks noGrp="1"/>
          </p:cNvSpPr>
          <p:nvPr>
            <p:ph type="title"/>
          </p:nvPr>
        </p:nvSpPr>
        <p:spPr>
          <a:xfrm>
            <a:off x="341993" y="441325"/>
            <a:ext cx="8370206" cy="532606"/>
          </a:xfrm>
          <a:solidFill>
            <a:srgbClr val="002060"/>
          </a:solidFill>
        </p:spPr>
        <p:txBody>
          <a:bodyPr>
            <a:normAutofit/>
          </a:bodyPr>
          <a:lstStyle/>
          <a:p>
            <a:r>
              <a:rPr lang="en-GB" sz="2000" dirty="0">
                <a:solidFill>
                  <a:schemeClr val="bg1"/>
                </a:solidFill>
              </a:rPr>
              <a:t>National Treasury Preferential Procurement Regulation </a:t>
            </a:r>
            <a:endParaRPr lang="en-ZA" sz="2000" dirty="0">
              <a:solidFill>
                <a:schemeClr val="bg1"/>
              </a:solidFill>
            </a:endParaRPr>
          </a:p>
        </p:txBody>
      </p:sp>
      <p:sp>
        <p:nvSpPr>
          <p:cNvPr id="3" name="Slide Number Placeholder 2">
            <a:extLst>
              <a:ext uri="{FF2B5EF4-FFF2-40B4-BE49-F238E27FC236}">
                <a16:creationId xmlns:a16="http://schemas.microsoft.com/office/drawing/2014/main" id="{5CC14DC0-8205-422F-A6F4-2D0BD8261A5C}"/>
              </a:ext>
            </a:extLst>
          </p:cNvPr>
          <p:cNvSpPr>
            <a:spLocks noGrp="1"/>
          </p:cNvSpPr>
          <p:nvPr>
            <p:ph type="sldNum" sz="quarter" idx="10"/>
          </p:nvPr>
        </p:nvSpPr>
        <p:spPr/>
        <p:txBody>
          <a:bodyPr/>
          <a:lstStyle/>
          <a:p>
            <a:fld id="{B540B12B-D968-2643-8E7F-238A3C456CC9}" type="slidenum">
              <a:rPr lang="en-US" smtClean="0"/>
              <a:pPr/>
              <a:t>9</a:t>
            </a:fld>
            <a:endParaRPr lang="en-US" dirty="0"/>
          </a:p>
        </p:txBody>
      </p:sp>
      <p:sp>
        <p:nvSpPr>
          <p:cNvPr id="4" name="Text Placeholder 3">
            <a:extLst>
              <a:ext uri="{FF2B5EF4-FFF2-40B4-BE49-F238E27FC236}">
                <a16:creationId xmlns:a16="http://schemas.microsoft.com/office/drawing/2014/main" id="{D4F3AD08-107B-41F0-BC83-6E05EC43C51F}"/>
              </a:ext>
            </a:extLst>
          </p:cNvPr>
          <p:cNvSpPr>
            <a:spLocks noGrp="1"/>
          </p:cNvSpPr>
          <p:nvPr>
            <p:ph type="body" sz="quarter" idx="11"/>
          </p:nvPr>
        </p:nvSpPr>
        <p:spPr>
          <a:xfrm>
            <a:off x="341312" y="1577803"/>
            <a:ext cx="8370887" cy="3166475"/>
          </a:xfrm>
        </p:spPr>
        <p:txBody>
          <a:bodyPr/>
          <a:lstStyle/>
          <a:p>
            <a:pPr>
              <a:lnSpc>
                <a:spcPct val="150000"/>
              </a:lnSpc>
            </a:pPr>
            <a:r>
              <a:rPr lang="en-GB" b="1" dirty="0">
                <a:solidFill>
                  <a:srgbClr val="002060"/>
                </a:solidFill>
              </a:rPr>
              <a:t>Preference Point Systems</a:t>
            </a:r>
          </a:p>
          <a:p>
            <a:pPr>
              <a:lnSpc>
                <a:spcPct val="150000"/>
              </a:lnSpc>
            </a:pPr>
            <a:endParaRPr lang="en-GB" dirty="0">
              <a:solidFill>
                <a:srgbClr val="002060"/>
              </a:solidFill>
            </a:endParaRPr>
          </a:p>
          <a:p>
            <a:pPr algn="just">
              <a:lnSpc>
                <a:spcPct val="150000"/>
              </a:lnSpc>
            </a:pPr>
            <a:r>
              <a:rPr lang="en-GB" dirty="0">
                <a:solidFill>
                  <a:srgbClr val="002060"/>
                </a:solidFill>
              </a:rPr>
              <a:t>In the second stage of the evaluation, Tenders that have submitted all the required mandatory documents will be evaluated in terms of the 80/20 preference points system under section 2 of the Preferential Procurement Policy Framework Act, 2000, read with the Preferential Procurement Regulations, 2017</a:t>
            </a:r>
            <a:endParaRPr lang="en-ZA" dirty="0">
              <a:solidFill>
                <a:srgbClr val="002060"/>
              </a:solidFill>
            </a:endParaRPr>
          </a:p>
        </p:txBody>
      </p:sp>
    </p:spTree>
    <p:extLst>
      <p:ext uri="{BB962C8B-B14F-4D97-AF65-F5344CB8AC3E}">
        <p14:creationId xmlns:p14="http://schemas.microsoft.com/office/powerpoint/2010/main" val="21219886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2BBDE5-B7FF-4864-97E4-C7AF8AAB2659}"/>
              </a:ext>
            </a:extLst>
          </p:cNvPr>
          <p:cNvSpPr>
            <a:spLocks noGrp="1"/>
          </p:cNvSpPr>
          <p:nvPr>
            <p:ph type="title"/>
          </p:nvPr>
        </p:nvSpPr>
        <p:spPr>
          <a:xfrm>
            <a:off x="341993" y="428073"/>
            <a:ext cx="8370206" cy="532606"/>
          </a:xfrm>
          <a:solidFill>
            <a:srgbClr val="002060"/>
          </a:solidFill>
        </p:spPr>
        <p:txBody>
          <a:bodyPr>
            <a:normAutofit fontScale="90000"/>
          </a:bodyPr>
          <a:lstStyle/>
          <a:p>
            <a:r>
              <a:rPr lang="en-ZA" dirty="0">
                <a:solidFill>
                  <a:schemeClr val="bg1"/>
                </a:solidFill>
              </a:rPr>
              <a:t>Price Evaluation</a:t>
            </a:r>
            <a:br>
              <a:rPr lang="en-ZA" dirty="0">
                <a:solidFill>
                  <a:schemeClr val="bg1"/>
                </a:solidFill>
              </a:rPr>
            </a:br>
            <a:endParaRPr lang="en-ZA" dirty="0">
              <a:solidFill>
                <a:schemeClr val="bg1"/>
              </a:solidFill>
            </a:endParaRPr>
          </a:p>
        </p:txBody>
      </p:sp>
      <p:sp>
        <p:nvSpPr>
          <p:cNvPr id="3" name="Slide Number Placeholder 2">
            <a:extLst>
              <a:ext uri="{FF2B5EF4-FFF2-40B4-BE49-F238E27FC236}">
                <a16:creationId xmlns:a16="http://schemas.microsoft.com/office/drawing/2014/main" id="{33B21F14-392A-4C30-A546-5664B3EE4862}"/>
              </a:ext>
            </a:extLst>
          </p:cNvPr>
          <p:cNvSpPr>
            <a:spLocks noGrp="1"/>
          </p:cNvSpPr>
          <p:nvPr>
            <p:ph type="sldNum" sz="quarter" idx="10"/>
          </p:nvPr>
        </p:nvSpPr>
        <p:spPr/>
        <p:txBody>
          <a:bodyPr/>
          <a:lstStyle/>
          <a:p>
            <a:fld id="{B540B12B-D968-2643-8E7F-238A3C456CC9}" type="slidenum">
              <a:rPr lang="en-US" smtClean="0"/>
              <a:pPr/>
              <a:t>10</a:t>
            </a:fld>
            <a:endParaRPr lang="en-US" dirty="0"/>
          </a:p>
        </p:txBody>
      </p:sp>
      <p:sp>
        <p:nvSpPr>
          <p:cNvPr id="4" name="Text Placeholder 3">
            <a:extLst>
              <a:ext uri="{FF2B5EF4-FFF2-40B4-BE49-F238E27FC236}">
                <a16:creationId xmlns:a16="http://schemas.microsoft.com/office/drawing/2014/main" id="{44057962-CB6F-4ACA-AAF4-3097718B0F77}"/>
              </a:ext>
            </a:extLst>
          </p:cNvPr>
          <p:cNvSpPr>
            <a:spLocks noGrp="1"/>
          </p:cNvSpPr>
          <p:nvPr>
            <p:ph type="body" sz="quarter" idx="11"/>
          </p:nvPr>
        </p:nvSpPr>
        <p:spPr/>
        <p:txBody>
          <a:bodyPr/>
          <a:lstStyle/>
          <a:p>
            <a:r>
              <a:rPr lang="en-GB" b="1" dirty="0">
                <a:solidFill>
                  <a:srgbClr val="002060"/>
                </a:solidFill>
              </a:rPr>
              <a:t>Stage 1: Price Evaluation (80 points) </a:t>
            </a:r>
            <a:endParaRPr lang="en-ZA" b="1" dirty="0">
              <a:solidFill>
                <a:srgbClr val="002060"/>
              </a:solidFill>
            </a:endParaRPr>
          </a:p>
        </p:txBody>
      </p:sp>
      <p:pic>
        <p:nvPicPr>
          <p:cNvPr id="9" name="Picture 8">
            <a:extLst>
              <a:ext uri="{FF2B5EF4-FFF2-40B4-BE49-F238E27FC236}">
                <a16:creationId xmlns:a16="http://schemas.microsoft.com/office/drawing/2014/main" id="{6768E9B7-C3E2-4BCA-9B3A-BE35E7746151}"/>
              </a:ext>
            </a:extLst>
          </p:cNvPr>
          <p:cNvPicPr>
            <a:picLocks noChangeAspect="1"/>
          </p:cNvPicPr>
          <p:nvPr/>
        </p:nvPicPr>
        <p:blipFill>
          <a:blip r:embed="rId2"/>
          <a:stretch>
            <a:fillRect/>
          </a:stretch>
        </p:blipFill>
        <p:spPr>
          <a:xfrm>
            <a:off x="341312" y="2659240"/>
            <a:ext cx="8712751" cy="2174489"/>
          </a:xfrm>
          <a:prstGeom prst="rect">
            <a:avLst/>
          </a:prstGeom>
        </p:spPr>
      </p:pic>
    </p:spTree>
    <p:extLst>
      <p:ext uri="{BB962C8B-B14F-4D97-AF65-F5344CB8AC3E}">
        <p14:creationId xmlns:p14="http://schemas.microsoft.com/office/powerpoint/2010/main" val="42546595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13100B3-40C5-419A-82BB-1594097F2FFB}"/>
              </a:ext>
            </a:extLst>
          </p:cNvPr>
          <p:cNvSpPr>
            <a:spLocks noGrp="1"/>
          </p:cNvSpPr>
          <p:nvPr>
            <p:ph type="sldNum" sz="quarter" idx="10"/>
          </p:nvPr>
        </p:nvSpPr>
        <p:spPr/>
        <p:txBody>
          <a:bodyPr/>
          <a:lstStyle/>
          <a:p>
            <a:fld id="{B540B12B-D968-2643-8E7F-238A3C456CC9}" type="slidenum">
              <a:rPr lang="en-US" smtClean="0"/>
              <a:pPr/>
              <a:t>11</a:t>
            </a:fld>
            <a:endParaRPr lang="en-US" dirty="0"/>
          </a:p>
        </p:txBody>
      </p:sp>
      <p:sp>
        <p:nvSpPr>
          <p:cNvPr id="5" name="Text Placeholder 4">
            <a:extLst>
              <a:ext uri="{FF2B5EF4-FFF2-40B4-BE49-F238E27FC236}">
                <a16:creationId xmlns:a16="http://schemas.microsoft.com/office/drawing/2014/main" id="{E7F97CEE-E9AC-4864-992D-3F83109344E6}"/>
              </a:ext>
            </a:extLst>
          </p:cNvPr>
          <p:cNvSpPr>
            <a:spLocks noGrp="1"/>
          </p:cNvSpPr>
          <p:nvPr>
            <p:ph type="body" sz="quarter" idx="12"/>
          </p:nvPr>
        </p:nvSpPr>
        <p:spPr>
          <a:xfrm>
            <a:off x="487086" y="2991194"/>
            <a:ext cx="8060565" cy="437806"/>
          </a:xfrm>
          <a:solidFill>
            <a:schemeClr val="bg1">
              <a:lumMod val="75000"/>
            </a:schemeClr>
          </a:solidFill>
        </p:spPr>
        <p:txBody>
          <a:bodyPr/>
          <a:lstStyle/>
          <a:p>
            <a:pPr algn="ctr"/>
            <a:r>
              <a:rPr lang="en-ZA" b="0" dirty="0"/>
              <a:t>B-BBEE Requirements </a:t>
            </a:r>
          </a:p>
        </p:txBody>
      </p:sp>
    </p:spTree>
    <p:extLst>
      <p:ext uri="{BB962C8B-B14F-4D97-AF65-F5344CB8AC3E}">
        <p14:creationId xmlns:p14="http://schemas.microsoft.com/office/powerpoint/2010/main" val="4008476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633B52-3E1C-40BB-A094-8EB3AB5D1F33}"/>
              </a:ext>
            </a:extLst>
          </p:cNvPr>
          <p:cNvSpPr>
            <a:spLocks noGrp="1"/>
          </p:cNvSpPr>
          <p:nvPr>
            <p:ph type="title"/>
          </p:nvPr>
        </p:nvSpPr>
        <p:spPr/>
        <p:txBody>
          <a:bodyPr/>
          <a:lstStyle/>
          <a:p>
            <a:r>
              <a:rPr lang="en-ZA" dirty="0"/>
              <a:t>B-BBEE Mandatory </a:t>
            </a:r>
          </a:p>
        </p:txBody>
      </p:sp>
      <p:sp>
        <p:nvSpPr>
          <p:cNvPr id="3" name="Slide Number Placeholder 2">
            <a:extLst>
              <a:ext uri="{FF2B5EF4-FFF2-40B4-BE49-F238E27FC236}">
                <a16:creationId xmlns:a16="http://schemas.microsoft.com/office/drawing/2014/main" id="{D5913DC4-3E8E-45E1-9592-3ED50ECA133A}"/>
              </a:ext>
            </a:extLst>
          </p:cNvPr>
          <p:cNvSpPr>
            <a:spLocks noGrp="1"/>
          </p:cNvSpPr>
          <p:nvPr>
            <p:ph type="sldNum" sz="quarter" idx="10"/>
          </p:nvPr>
        </p:nvSpPr>
        <p:spPr/>
        <p:txBody>
          <a:bodyPr/>
          <a:lstStyle/>
          <a:p>
            <a:fld id="{B540B12B-D968-2643-8E7F-238A3C456CC9}" type="slidenum">
              <a:rPr lang="en-US" smtClean="0"/>
              <a:pPr/>
              <a:t>12</a:t>
            </a:fld>
            <a:endParaRPr lang="en-US" dirty="0"/>
          </a:p>
        </p:txBody>
      </p:sp>
      <p:sp>
        <p:nvSpPr>
          <p:cNvPr id="4" name="Text Placeholder 3">
            <a:extLst>
              <a:ext uri="{FF2B5EF4-FFF2-40B4-BE49-F238E27FC236}">
                <a16:creationId xmlns:a16="http://schemas.microsoft.com/office/drawing/2014/main" id="{A58EFA6D-576E-42D8-BD4F-864E2CE0AACE}"/>
              </a:ext>
            </a:extLst>
          </p:cNvPr>
          <p:cNvSpPr>
            <a:spLocks noGrp="1"/>
          </p:cNvSpPr>
          <p:nvPr>
            <p:ph type="body" sz="quarter" idx="11"/>
          </p:nvPr>
        </p:nvSpPr>
        <p:spPr>
          <a:xfrm>
            <a:off x="341312" y="1407351"/>
            <a:ext cx="8370887" cy="4248151"/>
          </a:xfrm>
        </p:spPr>
        <p:txBody>
          <a:bodyPr/>
          <a:lstStyle/>
          <a:p>
            <a:pPr algn="just">
              <a:lnSpc>
                <a:spcPct val="150000"/>
              </a:lnSpc>
            </a:pPr>
            <a:r>
              <a:rPr lang="en-GB" dirty="0">
                <a:solidFill>
                  <a:srgbClr val="002060"/>
                </a:solidFill>
              </a:rPr>
              <a:t>The Preferential Procurement Regulations 2017 (PPR) allows SARS to exercise its discretion to issue Tenders with mandatory B-BBEE requirements:</a:t>
            </a:r>
          </a:p>
          <a:p>
            <a:pPr algn="just"/>
            <a:endParaRPr lang="en-GB" dirty="0"/>
          </a:p>
          <a:p>
            <a:pPr algn="just"/>
            <a:endParaRPr lang="en-GB" dirty="0"/>
          </a:p>
          <a:p>
            <a:pPr algn="ctr"/>
            <a:r>
              <a:rPr lang="en-GB" b="1" dirty="0">
                <a:solidFill>
                  <a:srgbClr val="FF0000"/>
                </a:solidFill>
              </a:rPr>
              <a:t>The Mandatory B-BBEE Level for this Tender is Level 1, 2 or 3.</a:t>
            </a:r>
          </a:p>
          <a:p>
            <a:pPr algn="just"/>
            <a:endParaRPr lang="en-ZA" dirty="0"/>
          </a:p>
        </p:txBody>
      </p:sp>
    </p:spTree>
    <p:extLst>
      <p:ext uri="{BB962C8B-B14F-4D97-AF65-F5344CB8AC3E}">
        <p14:creationId xmlns:p14="http://schemas.microsoft.com/office/powerpoint/2010/main" val="36983550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0D4F00-EDE5-4052-8388-4D15D02A95C3}"/>
              </a:ext>
            </a:extLst>
          </p:cNvPr>
          <p:cNvSpPr>
            <a:spLocks noGrp="1"/>
          </p:cNvSpPr>
          <p:nvPr>
            <p:ph type="title"/>
          </p:nvPr>
        </p:nvSpPr>
        <p:spPr>
          <a:xfrm>
            <a:off x="341992" y="441325"/>
            <a:ext cx="8370887" cy="532606"/>
          </a:xfrm>
          <a:solidFill>
            <a:srgbClr val="002060"/>
          </a:solidFill>
        </p:spPr>
        <p:txBody>
          <a:bodyPr/>
          <a:lstStyle/>
          <a:p>
            <a:r>
              <a:rPr lang="en-ZA" dirty="0">
                <a:solidFill>
                  <a:schemeClr val="bg1"/>
                </a:solidFill>
              </a:rPr>
              <a:t>B-BBEE Evaluation </a:t>
            </a:r>
          </a:p>
        </p:txBody>
      </p:sp>
      <p:sp>
        <p:nvSpPr>
          <p:cNvPr id="3" name="Slide Number Placeholder 2">
            <a:extLst>
              <a:ext uri="{FF2B5EF4-FFF2-40B4-BE49-F238E27FC236}">
                <a16:creationId xmlns:a16="http://schemas.microsoft.com/office/drawing/2014/main" id="{7E609A7C-41C3-4E1E-BDAC-BBBB63ECDFB0}"/>
              </a:ext>
            </a:extLst>
          </p:cNvPr>
          <p:cNvSpPr>
            <a:spLocks noGrp="1"/>
          </p:cNvSpPr>
          <p:nvPr>
            <p:ph type="sldNum" sz="quarter" idx="10"/>
          </p:nvPr>
        </p:nvSpPr>
        <p:spPr/>
        <p:txBody>
          <a:bodyPr/>
          <a:lstStyle/>
          <a:p>
            <a:fld id="{B540B12B-D968-2643-8E7F-238A3C456CC9}" type="slidenum">
              <a:rPr lang="en-US" smtClean="0"/>
              <a:pPr/>
              <a:t>13</a:t>
            </a:fld>
            <a:endParaRPr lang="en-US" dirty="0"/>
          </a:p>
        </p:txBody>
      </p:sp>
      <p:sp>
        <p:nvSpPr>
          <p:cNvPr id="4" name="Text Placeholder 3">
            <a:extLst>
              <a:ext uri="{FF2B5EF4-FFF2-40B4-BE49-F238E27FC236}">
                <a16:creationId xmlns:a16="http://schemas.microsoft.com/office/drawing/2014/main" id="{639B0AAF-0755-49E4-A463-173662EEB212}"/>
              </a:ext>
            </a:extLst>
          </p:cNvPr>
          <p:cNvSpPr>
            <a:spLocks noGrp="1"/>
          </p:cNvSpPr>
          <p:nvPr>
            <p:ph type="body" sz="quarter" idx="11"/>
          </p:nvPr>
        </p:nvSpPr>
        <p:spPr>
          <a:xfrm>
            <a:off x="353851" y="1006957"/>
            <a:ext cx="8370887" cy="4844086"/>
          </a:xfrm>
        </p:spPr>
        <p:txBody>
          <a:bodyPr/>
          <a:lstStyle/>
          <a:p>
            <a:pPr algn="just">
              <a:lnSpc>
                <a:spcPct val="150000"/>
              </a:lnSpc>
            </a:pPr>
            <a:r>
              <a:rPr lang="en-GB" dirty="0">
                <a:solidFill>
                  <a:srgbClr val="002060"/>
                </a:solidFill>
              </a:rPr>
              <a:t>B-BBEE points may be allocated to Bidders on submission of documentation or evidence as follows: Bidders MUST complete and sign the SBD 6.1 form to claim the Bidder’s B-BBEE preference points, failing which, the Bidder will be scored zero.</a:t>
            </a:r>
          </a:p>
          <a:p>
            <a:endParaRPr lang="en-GB" dirty="0"/>
          </a:p>
          <a:p>
            <a:endParaRPr lang="en-GB" dirty="0"/>
          </a:p>
          <a:p>
            <a:endParaRPr lang="en-GB" dirty="0"/>
          </a:p>
          <a:p>
            <a:endParaRPr lang="en-GB" dirty="0"/>
          </a:p>
          <a:p>
            <a:endParaRPr lang="en-ZA" dirty="0"/>
          </a:p>
        </p:txBody>
      </p:sp>
      <p:pic>
        <p:nvPicPr>
          <p:cNvPr id="8" name="Picture 7">
            <a:extLst>
              <a:ext uri="{FF2B5EF4-FFF2-40B4-BE49-F238E27FC236}">
                <a16:creationId xmlns:a16="http://schemas.microsoft.com/office/drawing/2014/main" id="{C019D0FE-C96C-4159-91D8-5C80D0131A30}"/>
              </a:ext>
            </a:extLst>
          </p:cNvPr>
          <p:cNvPicPr>
            <a:picLocks noChangeAspect="1"/>
          </p:cNvPicPr>
          <p:nvPr/>
        </p:nvPicPr>
        <p:blipFill>
          <a:blip r:embed="rId2"/>
          <a:stretch>
            <a:fillRect/>
          </a:stretch>
        </p:blipFill>
        <p:spPr>
          <a:xfrm>
            <a:off x="708587" y="2739885"/>
            <a:ext cx="7260823" cy="2376487"/>
          </a:xfrm>
          <a:prstGeom prst="rect">
            <a:avLst/>
          </a:prstGeom>
        </p:spPr>
      </p:pic>
      <p:sp>
        <p:nvSpPr>
          <p:cNvPr id="10" name="TextBox 9">
            <a:extLst>
              <a:ext uri="{FF2B5EF4-FFF2-40B4-BE49-F238E27FC236}">
                <a16:creationId xmlns:a16="http://schemas.microsoft.com/office/drawing/2014/main" id="{EA42597A-EE07-4030-A14B-9616561B90C0}"/>
              </a:ext>
            </a:extLst>
          </p:cNvPr>
          <p:cNvSpPr txBox="1"/>
          <p:nvPr/>
        </p:nvSpPr>
        <p:spPr>
          <a:xfrm>
            <a:off x="708587" y="5068466"/>
            <a:ext cx="8004292" cy="872034"/>
          </a:xfrm>
          <a:prstGeom prst="rect">
            <a:avLst/>
          </a:prstGeom>
          <a:noFill/>
        </p:spPr>
        <p:txBody>
          <a:bodyPr wrap="square">
            <a:spAutoFit/>
          </a:bodyPr>
          <a:lstStyle/>
          <a:p>
            <a:pPr>
              <a:lnSpc>
                <a:spcPct val="150000"/>
              </a:lnSpc>
            </a:pPr>
            <a:r>
              <a:rPr lang="en-GB" dirty="0">
                <a:solidFill>
                  <a:srgbClr val="002060"/>
                </a:solidFill>
              </a:rPr>
              <a:t>Bidders </a:t>
            </a:r>
            <a:r>
              <a:rPr lang="en-GB" b="1" dirty="0">
                <a:solidFill>
                  <a:srgbClr val="002060"/>
                </a:solidFill>
              </a:rPr>
              <a:t>MUST</a:t>
            </a:r>
            <a:r>
              <a:rPr lang="en-GB" dirty="0">
                <a:solidFill>
                  <a:srgbClr val="002060"/>
                </a:solidFill>
              </a:rPr>
              <a:t> complete and sign the SBD 6.1 form to claim the Bidder’s B-BBEE preference points, failing which, the Bidder will be scored zero</a:t>
            </a:r>
            <a:endParaRPr lang="en-ZA" dirty="0">
              <a:solidFill>
                <a:srgbClr val="002060"/>
              </a:solidFill>
            </a:endParaRPr>
          </a:p>
        </p:txBody>
      </p:sp>
    </p:spTree>
    <p:extLst>
      <p:ext uri="{BB962C8B-B14F-4D97-AF65-F5344CB8AC3E}">
        <p14:creationId xmlns:p14="http://schemas.microsoft.com/office/powerpoint/2010/main" val="35376086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D46560-2145-457F-A118-F02DE244D3AB}"/>
              </a:ext>
            </a:extLst>
          </p:cNvPr>
          <p:cNvSpPr>
            <a:spLocks noGrp="1"/>
          </p:cNvSpPr>
          <p:nvPr>
            <p:ph type="title"/>
          </p:nvPr>
        </p:nvSpPr>
        <p:spPr>
          <a:xfrm>
            <a:off x="341993" y="441325"/>
            <a:ext cx="8370206" cy="532606"/>
          </a:xfrm>
          <a:solidFill>
            <a:srgbClr val="002060"/>
          </a:solidFill>
        </p:spPr>
        <p:txBody>
          <a:bodyPr/>
          <a:lstStyle/>
          <a:p>
            <a:r>
              <a:rPr lang="en-ZA" dirty="0">
                <a:solidFill>
                  <a:schemeClr val="bg1"/>
                </a:solidFill>
              </a:rPr>
              <a:t>B-BBEE Certificate or Affidavit </a:t>
            </a:r>
          </a:p>
        </p:txBody>
      </p:sp>
      <p:sp>
        <p:nvSpPr>
          <p:cNvPr id="3" name="Slide Number Placeholder 2">
            <a:extLst>
              <a:ext uri="{FF2B5EF4-FFF2-40B4-BE49-F238E27FC236}">
                <a16:creationId xmlns:a16="http://schemas.microsoft.com/office/drawing/2014/main" id="{C2279274-12F8-49FC-831B-4BE78D3C99A9}"/>
              </a:ext>
            </a:extLst>
          </p:cNvPr>
          <p:cNvSpPr>
            <a:spLocks noGrp="1"/>
          </p:cNvSpPr>
          <p:nvPr>
            <p:ph type="sldNum" sz="quarter" idx="10"/>
          </p:nvPr>
        </p:nvSpPr>
        <p:spPr/>
        <p:txBody>
          <a:bodyPr/>
          <a:lstStyle/>
          <a:p>
            <a:fld id="{B540B12B-D968-2643-8E7F-238A3C456CC9}" type="slidenum">
              <a:rPr lang="en-US" smtClean="0"/>
              <a:pPr/>
              <a:t>14</a:t>
            </a:fld>
            <a:endParaRPr lang="en-US" dirty="0"/>
          </a:p>
        </p:txBody>
      </p:sp>
      <p:sp>
        <p:nvSpPr>
          <p:cNvPr id="4" name="Text Placeholder 3">
            <a:extLst>
              <a:ext uri="{FF2B5EF4-FFF2-40B4-BE49-F238E27FC236}">
                <a16:creationId xmlns:a16="http://schemas.microsoft.com/office/drawing/2014/main" id="{46B5180E-8539-4F3C-9B30-4329928B1D11}"/>
              </a:ext>
            </a:extLst>
          </p:cNvPr>
          <p:cNvSpPr>
            <a:spLocks noGrp="1"/>
          </p:cNvSpPr>
          <p:nvPr>
            <p:ph type="body" sz="quarter" idx="11"/>
          </p:nvPr>
        </p:nvSpPr>
        <p:spPr>
          <a:xfrm>
            <a:off x="341993" y="985562"/>
            <a:ext cx="8370887" cy="4886876"/>
          </a:xfrm>
        </p:spPr>
        <p:txBody>
          <a:bodyPr/>
          <a:lstStyle/>
          <a:p>
            <a:r>
              <a:rPr lang="en-GB" dirty="0">
                <a:solidFill>
                  <a:srgbClr val="002060"/>
                </a:solidFill>
              </a:rPr>
              <a:t>The table below indicates the specific B-BBEE certification documents that must be submitted for this tender</a:t>
            </a:r>
            <a:r>
              <a:rPr lang="en-GB" dirty="0"/>
              <a:t>. </a:t>
            </a:r>
          </a:p>
          <a:p>
            <a:endParaRPr lang="en-GB" dirty="0"/>
          </a:p>
          <a:p>
            <a:endParaRPr lang="en-ZA" dirty="0"/>
          </a:p>
        </p:txBody>
      </p:sp>
      <p:pic>
        <p:nvPicPr>
          <p:cNvPr id="8" name="Picture 7">
            <a:extLst>
              <a:ext uri="{FF2B5EF4-FFF2-40B4-BE49-F238E27FC236}">
                <a16:creationId xmlns:a16="http://schemas.microsoft.com/office/drawing/2014/main" id="{D9B08C1B-48DF-4F85-8391-0940844BBADD}"/>
              </a:ext>
            </a:extLst>
          </p:cNvPr>
          <p:cNvPicPr>
            <a:picLocks noChangeAspect="1"/>
          </p:cNvPicPr>
          <p:nvPr/>
        </p:nvPicPr>
        <p:blipFill>
          <a:blip r:embed="rId2"/>
          <a:stretch>
            <a:fillRect/>
          </a:stretch>
        </p:blipFill>
        <p:spPr>
          <a:xfrm>
            <a:off x="445393" y="1794300"/>
            <a:ext cx="8253213" cy="3653529"/>
          </a:xfrm>
          <a:prstGeom prst="rect">
            <a:avLst/>
          </a:prstGeom>
        </p:spPr>
      </p:pic>
      <p:sp>
        <p:nvSpPr>
          <p:cNvPr id="10" name="TextBox 9">
            <a:extLst>
              <a:ext uri="{FF2B5EF4-FFF2-40B4-BE49-F238E27FC236}">
                <a16:creationId xmlns:a16="http://schemas.microsoft.com/office/drawing/2014/main" id="{D0D0C7D1-D1E6-48FE-A47B-B404C361D4FD}"/>
              </a:ext>
            </a:extLst>
          </p:cNvPr>
          <p:cNvSpPr txBox="1"/>
          <p:nvPr/>
        </p:nvSpPr>
        <p:spPr>
          <a:xfrm>
            <a:off x="341993" y="5652051"/>
            <a:ext cx="8802007" cy="369332"/>
          </a:xfrm>
          <a:prstGeom prst="rect">
            <a:avLst/>
          </a:prstGeom>
          <a:noFill/>
        </p:spPr>
        <p:txBody>
          <a:bodyPr wrap="square">
            <a:spAutoFit/>
          </a:bodyPr>
          <a:lstStyle/>
          <a:p>
            <a:r>
              <a:rPr lang="en-GB" dirty="0">
                <a:solidFill>
                  <a:srgbClr val="002060"/>
                </a:solidFill>
              </a:rPr>
              <a:t>Failure to submit the required certification documents will result in </a:t>
            </a:r>
            <a:r>
              <a:rPr lang="en-GB" b="1" dirty="0">
                <a:solidFill>
                  <a:srgbClr val="002060"/>
                </a:solidFill>
              </a:rPr>
              <a:t>disqualification</a:t>
            </a:r>
            <a:endParaRPr lang="en-ZA" b="1" dirty="0">
              <a:solidFill>
                <a:srgbClr val="002060"/>
              </a:solidFill>
            </a:endParaRPr>
          </a:p>
        </p:txBody>
      </p:sp>
    </p:spTree>
    <p:extLst>
      <p:ext uri="{BB962C8B-B14F-4D97-AF65-F5344CB8AC3E}">
        <p14:creationId xmlns:p14="http://schemas.microsoft.com/office/powerpoint/2010/main" val="21496699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9AF25C-10C7-451D-9CFE-D44645EAC5B2}"/>
              </a:ext>
            </a:extLst>
          </p:cNvPr>
          <p:cNvSpPr>
            <a:spLocks noGrp="1"/>
          </p:cNvSpPr>
          <p:nvPr>
            <p:ph type="title"/>
          </p:nvPr>
        </p:nvSpPr>
        <p:spPr>
          <a:xfrm>
            <a:off x="341993" y="441325"/>
            <a:ext cx="8370206" cy="532606"/>
          </a:xfrm>
          <a:solidFill>
            <a:srgbClr val="002060"/>
          </a:solidFill>
        </p:spPr>
        <p:txBody>
          <a:bodyPr/>
          <a:lstStyle/>
          <a:p>
            <a:r>
              <a:rPr lang="en-GB" dirty="0">
                <a:solidFill>
                  <a:schemeClr val="bg1"/>
                </a:solidFill>
              </a:rPr>
              <a:t>Use and acceptance of Affidavits</a:t>
            </a:r>
            <a:endParaRPr lang="en-ZA" dirty="0">
              <a:solidFill>
                <a:schemeClr val="bg1"/>
              </a:solidFill>
            </a:endParaRPr>
          </a:p>
        </p:txBody>
      </p:sp>
      <p:sp>
        <p:nvSpPr>
          <p:cNvPr id="3" name="Slide Number Placeholder 2">
            <a:extLst>
              <a:ext uri="{FF2B5EF4-FFF2-40B4-BE49-F238E27FC236}">
                <a16:creationId xmlns:a16="http://schemas.microsoft.com/office/drawing/2014/main" id="{7150B117-87A8-439C-9799-656DC04D5D62}"/>
              </a:ext>
            </a:extLst>
          </p:cNvPr>
          <p:cNvSpPr>
            <a:spLocks noGrp="1"/>
          </p:cNvSpPr>
          <p:nvPr>
            <p:ph type="sldNum" sz="quarter" idx="10"/>
          </p:nvPr>
        </p:nvSpPr>
        <p:spPr/>
        <p:txBody>
          <a:bodyPr/>
          <a:lstStyle/>
          <a:p>
            <a:fld id="{B540B12B-D968-2643-8E7F-238A3C456CC9}" type="slidenum">
              <a:rPr lang="en-US" smtClean="0"/>
              <a:pPr/>
              <a:t>15</a:t>
            </a:fld>
            <a:endParaRPr lang="en-US" dirty="0"/>
          </a:p>
        </p:txBody>
      </p:sp>
      <p:sp>
        <p:nvSpPr>
          <p:cNvPr id="4" name="Text Placeholder 3">
            <a:extLst>
              <a:ext uri="{FF2B5EF4-FFF2-40B4-BE49-F238E27FC236}">
                <a16:creationId xmlns:a16="http://schemas.microsoft.com/office/drawing/2014/main" id="{77159892-00E3-4A03-8101-E4A78D5C929F}"/>
              </a:ext>
            </a:extLst>
          </p:cNvPr>
          <p:cNvSpPr>
            <a:spLocks noGrp="1"/>
          </p:cNvSpPr>
          <p:nvPr>
            <p:ph type="body" sz="quarter" idx="11"/>
          </p:nvPr>
        </p:nvSpPr>
        <p:spPr>
          <a:xfrm>
            <a:off x="341312" y="1304924"/>
            <a:ext cx="8370887" cy="4248151"/>
          </a:xfrm>
        </p:spPr>
        <p:txBody>
          <a:bodyPr/>
          <a:lstStyle/>
          <a:p>
            <a:pPr algn="just">
              <a:lnSpc>
                <a:spcPct val="150000"/>
              </a:lnSpc>
            </a:pPr>
            <a:r>
              <a:rPr lang="en-GB" dirty="0">
                <a:solidFill>
                  <a:srgbClr val="002060"/>
                </a:solidFill>
              </a:rPr>
              <a:t>Section 1.6 SBD 6.1 states.. The purchaser reserves the right to require of a bidder, either before a bid is adjudicated or at any time subsequently, to substantiate any claim in regard to preferences, in any manner required by the purchaser.</a:t>
            </a:r>
          </a:p>
          <a:p>
            <a:pPr algn="just">
              <a:lnSpc>
                <a:spcPct val="150000"/>
              </a:lnSpc>
            </a:pPr>
            <a:endParaRPr lang="en-GB" dirty="0">
              <a:solidFill>
                <a:srgbClr val="002060"/>
              </a:solidFill>
            </a:endParaRPr>
          </a:p>
          <a:p>
            <a:pPr algn="just">
              <a:lnSpc>
                <a:spcPct val="150000"/>
              </a:lnSpc>
            </a:pPr>
            <a:r>
              <a:rPr lang="en-GB" dirty="0">
                <a:solidFill>
                  <a:srgbClr val="002060"/>
                </a:solidFill>
              </a:rPr>
              <a:t>SARS reserves the right to request that bidders submit proof of their Black ownership and turnover information in support of their Affidavits.</a:t>
            </a:r>
          </a:p>
          <a:p>
            <a:endParaRPr lang="en-ZA" dirty="0"/>
          </a:p>
        </p:txBody>
      </p:sp>
    </p:spTree>
    <p:extLst>
      <p:ext uri="{BB962C8B-B14F-4D97-AF65-F5344CB8AC3E}">
        <p14:creationId xmlns:p14="http://schemas.microsoft.com/office/powerpoint/2010/main" val="24379114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B06EC6-DE71-415D-80B6-6C851D43E2CD}"/>
              </a:ext>
            </a:extLst>
          </p:cNvPr>
          <p:cNvSpPr>
            <a:spLocks noGrp="1"/>
          </p:cNvSpPr>
          <p:nvPr>
            <p:ph type="title"/>
          </p:nvPr>
        </p:nvSpPr>
        <p:spPr>
          <a:xfrm>
            <a:off x="341993" y="441325"/>
            <a:ext cx="8370206" cy="532606"/>
          </a:xfrm>
          <a:solidFill>
            <a:srgbClr val="002060"/>
          </a:solidFill>
        </p:spPr>
        <p:txBody>
          <a:bodyPr/>
          <a:lstStyle/>
          <a:p>
            <a:r>
              <a:rPr lang="en-GB" dirty="0">
                <a:solidFill>
                  <a:schemeClr val="bg1"/>
                </a:solidFill>
              </a:rPr>
              <a:t>B-BBEE Key Sections to complete in SBD</a:t>
            </a:r>
            <a:endParaRPr lang="en-ZA" dirty="0">
              <a:solidFill>
                <a:schemeClr val="bg1"/>
              </a:solidFill>
            </a:endParaRPr>
          </a:p>
        </p:txBody>
      </p:sp>
      <p:sp>
        <p:nvSpPr>
          <p:cNvPr id="3" name="Slide Number Placeholder 2">
            <a:extLst>
              <a:ext uri="{FF2B5EF4-FFF2-40B4-BE49-F238E27FC236}">
                <a16:creationId xmlns:a16="http://schemas.microsoft.com/office/drawing/2014/main" id="{0D37B70C-4949-4339-83CC-D2C492ED610E}"/>
              </a:ext>
            </a:extLst>
          </p:cNvPr>
          <p:cNvSpPr>
            <a:spLocks noGrp="1"/>
          </p:cNvSpPr>
          <p:nvPr>
            <p:ph type="sldNum" sz="quarter" idx="10"/>
          </p:nvPr>
        </p:nvSpPr>
        <p:spPr/>
        <p:txBody>
          <a:bodyPr/>
          <a:lstStyle/>
          <a:p>
            <a:fld id="{B540B12B-D968-2643-8E7F-238A3C456CC9}" type="slidenum">
              <a:rPr lang="en-US" smtClean="0"/>
              <a:pPr/>
              <a:t>16</a:t>
            </a:fld>
            <a:endParaRPr lang="en-US" dirty="0"/>
          </a:p>
        </p:txBody>
      </p:sp>
      <p:graphicFrame>
        <p:nvGraphicFramePr>
          <p:cNvPr id="6" name="Object 2">
            <a:extLst>
              <a:ext uri="{FF2B5EF4-FFF2-40B4-BE49-F238E27FC236}">
                <a16:creationId xmlns:a16="http://schemas.microsoft.com/office/drawing/2014/main" id="{9FF41390-DF30-499D-92FD-1E7C430F0D7E}"/>
              </a:ext>
            </a:extLst>
          </p:cNvPr>
          <p:cNvGraphicFramePr>
            <a:graphicFrameLocks noChangeAspect="1"/>
          </p:cNvGraphicFramePr>
          <p:nvPr>
            <p:extLst>
              <p:ext uri="{D42A27DB-BD31-4B8C-83A1-F6EECF244321}">
                <p14:modId xmlns:p14="http://schemas.microsoft.com/office/powerpoint/2010/main" val="2156897225"/>
              </p:ext>
            </p:extLst>
          </p:nvPr>
        </p:nvGraphicFramePr>
        <p:xfrm>
          <a:off x="212725" y="1190262"/>
          <a:ext cx="8370206" cy="5679997"/>
        </p:xfrm>
        <a:graphic>
          <a:graphicData uri="http://schemas.openxmlformats.org/presentationml/2006/ole">
            <mc:AlternateContent xmlns:mc="http://schemas.openxmlformats.org/markup-compatibility/2006">
              <mc:Choice xmlns:v="urn:schemas-microsoft-com:vml" Requires="v">
                <p:oleObj spid="_x0000_s2060" name="Document" r:id="rId3" imgW="6673152" imgH="4526083" progId="Word.Document.12">
                  <p:embed/>
                </p:oleObj>
              </mc:Choice>
              <mc:Fallback>
                <p:oleObj name="Document" r:id="rId3" imgW="6673152" imgH="4526083" progId="Word.Document.12">
                  <p:embed/>
                  <p:pic>
                    <p:nvPicPr>
                      <p:cNvPr id="58370" name="Object 2"/>
                      <p:cNvPicPr>
                        <a:picLocks noChangeAspect="1" noChangeArrowheads="1"/>
                      </p:cNvPicPr>
                      <p:nvPr/>
                    </p:nvPicPr>
                    <p:blipFill>
                      <a:blip r:embed="rId4"/>
                      <a:srcRect/>
                      <a:stretch>
                        <a:fillRect/>
                      </a:stretch>
                    </p:blipFill>
                    <p:spPr bwMode="auto">
                      <a:xfrm>
                        <a:off x="212725" y="1190262"/>
                        <a:ext cx="8370206" cy="5679997"/>
                      </a:xfrm>
                      <a:prstGeom prst="rect">
                        <a:avLst/>
                      </a:prstGeom>
                      <a:noFill/>
                      <a:ln>
                        <a:noFill/>
                      </a:ln>
                      <a:effectLst/>
                    </p:spPr>
                  </p:pic>
                </p:oleObj>
              </mc:Fallback>
            </mc:AlternateContent>
          </a:graphicData>
        </a:graphic>
      </p:graphicFrame>
    </p:spTree>
    <p:extLst>
      <p:ext uri="{BB962C8B-B14F-4D97-AF65-F5344CB8AC3E}">
        <p14:creationId xmlns:p14="http://schemas.microsoft.com/office/powerpoint/2010/main" val="2707611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E58167-6A85-4484-9B3E-825D8409BE7C}"/>
              </a:ext>
            </a:extLst>
          </p:cNvPr>
          <p:cNvSpPr>
            <a:spLocks noGrp="1"/>
          </p:cNvSpPr>
          <p:nvPr>
            <p:ph type="title"/>
          </p:nvPr>
        </p:nvSpPr>
        <p:spPr/>
        <p:txBody>
          <a:bodyPr/>
          <a:lstStyle/>
          <a:p>
            <a:r>
              <a:rPr lang="en-ZA" dirty="0"/>
              <a:t>SBD 6.1 Subcontracting </a:t>
            </a:r>
          </a:p>
        </p:txBody>
      </p:sp>
      <p:sp>
        <p:nvSpPr>
          <p:cNvPr id="3" name="Slide Number Placeholder 2">
            <a:extLst>
              <a:ext uri="{FF2B5EF4-FFF2-40B4-BE49-F238E27FC236}">
                <a16:creationId xmlns:a16="http://schemas.microsoft.com/office/drawing/2014/main" id="{A03879B6-AC7D-4413-B767-4537F3E645A0}"/>
              </a:ext>
            </a:extLst>
          </p:cNvPr>
          <p:cNvSpPr>
            <a:spLocks noGrp="1"/>
          </p:cNvSpPr>
          <p:nvPr>
            <p:ph type="sldNum" sz="quarter" idx="10"/>
          </p:nvPr>
        </p:nvSpPr>
        <p:spPr/>
        <p:txBody>
          <a:bodyPr/>
          <a:lstStyle/>
          <a:p>
            <a:fld id="{B540B12B-D968-2643-8E7F-238A3C456CC9}" type="slidenum">
              <a:rPr lang="en-US" smtClean="0"/>
              <a:pPr/>
              <a:t>17</a:t>
            </a:fld>
            <a:endParaRPr lang="en-US" dirty="0"/>
          </a:p>
        </p:txBody>
      </p:sp>
      <p:sp>
        <p:nvSpPr>
          <p:cNvPr id="4" name="Text Placeholder 3">
            <a:extLst>
              <a:ext uri="{FF2B5EF4-FFF2-40B4-BE49-F238E27FC236}">
                <a16:creationId xmlns:a16="http://schemas.microsoft.com/office/drawing/2014/main" id="{FA944B1B-C3CB-462A-B431-1A0337387B95}"/>
              </a:ext>
            </a:extLst>
          </p:cNvPr>
          <p:cNvSpPr>
            <a:spLocks noGrp="1"/>
          </p:cNvSpPr>
          <p:nvPr>
            <p:ph type="body" sz="quarter" idx="11"/>
          </p:nvPr>
        </p:nvSpPr>
        <p:spPr>
          <a:xfrm>
            <a:off x="341993" y="1232452"/>
            <a:ext cx="8430946" cy="4352901"/>
          </a:xfrm>
        </p:spPr>
        <p:txBody>
          <a:bodyPr/>
          <a:lstStyle/>
          <a:p>
            <a:pPr>
              <a:lnSpc>
                <a:spcPct val="150000"/>
              </a:lnSpc>
            </a:pPr>
            <a:r>
              <a:rPr lang="en-GB" dirty="0">
                <a:solidFill>
                  <a:srgbClr val="002060"/>
                </a:solidFill>
              </a:rPr>
              <a:t>v)  Specify, by ticking the appropriate box, if subcontracting with an enterprise in terms of Preferential Procurement Regulations,2017:</a:t>
            </a:r>
          </a:p>
          <a:p>
            <a:endParaRPr lang="en-ZA" dirty="0"/>
          </a:p>
          <a:p>
            <a:endParaRPr lang="en-ZA" dirty="0"/>
          </a:p>
        </p:txBody>
      </p:sp>
      <p:pic>
        <p:nvPicPr>
          <p:cNvPr id="7" name="Picture 6">
            <a:extLst>
              <a:ext uri="{FF2B5EF4-FFF2-40B4-BE49-F238E27FC236}">
                <a16:creationId xmlns:a16="http://schemas.microsoft.com/office/drawing/2014/main" id="{30985F25-DB3F-44C9-9076-A3332CCEB822}"/>
              </a:ext>
            </a:extLst>
          </p:cNvPr>
          <p:cNvPicPr>
            <a:picLocks noChangeAspect="1"/>
          </p:cNvPicPr>
          <p:nvPr/>
        </p:nvPicPr>
        <p:blipFill>
          <a:blip r:embed="rId2"/>
          <a:stretch>
            <a:fillRect/>
          </a:stretch>
        </p:blipFill>
        <p:spPr>
          <a:xfrm>
            <a:off x="371060" y="2294534"/>
            <a:ext cx="8138083" cy="1235000"/>
          </a:xfrm>
          <a:prstGeom prst="rect">
            <a:avLst/>
          </a:prstGeom>
        </p:spPr>
      </p:pic>
      <p:pic>
        <p:nvPicPr>
          <p:cNvPr id="8" name="Picture 7">
            <a:extLst>
              <a:ext uri="{FF2B5EF4-FFF2-40B4-BE49-F238E27FC236}">
                <a16:creationId xmlns:a16="http://schemas.microsoft.com/office/drawing/2014/main" id="{494638BD-12AF-4598-9D3A-F317088109BA}"/>
              </a:ext>
            </a:extLst>
          </p:cNvPr>
          <p:cNvPicPr>
            <a:picLocks noChangeAspect="1"/>
          </p:cNvPicPr>
          <p:nvPr/>
        </p:nvPicPr>
        <p:blipFill>
          <a:blip r:embed="rId3"/>
          <a:stretch>
            <a:fillRect/>
          </a:stretch>
        </p:blipFill>
        <p:spPr>
          <a:xfrm>
            <a:off x="341993" y="3788055"/>
            <a:ext cx="8167150" cy="1745134"/>
          </a:xfrm>
          <a:prstGeom prst="rect">
            <a:avLst/>
          </a:prstGeom>
        </p:spPr>
      </p:pic>
    </p:spTree>
    <p:extLst>
      <p:ext uri="{BB962C8B-B14F-4D97-AF65-F5344CB8AC3E}">
        <p14:creationId xmlns:p14="http://schemas.microsoft.com/office/powerpoint/2010/main" val="2246754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29EC5C-3D60-4590-95C1-7458C1F334E2}"/>
              </a:ext>
            </a:extLst>
          </p:cNvPr>
          <p:cNvSpPr>
            <a:spLocks noGrp="1"/>
          </p:cNvSpPr>
          <p:nvPr>
            <p:ph type="title"/>
          </p:nvPr>
        </p:nvSpPr>
        <p:spPr>
          <a:xfrm>
            <a:off x="341993" y="441325"/>
            <a:ext cx="8370206" cy="532606"/>
          </a:xfrm>
          <a:solidFill>
            <a:srgbClr val="002060"/>
          </a:solidFill>
        </p:spPr>
        <p:txBody>
          <a:bodyPr/>
          <a:lstStyle/>
          <a:p>
            <a:r>
              <a:rPr lang="en-ZA" dirty="0">
                <a:solidFill>
                  <a:schemeClr val="bg1"/>
                </a:solidFill>
              </a:rPr>
              <a:t>Subcontracting </a:t>
            </a:r>
          </a:p>
        </p:txBody>
      </p:sp>
      <p:sp>
        <p:nvSpPr>
          <p:cNvPr id="3" name="Slide Number Placeholder 2">
            <a:extLst>
              <a:ext uri="{FF2B5EF4-FFF2-40B4-BE49-F238E27FC236}">
                <a16:creationId xmlns:a16="http://schemas.microsoft.com/office/drawing/2014/main" id="{2BACFBF1-03E7-4E9B-955A-FA3BCD6EA8C3}"/>
              </a:ext>
            </a:extLst>
          </p:cNvPr>
          <p:cNvSpPr>
            <a:spLocks noGrp="1"/>
          </p:cNvSpPr>
          <p:nvPr>
            <p:ph type="sldNum" sz="quarter" idx="10"/>
          </p:nvPr>
        </p:nvSpPr>
        <p:spPr/>
        <p:txBody>
          <a:bodyPr/>
          <a:lstStyle/>
          <a:p>
            <a:fld id="{B540B12B-D968-2643-8E7F-238A3C456CC9}" type="slidenum">
              <a:rPr lang="en-US" smtClean="0"/>
              <a:pPr/>
              <a:t>18</a:t>
            </a:fld>
            <a:endParaRPr lang="en-US" dirty="0"/>
          </a:p>
        </p:txBody>
      </p:sp>
      <p:sp>
        <p:nvSpPr>
          <p:cNvPr id="4" name="Text Placeholder 3">
            <a:extLst>
              <a:ext uri="{FF2B5EF4-FFF2-40B4-BE49-F238E27FC236}">
                <a16:creationId xmlns:a16="http://schemas.microsoft.com/office/drawing/2014/main" id="{7B310F52-2458-403A-B6E3-CBFE3BC0A479}"/>
              </a:ext>
            </a:extLst>
          </p:cNvPr>
          <p:cNvSpPr>
            <a:spLocks noGrp="1"/>
          </p:cNvSpPr>
          <p:nvPr>
            <p:ph type="body" sz="quarter" idx="11"/>
          </p:nvPr>
        </p:nvSpPr>
        <p:spPr>
          <a:xfrm>
            <a:off x="341312" y="1285461"/>
            <a:ext cx="8370887" cy="4807363"/>
          </a:xfrm>
        </p:spPr>
        <p:txBody>
          <a:bodyPr>
            <a:normAutofit fontScale="92500" lnSpcReduction="20000"/>
          </a:bodyPr>
          <a:lstStyle/>
          <a:p>
            <a:pPr algn="just">
              <a:lnSpc>
                <a:spcPct val="110000"/>
              </a:lnSpc>
            </a:pPr>
            <a:r>
              <a:rPr lang="en-GB" dirty="0">
                <a:solidFill>
                  <a:srgbClr val="002060"/>
                </a:solidFill>
              </a:rPr>
              <a:t>Bidders who want to claim preference points will have to comply fully with regulations </a:t>
            </a:r>
          </a:p>
          <a:p>
            <a:pPr algn="just">
              <a:lnSpc>
                <a:spcPct val="110000"/>
              </a:lnSpc>
            </a:pPr>
            <a:r>
              <a:rPr lang="en-GB" dirty="0">
                <a:solidFill>
                  <a:srgbClr val="002060"/>
                </a:solidFill>
              </a:rPr>
              <a:t>6(5) and 12(3) of the Preferential Procurement Regulations, 2017 with regard to sub–contracting:</a:t>
            </a:r>
          </a:p>
          <a:p>
            <a:endParaRPr lang="en-GB" dirty="0">
              <a:solidFill>
                <a:srgbClr val="002060"/>
              </a:solidFill>
            </a:endParaRPr>
          </a:p>
          <a:p>
            <a:r>
              <a:rPr lang="en-GB" b="1" dirty="0">
                <a:solidFill>
                  <a:srgbClr val="002060"/>
                </a:solidFill>
              </a:rPr>
              <a:t>Regulation 6(5)</a:t>
            </a:r>
          </a:p>
          <a:p>
            <a:endParaRPr lang="en-GB" dirty="0">
              <a:solidFill>
                <a:srgbClr val="002060"/>
              </a:solidFill>
            </a:endParaRPr>
          </a:p>
          <a:p>
            <a:pPr algn="just">
              <a:lnSpc>
                <a:spcPct val="110000"/>
              </a:lnSpc>
            </a:pPr>
            <a:r>
              <a:rPr lang="en-GB" dirty="0">
                <a:solidFill>
                  <a:srgbClr val="002060"/>
                </a:solidFill>
              </a:rPr>
              <a:t>A tenderer may not be awarded points for B-BBEE status level of contributor if the tender documents indicate that the tenderer intends subcontracting more than 25% of the value of the contract to any other person not qualifying for at least the points that the tenderer qualifies for, unless the intended subcontractor is an EME that has the capability to execute the subcontract.</a:t>
            </a:r>
          </a:p>
          <a:p>
            <a:endParaRPr lang="en-GB" dirty="0">
              <a:solidFill>
                <a:srgbClr val="002060"/>
              </a:solidFill>
            </a:endParaRPr>
          </a:p>
          <a:p>
            <a:r>
              <a:rPr lang="en-GB" b="1" dirty="0">
                <a:solidFill>
                  <a:srgbClr val="002060"/>
                </a:solidFill>
              </a:rPr>
              <a:t>Regulation 12(3) </a:t>
            </a:r>
          </a:p>
          <a:p>
            <a:endParaRPr lang="en-GB" dirty="0">
              <a:solidFill>
                <a:srgbClr val="002060"/>
              </a:solidFill>
            </a:endParaRPr>
          </a:p>
          <a:p>
            <a:pPr algn="just">
              <a:lnSpc>
                <a:spcPct val="120000"/>
              </a:lnSpc>
            </a:pPr>
            <a:r>
              <a:rPr lang="en-GB" dirty="0">
                <a:solidFill>
                  <a:srgbClr val="002060"/>
                </a:solidFill>
              </a:rPr>
              <a:t>A person awarded a contract may not sub-contract more than 25% of the value of the contract to any other enterprise that does not have an equal or higher B-BBEE status level than the person concerned, unless the contract is sub-contracted to an Exempted Micro Enterprise that has the capability and ability to execute the sub-contract.</a:t>
            </a:r>
          </a:p>
          <a:p>
            <a:endParaRPr lang="en-ZA" dirty="0"/>
          </a:p>
        </p:txBody>
      </p:sp>
    </p:spTree>
    <p:extLst>
      <p:ext uri="{BB962C8B-B14F-4D97-AF65-F5344CB8AC3E}">
        <p14:creationId xmlns:p14="http://schemas.microsoft.com/office/powerpoint/2010/main" val="42856169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1992" y="428073"/>
            <a:ext cx="8286829" cy="532606"/>
          </a:xfrm>
          <a:solidFill>
            <a:srgbClr val="002060"/>
          </a:solidFill>
          <a:ln>
            <a:solidFill>
              <a:schemeClr val="tx2"/>
            </a:solidFill>
          </a:ln>
        </p:spPr>
        <p:txBody>
          <a:bodyPr/>
          <a:lstStyle/>
          <a:p>
            <a:r>
              <a:rPr lang="en-US" dirty="0">
                <a:solidFill>
                  <a:schemeClr val="bg1"/>
                </a:solidFill>
              </a:rPr>
              <a:t>Important Dates </a:t>
            </a:r>
          </a:p>
        </p:txBody>
      </p:sp>
      <p:sp>
        <p:nvSpPr>
          <p:cNvPr id="23" name="Slide Number Placeholder 22"/>
          <p:cNvSpPr>
            <a:spLocks noGrp="1"/>
          </p:cNvSpPr>
          <p:nvPr>
            <p:ph type="sldNum" sz="quarter" idx="10"/>
          </p:nvPr>
        </p:nvSpPr>
        <p:spPr/>
        <p:txBody>
          <a:bodyPr/>
          <a:lstStyle/>
          <a:p>
            <a:fld id="{B540B12B-D968-2643-8E7F-238A3C456CC9}" type="slidenum">
              <a:rPr lang="en-US" smtClean="0"/>
              <a:pPr/>
              <a:t>1</a:t>
            </a:fld>
            <a:endParaRPr lang="en-US" dirty="0"/>
          </a:p>
        </p:txBody>
      </p:sp>
      <p:graphicFrame>
        <p:nvGraphicFramePr>
          <p:cNvPr id="6" name="Table 6">
            <a:extLst>
              <a:ext uri="{FF2B5EF4-FFF2-40B4-BE49-F238E27FC236}">
                <a16:creationId xmlns:a16="http://schemas.microsoft.com/office/drawing/2014/main" id="{E968787E-4C9B-4AA1-9AA8-CAF67E2049AB}"/>
              </a:ext>
            </a:extLst>
          </p:cNvPr>
          <p:cNvGraphicFramePr>
            <a:graphicFrameLocks noGrp="1"/>
          </p:cNvGraphicFramePr>
          <p:nvPr>
            <p:extLst>
              <p:ext uri="{D42A27DB-BD31-4B8C-83A1-F6EECF244321}">
                <p14:modId xmlns:p14="http://schemas.microsoft.com/office/powerpoint/2010/main" val="2257721397"/>
              </p:ext>
            </p:extLst>
          </p:nvPr>
        </p:nvGraphicFramePr>
        <p:xfrm>
          <a:off x="389656" y="1173805"/>
          <a:ext cx="8191500" cy="5002592"/>
        </p:xfrm>
        <a:graphic>
          <a:graphicData uri="http://schemas.openxmlformats.org/drawingml/2006/table">
            <a:tbl>
              <a:tblPr firstRow="1" bandRow="1">
                <a:tableStyleId>{5C22544A-7EE6-4342-B048-85BDC9FD1C3A}</a:tableStyleId>
              </a:tblPr>
              <a:tblGrid>
                <a:gridCol w="854765">
                  <a:extLst>
                    <a:ext uri="{9D8B030D-6E8A-4147-A177-3AD203B41FA5}">
                      <a16:colId xmlns:a16="http://schemas.microsoft.com/office/drawing/2014/main" val="3588957292"/>
                    </a:ext>
                  </a:extLst>
                </a:gridCol>
                <a:gridCol w="3783496">
                  <a:extLst>
                    <a:ext uri="{9D8B030D-6E8A-4147-A177-3AD203B41FA5}">
                      <a16:colId xmlns:a16="http://schemas.microsoft.com/office/drawing/2014/main" val="1263690451"/>
                    </a:ext>
                  </a:extLst>
                </a:gridCol>
                <a:gridCol w="3553239">
                  <a:extLst>
                    <a:ext uri="{9D8B030D-6E8A-4147-A177-3AD203B41FA5}">
                      <a16:colId xmlns:a16="http://schemas.microsoft.com/office/drawing/2014/main" val="329294032"/>
                    </a:ext>
                  </a:extLst>
                </a:gridCol>
              </a:tblGrid>
              <a:tr h="456212">
                <a:tc>
                  <a:txBody>
                    <a:bodyPr/>
                    <a:lstStyle/>
                    <a:p>
                      <a:r>
                        <a:rPr lang="en-ZA" dirty="0">
                          <a:solidFill>
                            <a:schemeClr val="tx2"/>
                          </a:solidFill>
                        </a:rPr>
                        <a:t>No </a:t>
                      </a:r>
                    </a:p>
                  </a:txBody>
                  <a:tcPr anchor="b">
                    <a:cell3D prstMaterial="dkEdge">
                      <a:bevel/>
                      <a:lightRig rig="flood" dir="t"/>
                    </a:cell3D>
                  </a:tcPr>
                </a:tc>
                <a:tc>
                  <a:txBody>
                    <a:bodyPr/>
                    <a:lstStyle/>
                    <a:p>
                      <a:r>
                        <a:rPr lang="en-ZA" dirty="0">
                          <a:solidFill>
                            <a:schemeClr val="tx2"/>
                          </a:solidFill>
                        </a:rPr>
                        <a:t>Activity </a:t>
                      </a:r>
                    </a:p>
                  </a:txBody>
                  <a:tcPr anchor="b">
                    <a:cell3D prstMaterial="dkEdge">
                      <a:bevel/>
                      <a:lightRig rig="flood" dir="t"/>
                    </a:cell3D>
                  </a:tcPr>
                </a:tc>
                <a:tc>
                  <a:txBody>
                    <a:bodyPr/>
                    <a:lstStyle/>
                    <a:p>
                      <a:r>
                        <a:rPr lang="en-ZA" dirty="0">
                          <a:solidFill>
                            <a:schemeClr val="tx2"/>
                          </a:solidFill>
                        </a:rPr>
                        <a:t>Date </a:t>
                      </a:r>
                    </a:p>
                  </a:txBody>
                  <a:tcPr anchor="b">
                    <a:cell3D prstMaterial="dkEdge">
                      <a:bevel/>
                      <a:lightRig rig="flood" dir="t"/>
                    </a:cell3D>
                  </a:tcPr>
                </a:tc>
                <a:extLst>
                  <a:ext uri="{0D108BD9-81ED-4DB2-BD59-A6C34878D82A}">
                    <a16:rowId xmlns:a16="http://schemas.microsoft.com/office/drawing/2014/main" val="401784611"/>
                  </a:ext>
                </a:extLst>
              </a:tr>
              <a:tr h="770835">
                <a:tc>
                  <a:txBody>
                    <a:bodyPr/>
                    <a:lstStyle/>
                    <a:p>
                      <a:r>
                        <a:rPr lang="en-ZA" dirty="0">
                          <a:solidFill>
                            <a:schemeClr val="tx2"/>
                          </a:solidFill>
                        </a:rPr>
                        <a:t>1.</a:t>
                      </a:r>
                    </a:p>
                  </a:txBody>
                  <a:tcPr anchor="b">
                    <a:cell3D prstMaterial="dkEdge">
                      <a:bevel/>
                      <a:lightRig rig="flood" dir="t"/>
                    </a:cell3D>
                  </a:tcPr>
                </a:tc>
                <a:tc>
                  <a:txBody>
                    <a:bodyPr/>
                    <a:lstStyle/>
                    <a:p>
                      <a:r>
                        <a:rPr lang="en-ZA" dirty="0">
                          <a:solidFill>
                            <a:schemeClr val="tx2"/>
                          </a:solidFill>
                        </a:rPr>
                        <a:t>Compulsory Site Visit </a:t>
                      </a:r>
                    </a:p>
                  </a:txBody>
                  <a:tcPr anchor="b">
                    <a:cell3D prstMaterial="dkEdge">
                      <a:bevel/>
                      <a:lightRig rig="flood" dir="t"/>
                    </a:cell3D>
                  </a:tcPr>
                </a:tc>
                <a:tc>
                  <a:txBody>
                    <a:bodyPr/>
                    <a:lstStyle/>
                    <a:p>
                      <a:r>
                        <a:rPr lang="en-GB" dirty="0">
                          <a:solidFill>
                            <a:schemeClr val="tx2"/>
                          </a:solidFill>
                        </a:rPr>
                        <a:t>08 February 2022</a:t>
                      </a:r>
                    </a:p>
                    <a:p>
                      <a:endParaRPr lang="en-GB" dirty="0">
                        <a:solidFill>
                          <a:schemeClr val="tx2"/>
                        </a:solidFill>
                      </a:endParaRPr>
                    </a:p>
                    <a:p>
                      <a:r>
                        <a:rPr lang="en-GB" dirty="0">
                          <a:solidFill>
                            <a:schemeClr val="tx2"/>
                          </a:solidFill>
                        </a:rPr>
                        <a:t>1st Session @ 9h00 – 11h30</a:t>
                      </a:r>
                    </a:p>
                    <a:p>
                      <a:r>
                        <a:rPr lang="en-ZA" dirty="0">
                          <a:solidFill>
                            <a:schemeClr val="tx2"/>
                          </a:solidFill>
                        </a:rPr>
                        <a:t> 2nd Session @ 12h00 – 14h30</a:t>
                      </a:r>
                    </a:p>
                    <a:p>
                      <a:endParaRPr lang="en-ZA" dirty="0">
                        <a:solidFill>
                          <a:schemeClr val="tx2"/>
                        </a:solidFill>
                      </a:endParaRPr>
                    </a:p>
                  </a:txBody>
                  <a:tcPr anchor="b">
                    <a:cell3D prstMaterial="dkEdge">
                      <a:bevel/>
                      <a:lightRig rig="flood" dir="t"/>
                    </a:cell3D>
                  </a:tcPr>
                </a:tc>
                <a:extLst>
                  <a:ext uri="{0D108BD9-81ED-4DB2-BD59-A6C34878D82A}">
                    <a16:rowId xmlns:a16="http://schemas.microsoft.com/office/drawing/2014/main" val="1932939908"/>
                  </a:ext>
                </a:extLst>
              </a:tr>
              <a:tr h="770835">
                <a:tc>
                  <a:txBody>
                    <a:bodyPr/>
                    <a:lstStyle/>
                    <a:p>
                      <a:r>
                        <a:rPr lang="en-ZA" dirty="0">
                          <a:solidFill>
                            <a:schemeClr val="tx2"/>
                          </a:solidFill>
                        </a:rPr>
                        <a:t>2.</a:t>
                      </a:r>
                    </a:p>
                  </a:txBody>
                  <a:tcPr anchor="b">
                    <a:cell3D prstMaterial="dkEdge">
                      <a:bevel/>
                      <a:lightRig rig="flood" dir="t"/>
                    </a:cell3D>
                  </a:tcPr>
                </a:tc>
                <a:tc>
                  <a:txBody>
                    <a:bodyPr/>
                    <a:lstStyle/>
                    <a:p>
                      <a:r>
                        <a:rPr lang="en-ZA" dirty="0">
                          <a:solidFill>
                            <a:schemeClr val="tx2"/>
                          </a:solidFill>
                        </a:rPr>
                        <a:t>Clarification of Queries</a:t>
                      </a:r>
                    </a:p>
                  </a:txBody>
                  <a:tcPr anchor="b">
                    <a:cell3D prstMaterial="dkEdge">
                      <a:bevel/>
                      <a:lightRig rig="flood" dir="t"/>
                    </a:cell3D>
                  </a:tcPr>
                </a:tc>
                <a:tc>
                  <a:txBody>
                    <a:bodyPr/>
                    <a:lstStyle/>
                    <a:p>
                      <a:r>
                        <a:rPr lang="en-GB" dirty="0">
                          <a:solidFill>
                            <a:schemeClr val="tx2"/>
                          </a:solidFill>
                        </a:rPr>
                        <a:t>27 January – 14 February 2022</a:t>
                      </a:r>
                      <a:endParaRPr lang="en-ZA" dirty="0">
                        <a:solidFill>
                          <a:schemeClr val="tx2"/>
                        </a:solidFill>
                      </a:endParaRPr>
                    </a:p>
                  </a:txBody>
                  <a:tcPr anchor="b">
                    <a:cell3D prstMaterial="dkEdge">
                      <a:bevel/>
                      <a:lightRig rig="flood" dir="t"/>
                    </a:cell3D>
                  </a:tcPr>
                </a:tc>
                <a:extLst>
                  <a:ext uri="{0D108BD9-81ED-4DB2-BD59-A6C34878D82A}">
                    <a16:rowId xmlns:a16="http://schemas.microsoft.com/office/drawing/2014/main" val="305027539"/>
                  </a:ext>
                </a:extLst>
              </a:tr>
              <a:tr h="770835">
                <a:tc>
                  <a:txBody>
                    <a:bodyPr/>
                    <a:lstStyle/>
                    <a:p>
                      <a:r>
                        <a:rPr lang="en-ZA" dirty="0">
                          <a:solidFill>
                            <a:schemeClr val="tx2"/>
                          </a:solidFill>
                        </a:rPr>
                        <a:t>3..</a:t>
                      </a:r>
                    </a:p>
                  </a:txBody>
                  <a:tcPr anchor="b">
                    <a:cell3D prstMaterial="dkEdge">
                      <a:bevel/>
                      <a:lightRig rig="flood" dir="t"/>
                    </a:cell3D>
                  </a:tcPr>
                </a:tc>
                <a:tc>
                  <a:txBody>
                    <a:bodyPr/>
                    <a:lstStyle/>
                    <a:p>
                      <a:r>
                        <a:rPr lang="en-ZA" dirty="0">
                          <a:solidFill>
                            <a:schemeClr val="tx2"/>
                          </a:solidFill>
                        </a:rPr>
                        <a:t>Response to the queries</a:t>
                      </a:r>
                    </a:p>
                  </a:txBody>
                  <a:tcPr anchor="b">
                    <a:cell3D prstMaterial="dkEdge">
                      <a:bevel/>
                      <a:lightRig rig="flood" dir="t"/>
                    </a:cell3D>
                  </a:tcPr>
                </a:tc>
                <a:tc>
                  <a:txBody>
                    <a:bodyPr/>
                    <a:lstStyle/>
                    <a:p>
                      <a:r>
                        <a:rPr lang="en-GB" dirty="0">
                          <a:solidFill>
                            <a:schemeClr val="tx2"/>
                          </a:solidFill>
                        </a:rPr>
                        <a:t>27 January – 14 February 2022</a:t>
                      </a:r>
                      <a:endParaRPr lang="en-ZA" dirty="0">
                        <a:solidFill>
                          <a:schemeClr val="tx2"/>
                        </a:solidFill>
                      </a:endParaRPr>
                    </a:p>
                  </a:txBody>
                  <a:tcPr anchor="b">
                    <a:cell3D prstMaterial="dkEdge">
                      <a:bevel/>
                      <a:lightRig rig="flood" dir="t"/>
                    </a:cell3D>
                  </a:tcPr>
                </a:tc>
                <a:extLst>
                  <a:ext uri="{0D108BD9-81ED-4DB2-BD59-A6C34878D82A}">
                    <a16:rowId xmlns:a16="http://schemas.microsoft.com/office/drawing/2014/main" val="482172625"/>
                  </a:ext>
                </a:extLst>
              </a:tr>
              <a:tr h="770835">
                <a:tc>
                  <a:txBody>
                    <a:bodyPr/>
                    <a:lstStyle/>
                    <a:p>
                      <a:r>
                        <a:rPr lang="en-ZA" dirty="0">
                          <a:solidFill>
                            <a:schemeClr val="tx2"/>
                          </a:solidFill>
                        </a:rPr>
                        <a:t>4.</a:t>
                      </a:r>
                    </a:p>
                  </a:txBody>
                  <a:tcPr anchor="b">
                    <a:cell3D prstMaterial="dkEdge">
                      <a:bevel/>
                      <a:lightRig rig="flood" dir="t"/>
                    </a:cell3D>
                  </a:tcPr>
                </a:tc>
                <a:tc>
                  <a:txBody>
                    <a:bodyPr/>
                    <a:lstStyle/>
                    <a:p>
                      <a:r>
                        <a:rPr lang="en-ZA" dirty="0">
                          <a:solidFill>
                            <a:schemeClr val="tx2"/>
                          </a:solidFill>
                        </a:rPr>
                        <a:t>RFP Closing Date</a:t>
                      </a:r>
                    </a:p>
                  </a:txBody>
                  <a:tcPr anchor="b">
                    <a:cell3D prstMaterial="dkEdge">
                      <a:bevel/>
                      <a:lightRig rig="flood" dir="t"/>
                    </a:cell3D>
                  </a:tcPr>
                </a:tc>
                <a:tc>
                  <a:txBody>
                    <a:bodyPr/>
                    <a:lstStyle/>
                    <a:p>
                      <a:r>
                        <a:rPr lang="en-ZA" dirty="0">
                          <a:solidFill>
                            <a:schemeClr val="tx2"/>
                          </a:solidFill>
                        </a:rPr>
                        <a:t>25 February 2022</a:t>
                      </a:r>
                    </a:p>
                  </a:txBody>
                  <a:tcPr anchor="b">
                    <a:cell3D prstMaterial="dkEdge">
                      <a:bevel/>
                      <a:lightRig rig="flood" dir="t"/>
                    </a:cell3D>
                  </a:tcPr>
                </a:tc>
                <a:extLst>
                  <a:ext uri="{0D108BD9-81ED-4DB2-BD59-A6C34878D82A}">
                    <a16:rowId xmlns:a16="http://schemas.microsoft.com/office/drawing/2014/main" val="1679721578"/>
                  </a:ext>
                </a:extLst>
              </a:tr>
              <a:tr h="770835">
                <a:tc>
                  <a:txBody>
                    <a:bodyPr/>
                    <a:lstStyle/>
                    <a:p>
                      <a:r>
                        <a:rPr lang="en-ZA" dirty="0">
                          <a:solidFill>
                            <a:schemeClr val="tx2"/>
                          </a:solidFill>
                        </a:rPr>
                        <a:t>5.</a:t>
                      </a:r>
                    </a:p>
                  </a:txBody>
                  <a:tcPr anchor="b">
                    <a:cell3D prstMaterial="dkEdge">
                      <a:bevel/>
                      <a:lightRig rig="flood" dir="t"/>
                    </a:cell3D>
                  </a:tcPr>
                </a:tc>
                <a:tc>
                  <a:txBody>
                    <a:bodyPr/>
                    <a:lstStyle/>
                    <a:p>
                      <a:r>
                        <a:rPr lang="en-ZA" dirty="0">
                          <a:solidFill>
                            <a:schemeClr val="tx2"/>
                          </a:solidFill>
                        </a:rPr>
                        <a:t>Notice to Bidders </a:t>
                      </a:r>
                    </a:p>
                  </a:txBody>
                  <a:tcPr anchor="b">
                    <a:cell3D prstMaterial="dkEdge">
                      <a:bevel/>
                      <a:lightRig rig="flood" dir="t"/>
                    </a:cell3D>
                  </a:tcPr>
                </a:tc>
                <a:tc>
                  <a:txBody>
                    <a:bodyPr/>
                    <a:lstStyle/>
                    <a:p>
                      <a:r>
                        <a:rPr lang="en-ZA" dirty="0">
                          <a:solidFill>
                            <a:schemeClr val="tx2"/>
                          </a:solidFill>
                        </a:rPr>
                        <a:t>March 2022</a:t>
                      </a:r>
                    </a:p>
                  </a:txBody>
                  <a:tcPr anchor="b">
                    <a:cell3D prstMaterial="dkEdge">
                      <a:bevel/>
                      <a:lightRig rig="flood" dir="t"/>
                    </a:cell3D>
                  </a:tcPr>
                </a:tc>
                <a:extLst>
                  <a:ext uri="{0D108BD9-81ED-4DB2-BD59-A6C34878D82A}">
                    <a16:rowId xmlns:a16="http://schemas.microsoft.com/office/drawing/2014/main" val="891642121"/>
                  </a:ext>
                </a:extLst>
              </a:tr>
            </a:tbl>
          </a:graphicData>
        </a:graphic>
      </p:graphicFrame>
    </p:spTree>
    <p:extLst>
      <p:ext uri="{BB962C8B-B14F-4D97-AF65-F5344CB8AC3E}">
        <p14:creationId xmlns:p14="http://schemas.microsoft.com/office/powerpoint/2010/main" val="74065544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05606D-7293-4103-A5DD-66815743A179}"/>
              </a:ext>
            </a:extLst>
          </p:cNvPr>
          <p:cNvSpPr>
            <a:spLocks noGrp="1"/>
          </p:cNvSpPr>
          <p:nvPr>
            <p:ph type="title"/>
          </p:nvPr>
        </p:nvSpPr>
        <p:spPr>
          <a:xfrm>
            <a:off x="341311" y="351406"/>
            <a:ext cx="8370887" cy="532606"/>
          </a:xfrm>
          <a:solidFill>
            <a:srgbClr val="002060"/>
          </a:solidFill>
        </p:spPr>
        <p:txBody>
          <a:bodyPr>
            <a:noAutofit/>
          </a:bodyPr>
          <a:lstStyle/>
          <a:p>
            <a:r>
              <a:rPr lang="en-GB" sz="2000" dirty="0">
                <a:solidFill>
                  <a:schemeClr val="bg1"/>
                </a:solidFill>
              </a:rPr>
              <a:t>Proof of Existence: Joint Ventures and/or Sub-Contracting</a:t>
            </a:r>
            <a:br>
              <a:rPr lang="en-GB" sz="2000" dirty="0">
                <a:solidFill>
                  <a:schemeClr val="bg1"/>
                </a:solidFill>
              </a:rPr>
            </a:br>
            <a:endParaRPr lang="en-ZA" sz="2000" dirty="0">
              <a:solidFill>
                <a:schemeClr val="bg1"/>
              </a:solidFill>
            </a:endParaRPr>
          </a:p>
        </p:txBody>
      </p:sp>
      <p:sp>
        <p:nvSpPr>
          <p:cNvPr id="3" name="Slide Number Placeholder 2">
            <a:extLst>
              <a:ext uri="{FF2B5EF4-FFF2-40B4-BE49-F238E27FC236}">
                <a16:creationId xmlns:a16="http://schemas.microsoft.com/office/drawing/2014/main" id="{D0B68BA6-7254-4162-9E8B-61C60D5294CB}"/>
              </a:ext>
            </a:extLst>
          </p:cNvPr>
          <p:cNvSpPr>
            <a:spLocks noGrp="1"/>
          </p:cNvSpPr>
          <p:nvPr>
            <p:ph type="sldNum" sz="quarter" idx="10"/>
          </p:nvPr>
        </p:nvSpPr>
        <p:spPr/>
        <p:txBody>
          <a:bodyPr/>
          <a:lstStyle/>
          <a:p>
            <a:fld id="{B540B12B-D968-2643-8E7F-238A3C456CC9}" type="slidenum">
              <a:rPr lang="en-US" smtClean="0"/>
              <a:pPr/>
              <a:t>19</a:t>
            </a:fld>
            <a:endParaRPr lang="en-US" dirty="0"/>
          </a:p>
        </p:txBody>
      </p:sp>
      <p:sp>
        <p:nvSpPr>
          <p:cNvPr id="4" name="Text Placeholder 3">
            <a:extLst>
              <a:ext uri="{FF2B5EF4-FFF2-40B4-BE49-F238E27FC236}">
                <a16:creationId xmlns:a16="http://schemas.microsoft.com/office/drawing/2014/main" id="{F84DE40B-5F7F-4D3B-89B8-5CF9A26DD811}"/>
              </a:ext>
            </a:extLst>
          </p:cNvPr>
          <p:cNvSpPr>
            <a:spLocks noGrp="1"/>
          </p:cNvSpPr>
          <p:nvPr>
            <p:ph type="body" sz="quarter" idx="11"/>
          </p:nvPr>
        </p:nvSpPr>
        <p:spPr>
          <a:xfrm>
            <a:off x="386556" y="1195316"/>
            <a:ext cx="8370887" cy="4248151"/>
          </a:xfrm>
        </p:spPr>
        <p:txBody>
          <a:bodyPr/>
          <a:lstStyle/>
          <a:p>
            <a:pPr algn="just"/>
            <a:r>
              <a:rPr lang="en-GB" dirty="0">
                <a:solidFill>
                  <a:srgbClr val="002060"/>
                </a:solidFill>
              </a:rPr>
              <a:t>Bidders must submit concrete proof of the existence of joint ventures and/or sub-contracting arrangements. SARS will accept signed agreements as acceptable proof of the existence of a joint venture and/or sub-contracting arrangement. </a:t>
            </a:r>
          </a:p>
          <a:p>
            <a:pPr algn="just"/>
            <a:endParaRPr lang="en-GB" dirty="0">
              <a:solidFill>
                <a:srgbClr val="002060"/>
              </a:solidFill>
            </a:endParaRPr>
          </a:p>
          <a:p>
            <a:pPr algn="just"/>
            <a:r>
              <a:rPr lang="en-GB" dirty="0">
                <a:solidFill>
                  <a:srgbClr val="002060"/>
                </a:solidFill>
              </a:rPr>
              <a:t>The joint venture and/or sub-contracting agreements must clearly set out the roles and responsibilities of the Lead Partner and the joint venture and/or sub-contracting party. The agreement must also clearly identify the Lead Partner, who shall be given the power of attorney to bind the other party/parties in respect of matters pertaining to the joint venture and/or sub-contracting arrangement. </a:t>
            </a:r>
          </a:p>
          <a:p>
            <a:pPr algn="just"/>
            <a:endParaRPr lang="en-GB" dirty="0">
              <a:solidFill>
                <a:srgbClr val="002060"/>
              </a:solidFill>
            </a:endParaRPr>
          </a:p>
          <a:p>
            <a:pPr algn="just"/>
            <a:r>
              <a:rPr lang="en-GB" dirty="0">
                <a:solidFill>
                  <a:srgbClr val="002060"/>
                </a:solidFill>
              </a:rPr>
              <a:t>Incorporated JVs must submit the B-BBEE status of the entity. Unincorporated JVs must submit a consolidated B-BBEE certificate as if they were a group structure for every separate Bid</a:t>
            </a:r>
            <a:r>
              <a:rPr lang="en-GB" dirty="0"/>
              <a:t>.</a:t>
            </a:r>
          </a:p>
          <a:p>
            <a:endParaRPr lang="en-ZA" dirty="0"/>
          </a:p>
        </p:txBody>
      </p:sp>
    </p:spTree>
    <p:extLst>
      <p:ext uri="{BB962C8B-B14F-4D97-AF65-F5344CB8AC3E}">
        <p14:creationId xmlns:p14="http://schemas.microsoft.com/office/powerpoint/2010/main" val="266231587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5664D3B9-464C-4147-9C31-452889895F51}"/>
              </a:ext>
            </a:extLst>
          </p:cNvPr>
          <p:cNvSpPr>
            <a:spLocks noGrp="1"/>
          </p:cNvSpPr>
          <p:nvPr>
            <p:ph type="sldNum" sz="quarter" idx="10"/>
          </p:nvPr>
        </p:nvSpPr>
        <p:spPr/>
        <p:txBody>
          <a:bodyPr/>
          <a:lstStyle/>
          <a:p>
            <a:fld id="{B540B12B-D968-2643-8E7F-238A3C456CC9}" type="slidenum">
              <a:rPr lang="en-US" smtClean="0"/>
              <a:pPr/>
              <a:t>20</a:t>
            </a:fld>
            <a:endParaRPr lang="en-US" dirty="0"/>
          </a:p>
        </p:txBody>
      </p:sp>
      <p:sp>
        <p:nvSpPr>
          <p:cNvPr id="5" name="Text Placeholder 4">
            <a:extLst>
              <a:ext uri="{FF2B5EF4-FFF2-40B4-BE49-F238E27FC236}">
                <a16:creationId xmlns:a16="http://schemas.microsoft.com/office/drawing/2014/main" id="{E83991DB-2C29-4F24-AAFE-BE77A9BD0C9C}"/>
              </a:ext>
            </a:extLst>
          </p:cNvPr>
          <p:cNvSpPr>
            <a:spLocks noGrp="1"/>
          </p:cNvSpPr>
          <p:nvPr>
            <p:ph type="body" sz="quarter" idx="12"/>
          </p:nvPr>
        </p:nvSpPr>
        <p:spPr>
          <a:xfrm>
            <a:off x="341313" y="2550008"/>
            <a:ext cx="8299104" cy="437806"/>
          </a:xfrm>
          <a:solidFill>
            <a:schemeClr val="bg1">
              <a:lumMod val="75000"/>
            </a:schemeClr>
          </a:solidFill>
        </p:spPr>
        <p:txBody>
          <a:bodyPr/>
          <a:lstStyle/>
          <a:p>
            <a:pPr algn="ctr"/>
            <a:r>
              <a:rPr lang="en-ZA" b="0" dirty="0"/>
              <a:t>Financial Analysis </a:t>
            </a:r>
          </a:p>
        </p:txBody>
      </p:sp>
    </p:spTree>
    <p:extLst>
      <p:ext uri="{BB962C8B-B14F-4D97-AF65-F5344CB8AC3E}">
        <p14:creationId xmlns:p14="http://schemas.microsoft.com/office/powerpoint/2010/main" val="37657493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84E047-9619-4B9E-BD63-401E30D6C03B}"/>
              </a:ext>
            </a:extLst>
          </p:cNvPr>
          <p:cNvSpPr>
            <a:spLocks noGrp="1"/>
          </p:cNvSpPr>
          <p:nvPr>
            <p:ph type="title"/>
          </p:nvPr>
        </p:nvSpPr>
        <p:spPr>
          <a:xfrm>
            <a:off x="341992" y="441325"/>
            <a:ext cx="8370887" cy="532606"/>
          </a:xfrm>
          <a:solidFill>
            <a:srgbClr val="002060"/>
          </a:solidFill>
        </p:spPr>
        <p:txBody>
          <a:bodyPr/>
          <a:lstStyle/>
          <a:p>
            <a:r>
              <a:rPr lang="en-ZA" dirty="0">
                <a:solidFill>
                  <a:schemeClr val="bg1"/>
                </a:solidFill>
              </a:rPr>
              <a:t>Purpose</a:t>
            </a:r>
            <a:r>
              <a:rPr lang="en-ZA" dirty="0"/>
              <a:t> </a:t>
            </a:r>
          </a:p>
        </p:txBody>
      </p:sp>
      <p:sp>
        <p:nvSpPr>
          <p:cNvPr id="3" name="Slide Number Placeholder 2">
            <a:extLst>
              <a:ext uri="{FF2B5EF4-FFF2-40B4-BE49-F238E27FC236}">
                <a16:creationId xmlns:a16="http://schemas.microsoft.com/office/drawing/2014/main" id="{5BDD7F67-75E2-4565-8448-70248FE52956}"/>
              </a:ext>
            </a:extLst>
          </p:cNvPr>
          <p:cNvSpPr>
            <a:spLocks noGrp="1"/>
          </p:cNvSpPr>
          <p:nvPr>
            <p:ph type="sldNum" sz="quarter" idx="10"/>
          </p:nvPr>
        </p:nvSpPr>
        <p:spPr/>
        <p:txBody>
          <a:bodyPr/>
          <a:lstStyle/>
          <a:p>
            <a:fld id="{B540B12B-D968-2643-8E7F-238A3C456CC9}" type="slidenum">
              <a:rPr lang="en-US" smtClean="0"/>
              <a:pPr/>
              <a:t>21</a:t>
            </a:fld>
            <a:endParaRPr lang="en-US" dirty="0"/>
          </a:p>
        </p:txBody>
      </p:sp>
      <p:sp>
        <p:nvSpPr>
          <p:cNvPr id="4" name="Text Placeholder 3">
            <a:extLst>
              <a:ext uri="{FF2B5EF4-FFF2-40B4-BE49-F238E27FC236}">
                <a16:creationId xmlns:a16="http://schemas.microsoft.com/office/drawing/2014/main" id="{324CE06B-3A6A-4E26-A915-E6876D1DCFA6}"/>
              </a:ext>
            </a:extLst>
          </p:cNvPr>
          <p:cNvSpPr>
            <a:spLocks noGrp="1"/>
          </p:cNvSpPr>
          <p:nvPr>
            <p:ph type="body" sz="quarter" idx="11"/>
          </p:nvPr>
        </p:nvSpPr>
        <p:spPr>
          <a:xfrm>
            <a:off x="386555" y="1304924"/>
            <a:ext cx="8370887" cy="4248151"/>
          </a:xfrm>
        </p:spPr>
        <p:txBody>
          <a:bodyPr/>
          <a:lstStyle/>
          <a:p>
            <a:pPr marL="285750" indent="-285750">
              <a:lnSpc>
                <a:spcPct val="200000"/>
              </a:lnSpc>
              <a:buFont typeface="Wingdings" panose="05000000000000000000" pitchFamily="2" charset="2"/>
              <a:buChar char="§"/>
            </a:pPr>
            <a:r>
              <a:rPr lang="en-GB" dirty="0">
                <a:solidFill>
                  <a:srgbClr val="002060"/>
                </a:solidFill>
              </a:rPr>
              <a:t>Part of overall risk management strategy of SARS</a:t>
            </a:r>
          </a:p>
          <a:p>
            <a:pPr marL="285750" indent="-285750">
              <a:lnSpc>
                <a:spcPct val="200000"/>
              </a:lnSpc>
              <a:buFont typeface="Wingdings" panose="05000000000000000000" pitchFamily="2" charset="2"/>
              <a:buChar char="§"/>
            </a:pPr>
            <a:r>
              <a:rPr lang="en-GB" dirty="0">
                <a:solidFill>
                  <a:srgbClr val="002060"/>
                </a:solidFill>
              </a:rPr>
              <a:t>One of multiple governance steps to assess financial fitness of bidders</a:t>
            </a:r>
          </a:p>
          <a:p>
            <a:pPr marL="285750" indent="-285750">
              <a:lnSpc>
                <a:spcPct val="200000"/>
              </a:lnSpc>
              <a:buFont typeface="Wingdings" panose="05000000000000000000" pitchFamily="2" charset="2"/>
              <a:buChar char="§"/>
            </a:pPr>
            <a:r>
              <a:rPr lang="en-GB" dirty="0">
                <a:solidFill>
                  <a:srgbClr val="002060"/>
                </a:solidFill>
              </a:rPr>
              <a:t>Assess financially stability</a:t>
            </a:r>
          </a:p>
          <a:p>
            <a:pPr marL="285750" indent="-285750">
              <a:lnSpc>
                <a:spcPct val="200000"/>
              </a:lnSpc>
              <a:buFont typeface="Wingdings" panose="05000000000000000000" pitchFamily="2" charset="2"/>
              <a:buChar char="§"/>
            </a:pPr>
            <a:r>
              <a:rPr lang="en-GB" dirty="0">
                <a:solidFill>
                  <a:srgbClr val="002060"/>
                </a:solidFill>
              </a:rPr>
              <a:t>Identify financial risks that SARS as an organisation is exposed too</a:t>
            </a:r>
          </a:p>
          <a:p>
            <a:pPr marL="285750" indent="-285750">
              <a:lnSpc>
                <a:spcPct val="200000"/>
              </a:lnSpc>
              <a:buFont typeface="Wingdings" panose="05000000000000000000" pitchFamily="2" charset="2"/>
              <a:buChar char="§"/>
            </a:pPr>
            <a:r>
              <a:rPr lang="en-GB" dirty="0">
                <a:solidFill>
                  <a:srgbClr val="002060"/>
                </a:solidFill>
              </a:rPr>
              <a:t>Recommend appropriate mitigating strategies</a:t>
            </a:r>
          </a:p>
          <a:p>
            <a:endParaRPr lang="en-ZA" dirty="0"/>
          </a:p>
        </p:txBody>
      </p:sp>
    </p:spTree>
    <p:extLst>
      <p:ext uri="{BB962C8B-B14F-4D97-AF65-F5344CB8AC3E}">
        <p14:creationId xmlns:p14="http://schemas.microsoft.com/office/powerpoint/2010/main" val="39759925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85769F-462F-4D85-ADAD-5B762B96446F}"/>
              </a:ext>
            </a:extLst>
          </p:cNvPr>
          <p:cNvSpPr>
            <a:spLocks noGrp="1"/>
          </p:cNvSpPr>
          <p:nvPr>
            <p:ph type="title"/>
          </p:nvPr>
        </p:nvSpPr>
        <p:spPr/>
        <p:txBody>
          <a:bodyPr/>
          <a:lstStyle/>
          <a:p>
            <a:r>
              <a:rPr lang="en-ZA" dirty="0"/>
              <a:t>Financial Requirement</a:t>
            </a:r>
          </a:p>
        </p:txBody>
      </p:sp>
      <p:sp>
        <p:nvSpPr>
          <p:cNvPr id="3" name="Slide Number Placeholder 2">
            <a:extLst>
              <a:ext uri="{FF2B5EF4-FFF2-40B4-BE49-F238E27FC236}">
                <a16:creationId xmlns:a16="http://schemas.microsoft.com/office/drawing/2014/main" id="{155DF0E7-4071-4FA8-A0C2-8DB1E982986B}"/>
              </a:ext>
            </a:extLst>
          </p:cNvPr>
          <p:cNvSpPr>
            <a:spLocks noGrp="1"/>
          </p:cNvSpPr>
          <p:nvPr>
            <p:ph type="sldNum" sz="quarter" idx="10"/>
          </p:nvPr>
        </p:nvSpPr>
        <p:spPr/>
        <p:txBody>
          <a:bodyPr/>
          <a:lstStyle/>
          <a:p>
            <a:fld id="{B540B12B-D968-2643-8E7F-238A3C456CC9}" type="slidenum">
              <a:rPr lang="en-US" smtClean="0"/>
              <a:pPr/>
              <a:t>22</a:t>
            </a:fld>
            <a:endParaRPr lang="en-US" dirty="0"/>
          </a:p>
        </p:txBody>
      </p:sp>
      <p:sp>
        <p:nvSpPr>
          <p:cNvPr id="4" name="Text Placeholder 3">
            <a:extLst>
              <a:ext uri="{FF2B5EF4-FFF2-40B4-BE49-F238E27FC236}">
                <a16:creationId xmlns:a16="http://schemas.microsoft.com/office/drawing/2014/main" id="{CC786012-E813-4B01-82A6-CB1316034540}"/>
              </a:ext>
            </a:extLst>
          </p:cNvPr>
          <p:cNvSpPr>
            <a:spLocks noGrp="1"/>
          </p:cNvSpPr>
          <p:nvPr>
            <p:ph type="body" sz="quarter" idx="11"/>
          </p:nvPr>
        </p:nvSpPr>
        <p:spPr>
          <a:xfrm>
            <a:off x="235294" y="1304924"/>
            <a:ext cx="8370887" cy="4248151"/>
          </a:xfrm>
        </p:spPr>
        <p:txBody>
          <a:bodyPr>
            <a:normAutofit fontScale="77500" lnSpcReduction="20000"/>
          </a:bodyPr>
          <a:lstStyle/>
          <a:p>
            <a:pPr marL="285750" indent="-285750">
              <a:lnSpc>
                <a:spcPct val="150000"/>
              </a:lnSpc>
              <a:buFont typeface="Wingdings" panose="05000000000000000000" pitchFamily="2" charset="2"/>
              <a:buChar char="§"/>
            </a:pPr>
            <a:r>
              <a:rPr lang="en-GB" b="1" dirty="0">
                <a:solidFill>
                  <a:srgbClr val="002060"/>
                </a:solidFill>
              </a:rPr>
              <a:t>Three recent complete sets of Audited/Reviewed Annual Financial Statements comprising of:</a:t>
            </a:r>
          </a:p>
          <a:p>
            <a:pPr>
              <a:lnSpc>
                <a:spcPct val="150000"/>
              </a:lnSpc>
            </a:pPr>
            <a:endParaRPr lang="en-GB" dirty="0">
              <a:solidFill>
                <a:srgbClr val="002060"/>
              </a:solidFill>
            </a:endParaRPr>
          </a:p>
          <a:p>
            <a:pPr marL="742950" lvl="1" indent="-285750">
              <a:lnSpc>
                <a:spcPct val="150000"/>
              </a:lnSpc>
              <a:buFont typeface="Wingdings" panose="05000000000000000000" pitchFamily="2" charset="2"/>
              <a:buChar char="ü"/>
            </a:pPr>
            <a:r>
              <a:rPr lang="en-GB" dirty="0">
                <a:solidFill>
                  <a:srgbClr val="002060"/>
                </a:solidFill>
              </a:rPr>
              <a:t>Statement Of Comprehensive Income (Income Statement)</a:t>
            </a:r>
          </a:p>
          <a:p>
            <a:pPr marL="742950" lvl="1" indent="-285750">
              <a:lnSpc>
                <a:spcPct val="150000"/>
              </a:lnSpc>
              <a:buFont typeface="Wingdings" panose="05000000000000000000" pitchFamily="2" charset="2"/>
              <a:buChar char="ü"/>
            </a:pPr>
            <a:r>
              <a:rPr lang="en-GB" dirty="0">
                <a:solidFill>
                  <a:srgbClr val="002060"/>
                </a:solidFill>
              </a:rPr>
              <a:t>Statement of Financial Position (Balance Sheet)</a:t>
            </a:r>
          </a:p>
          <a:p>
            <a:pPr marL="742950" lvl="1" indent="-285750">
              <a:lnSpc>
                <a:spcPct val="150000"/>
              </a:lnSpc>
              <a:buFont typeface="Wingdings" panose="05000000000000000000" pitchFamily="2" charset="2"/>
              <a:buChar char="ü"/>
            </a:pPr>
            <a:r>
              <a:rPr lang="en-GB" dirty="0">
                <a:solidFill>
                  <a:srgbClr val="002060"/>
                </a:solidFill>
              </a:rPr>
              <a:t>Statement of Cash Flows (Cash Flow Statement)</a:t>
            </a:r>
          </a:p>
          <a:p>
            <a:pPr marL="742950" lvl="1" indent="-285750">
              <a:lnSpc>
                <a:spcPct val="150000"/>
              </a:lnSpc>
              <a:buFont typeface="Wingdings" panose="05000000000000000000" pitchFamily="2" charset="2"/>
              <a:buChar char="ü"/>
            </a:pPr>
            <a:r>
              <a:rPr lang="en-GB" dirty="0">
                <a:solidFill>
                  <a:srgbClr val="002060"/>
                </a:solidFill>
              </a:rPr>
              <a:t>Statement of changes in equity / net assets</a:t>
            </a:r>
          </a:p>
          <a:p>
            <a:pPr marL="742950" lvl="1" indent="-285750">
              <a:lnSpc>
                <a:spcPct val="150000"/>
              </a:lnSpc>
              <a:buFont typeface="Wingdings" panose="05000000000000000000" pitchFamily="2" charset="2"/>
              <a:buChar char="ü"/>
            </a:pPr>
            <a:r>
              <a:rPr lang="en-GB" dirty="0">
                <a:solidFill>
                  <a:srgbClr val="002060"/>
                </a:solidFill>
              </a:rPr>
              <a:t>Accompanying Unabridged Notes for ALL of the above documents</a:t>
            </a:r>
          </a:p>
          <a:p>
            <a:pPr marL="742950" lvl="1" indent="-285750">
              <a:lnSpc>
                <a:spcPct val="150000"/>
              </a:lnSpc>
              <a:buFont typeface="Wingdings" panose="05000000000000000000" pitchFamily="2" charset="2"/>
              <a:buChar char="ü"/>
            </a:pPr>
            <a:r>
              <a:rPr lang="en-GB" dirty="0">
                <a:solidFill>
                  <a:srgbClr val="002060"/>
                </a:solidFill>
              </a:rPr>
              <a:t>Any supplementary information</a:t>
            </a:r>
          </a:p>
          <a:p>
            <a:pPr lvl="1">
              <a:lnSpc>
                <a:spcPct val="150000"/>
              </a:lnSpc>
            </a:pPr>
            <a:endParaRPr lang="en-GB" dirty="0">
              <a:solidFill>
                <a:srgbClr val="002060"/>
              </a:solidFill>
            </a:endParaRPr>
          </a:p>
          <a:p>
            <a:pPr marL="285750" indent="-285750">
              <a:lnSpc>
                <a:spcPct val="150000"/>
              </a:lnSpc>
              <a:buFont typeface="Wingdings" panose="05000000000000000000" pitchFamily="2" charset="2"/>
              <a:buChar char="§"/>
            </a:pPr>
            <a:r>
              <a:rPr lang="en-GB" b="1" dirty="0">
                <a:solidFill>
                  <a:srgbClr val="002060"/>
                </a:solidFill>
              </a:rPr>
              <a:t>Less than three years Financial Periods</a:t>
            </a:r>
          </a:p>
          <a:p>
            <a:pPr marL="742950" lvl="1" indent="-285750">
              <a:lnSpc>
                <a:spcPct val="150000"/>
              </a:lnSpc>
              <a:buFont typeface="Wingdings" panose="05000000000000000000" pitchFamily="2" charset="2"/>
              <a:buChar char="ü"/>
            </a:pPr>
            <a:r>
              <a:rPr lang="en-GB" dirty="0">
                <a:solidFill>
                  <a:srgbClr val="002060"/>
                </a:solidFill>
              </a:rPr>
              <a:t>Explanatory Letter – Providing reasons why the entity has been trading for less than three financial periods signed by a duly authorised representative of the entity</a:t>
            </a:r>
          </a:p>
          <a:p>
            <a:endParaRPr lang="en-ZA" dirty="0"/>
          </a:p>
        </p:txBody>
      </p:sp>
    </p:spTree>
    <p:extLst>
      <p:ext uri="{BB962C8B-B14F-4D97-AF65-F5344CB8AC3E}">
        <p14:creationId xmlns:p14="http://schemas.microsoft.com/office/powerpoint/2010/main" val="32055667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1737DD-F869-4B02-9E6B-0D2FCAFFFF3E}"/>
              </a:ext>
            </a:extLst>
          </p:cNvPr>
          <p:cNvSpPr>
            <a:spLocks noGrp="1"/>
          </p:cNvSpPr>
          <p:nvPr>
            <p:ph type="title"/>
          </p:nvPr>
        </p:nvSpPr>
        <p:spPr/>
        <p:txBody>
          <a:bodyPr/>
          <a:lstStyle/>
          <a:p>
            <a:r>
              <a:rPr lang="en-ZA" dirty="0"/>
              <a:t>Financial Requirement </a:t>
            </a:r>
          </a:p>
        </p:txBody>
      </p:sp>
      <p:sp>
        <p:nvSpPr>
          <p:cNvPr id="3" name="Slide Number Placeholder 2">
            <a:extLst>
              <a:ext uri="{FF2B5EF4-FFF2-40B4-BE49-F238E27FC236}">
                <a16:creationId xmlns:a16="http://schemas.microsoft.com/office/drawing/2014/main" id="{37A7DE70-73A1-4188-B8AF-599E5324C268}"/>
              </a:ext>
            </a:extLst>
          </p:cNvPr>
          <p:cNvSpPr>
            <a:spLocks noGrp="1"/>
          </p:cNvSpPr>
          <p:nvPr>
            <p:ph type="sldNum" sz="quarter" idx="10"/>
          </p:nvPr>
        </p:nvSpPr>
        <p:spPr/>
        <p:txBody>
          <a:bodyPr/>
          <a:lstStyle/>
          <a:p>
            <a:fld id="{B540B12B-D968-2643-8E7F-238A3C456CC9}" type="slidenum">
              <a:rPr lang="en-US" smtClean="0"/>
              <a:pPr/>
              <a:t>23</a:t>
            </a:fld>
            <a:endParaRPr lang="en-US" dirty="0"/>
          </a:p>
        </p:txBody>
      </p:sp>
      <p:sp>
        <p:nvSpPr>
          <p:cNvPr id="4" name="Text Placeholder 3">
            <a:extLst>
              <a:ext uri="{FF2B5EF4-FFF2-40B4-BE49-F238E27FC236}">
                <a16:creationId xmlns:a16="http://schemas.microsoft.com/office/drawing/2014/main" id="{8D449CF1-3F6C-4530-849A-06C2CDCDC227}"/>
              </a:ext>
            </a:extLst>
          </p:cNvPr>
          <p:cNvSpPr>
            <a:spLocks noGrp="1"/>
          </p:cNvSpPr>
          <p:nvPr>
            <p:ph type="body" sz="quarter" idx="11"/>
          </p:nvPr>
        </p:nvSpPr>
        <p:spPr>
          <a:xfrm>
            <a:off x="386556" y="1304924"/>
            <a:ext cx="8370887" cy="4248151"/>
          </a:xfrm>
        </p:spPr>
        <p:txBody>
          <a:bodyPr>
            <a:normAutofit fontScale="85000" lnSpcReduction="10000"/>
          </a:bodyPr>
          <a:lstStyle/>
          <a:p>
            <a:pPr marL="285750" indent="-285750" algn="just">
              <a:lnSpc>
                <a:spcPct val="150000"/>
              </a:lnSpc>
              <a:buFont typeface="Wingdings" panose="05000000000000000000" pitchFamily="2" charset="2"/>
              <a:buChar char="§"/>
            </a:pPr>
            <a:r>
              <a:rPr lang="en-GB" b="1" dirty="0">
                <a:solidFill>
                  <a:srgbClr val="002060"/>
                </a:solidFill>
              </a:rPr>
              <a:t>Joint Arrangements (JA)</a:t>
            </a:r>
          </a:p>
          <a:p>
            <a:pPr marL="742950" lvl="1" indent="-285750" algn="just">
              <a:lnSpc>
                <a:spcPct val="150000"/>
              </a:lnSpc>
              <a:buFont typeface="Wingdings" panose="05000000000000000000" pitchFamily="2" charset="2"/>
              <a:buChar char="ü"/>
            </a:pPr>
            <a:r>
              <a:rPr lang="en-GB" dirty="0">
                <a:solidFill>
                  <a:srgbClr val="002060"/>
                </a:solidFill>
              </a:rPr>
              <a:t>Annual financial statements of the JA and legal agreement detailing the percentage of ownership of each entity.</a:t>
            </a:r>
          </a:p>
          <a:p>
            <a:pPr marL="742950" lvl="1" indent="-285750" algn="just">
              <a:lnSpc>
                <a:spcPct val="150000"/>
              </a:lnSpc>
              <a:buFont typeface="Wingdings" panose="05000000000000000000" pitchFamily="2" charset="2"/>
              <a:buChar char="ü"/>
            </a:pPr>
            <a:r>
              <a:rPr lang="en-GB" dirty="0">
                <a:solidFill>
                  <a:srgbClr val="002060"/>
                </a:solidFill>
              </a:rPr>
              <a:t>Unincorporated JAs must submit separate AFS for each party to the JA.</a:t>
            </a:r>
          </a:p>
          <a:p>
            <a:pPr algn="just">
              <a:lnSpc>
                <a:spcPct val="150000"/>
              </a:lnSpc>
            </a:pPr>
            <a:endParaRPr lang="en-GB" dirty="0">
              <a:solidFill>
                <a:srgbClr val="002060"/>
              </a:solidFill>
            </a:endParaRPr>
          </a:p>
          <a:p>
            <a:pPr marL="285750" indent="-285750" algn="just">
              <a:lnSpc>
                <a:spcPct val="150000"/>
              </a:lnSpc>
              <a:buFont typeface="Wingdings" panose="05000000000000000000" pitchFamily="2" charset="2"/>
              <a:buChar char="§"/>
            </a:pPr>
            <a:r>
              <a:rPr lang="en-GB" b="1" dirty="0">
                <a:solidFill>
                  <a:srgbClr val="002060"/>
                </a:solidFill>
              </a:rPr>
              <a:t>Signed JA legal agreement</a:t>
            </a:r>
            <a:endParaRPr lang="en-GB" dirty="0">
              <a:solidFill>
                <a:srgbClr val="002060"/>
              </a:solidFill>
            </a:endParaRPr>
          </a:p>
          <a:p>
            <a:pPr marL="742950" lvl="1" indent="-285750" algn="just">
              <a:lnSpc>
                <a:spcPct val="150000"/>
              </a:lnSpc>
              <a:buFont typeface="Wingdings" panose="05000000000000000000" pitchFamily="2" charset="2"/>
              <a:buChar char="ü"/>
            </a:pPr>
            <a:r>
              <a:rPr lang="en-GB" dirty="0">
                <a:solidFill>
                  <a:srgbClr val="002060"/>
                </a:solidFill>
              </a:rPr>
              <a:t>Financial statements in Bidding Companies Name</a:t>
            </a:r>
          </a:p>
          <a:p>
            <a:pPr marL="742950" lvl="1" indent="-285750" algn="just">
              <a:lnSpc>
                <a:spcPct val="150000"/>
              </a:lnSpc>
              <a:buFont typeface="Wingdings" panose="05000000000000000000" pitchFamily="2" charset="2"/>
              <a:buChar char="ü"/>
            </a:pPr>
            <a:r>
              <a:rPr lang="en-GB" dirty="0">
                <a:solidFill>
                  <a:srgbClr val="002060"/>
                </a:solidFill>
              </a:rPr>
              <a:t>Financial statements must be in name of the bidding entity.</a:t>
            </a:r>
          </a:p>
          <a:p>
            <a:pPr marL="742950" lvl="1" indent="-285750" algn="just">
              <a:lnSpc>
                <a:spcPct val="150000"/>
              </a:lnSpc>
              <a:buFont typeface="Wingdings" panose="05000000000000000000" pitchFamily="2" charset="2"/>
              <a:buChar char="ü"/>
            </a:pPr>
            <a:r>
              <a:rPr lang="en-GB" dirty="0">
                <a:solidFill>
                  <a:srgbClr val="002060"/>
                </a:solidFill>
              </a:rPr>
              <a:t>Subsidiary as the bidding entity submitting holding company’s AFS must also furnish a Performance Guarantee from the holding company, stating that the holding company will undertake to cover any or all risks associated with the bidder.</a:t>
            </a:r>
          </a:p>
          <a:p>
            <a:endParaRPr lang="en-ZA" dirty="0"/>
          </a:p>
        </p:txBody>
      </p:sp>
    </p:spTree>
    <p:extLst>
      <p:ext uri="{BB962C8B-B14F-4D97-AF65-F5344CB8AC3E}">
        <p14:creationId xmlns:p14="http://schemas.microsoft.com/office/powerpoint/2010/main" val="313900603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6160144-3E5D-42B7-A3E2-D592D2E8A3D9}"/>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540B12B-D968-2643-8E7F-238A3C456CC9}" type="slidenum">
              <a:rPr kumimoji="0" lang="en-US" sz="1200" b="0" i="0" u="none" strike="noStrike" kern="1200" cap="none" spc="0" normalizeH="0" baseline="0" noProof="0" smtClean="0">
                <a:ln>
                  <a:noFill/>
                </a:ln>
                <a:solidFill>
                  <a:srgbClr val="004C85"/>
                </a:solidFill>
                <a:effectLst/>
                <a:uLnTx/>
                <a:uFillTx/>
                <a:latin typeface="Arial"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dirty="0">
              <a:ln>
                <a:noFill/>
              </a:ln>
              <a:solidFill>
                <a:srgbClr val="004C85"/>
              </a:solidFill>
              <a:effectLst/>
              <a:uLnTx/>
              <a:uFillTx/>
              <a:latin typeface="Arial" charset="0"/>
              <a:ea typeface="+mn-ea"/>
              <a:cs typeface="+mn-cs"/>
            </a:endParaRPr>
          </a:p>
        </p:txBody>
      </p:sp>
      <p:sp>
        <p:nvSpPr>
          <p:cNvPr id="5" name="Text Placeholder 4">
            <a:extLst>
              <a:ext uri="{FF2B5EF4-FFF2-40B4-BE49-F238E27FC236}">
                <a16:creationId xmlns:a16="http://schemas.microsoft.com/office/drawing/2014/main" id="{DB1CF85A-5A48-4A6D-B79F-0D261F866D3A}"/>
              </a:ext>
            </a:extLst>
          </p:cNvPr>
          <p:cNvSpPr>
            <a:spLocks noGrp="1"/>
          </p:cNvSpPr>
          <p:nvPr>
            <p:ph type="body" sz="quarter" idx="12"/>
          </p:nvPr>
        </p:nvSpPr>
        <p:spPr>
          <a:xfrm>
            <a:off x="628650" y="2801800"/>
            <a:ext cx="7886700" cy="437806"/>
          </a:xfrm>
          <a:solidFill>
            <a:schemeClr val="bg1">
              <a:lumMod val="75000"/>
            </a:schemeClr>
          </a:solidFill>
        </p:spPr>
        <p:txBody>
          <a:bodyPr/>
          <a:lstStyle/>
          <a:p>
            <a:pPr algn="ctr"/>
            <a:r>
              <a:rPr lang="en-ZA" b="0" dirty="0"/>
              <a:t>Navigating eSourcing  </a:t>
            </a:r>
          </a:p>
        </p:txBody>
      </p:sp>
    </p:spTree>
    <p:extLst>
      <p:ext uri="{BB962C8B-B14F-4D97-AF65-F5344CB8AC3E}">
        <p14:creationId xmlns:p14="http://schemas.microsoft.com/office/powerpoint/2010/main" val="224936661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CCA64-CE41-43EF-A0E5-1E60A36C0527}"/>
              </a:ext>
            </a:extLst>
          </p:cNvPr>
          <p:cNvSpPr>
            <a:spLocks noGrp="1"/>
          </p:cNvSpPr>
          <p:nvPr>
            <p:ph type="title"/>
          </p:nvPr>
        </p:nvSpPr>
        <p:spPr/>
        <p:txBody>
          <a:bodyPr/>
          <a:lstStyle/>
          <a:p>
            <a:r>
              <a:rPr lang="en-ZA" dirty="0"/>
              <a:t>Navigating eSourcing </a:t>
            </a:r>
          </a:p>
        </p:txBody>
      </p:sp>
      <p:sp>
        <p:nvSpPr>
          <p:cNvPr id="3" name="Slide Number Placeholder 2">
            <a:extLst>
              <a:ext uri="{FF2B5EF4-FFF2-40B4-BE49-F238E27FC236}">
                <a16:creationId xmlns:a16="http://schemas.microsoft.com/office/drawing/2014/main" id="{9725A049-377A-45F3-990D-1E5D67EAB8F8}"/>
              </a:ext>
            </a:extLst>
          </p:cNvPr>
          <p:cNvSpPr>
            <a:spLocks noGrp="1"/>
          </p:cNvSpPr>
          <p:nvPr>
            <p:ph type="sldNum" sz="quarter" idx="10"/>
          </p:nvPr>
        </p:nvSpPr>
        <p:spPr/>
        <p:txBody>
          <a:bodyPr/>
          <a:lstStyle/>
          <a:p>
            <a:fld id="{B540B12B-D968-2643-8E7F-238A3C456CC9}" type="slidenum">
              <a:rPr lang="en-US" smtClean="0"/>
              <a:pPr/>
              <a:t>25</a:t>
            </a:fld>
            <a:endParaRPr lang="en-US" dirty="0"/>
          </a:p>
        </p:txBody>
      </p:sp>
      <p:sp>
        <p:nvSpPr>
          <p:cNvPr id="6" name="Oval 5">
            <a:extLst>
              <a:ext uri="{FF2B5EF4-FFF2-40B4-BE49-F238E27FC236}">
                <a16:creationId xmlns:a16="http://schemas.microsoft.com/office/drawing/2014/main" id="{C4B23EB8-184E-40C7-B799-21CDF989AFDA}"/>
              </a:ext>
            </a:extLst>
          </p:cNvPr>
          <p:cNvSpPr/>
          <p:nvPr/>
        </p:nvSpPr>
        <p:spPr>
          <a:xfrm>
            <a:off x="755374" y="1736035"/>
            <a:ext cx="583096" cy="67586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dirty="0"/>
              <a:t>1</a:t>
            </a:r>
          </a:p>
        </p:txBody>
      </p:sp>
      <p:sp>
        <p:nvSpPr>
          <p:cNvPr id="7" name="Oval 6">
            <a:extLst>
              <a:ext uri="{FF2B5EF4-FFF2-40B4-BE49-F238E27FC236}">
                <a16:creationId xmlns:a16="http://schemas.microsoft.com/office/drawing/2014/main" id="{8722883E-BBB2-4036-A37D-FECD7BA523E0}"/>
              </a:ext>
            </a:extLst>
          </p:cNvPr>
          <p:cNvSpPr/>
          <p:nvPr/>
        </p:nvSpPr>
        <p:spPr>
          <a:xfrm>
            <a:off x="755374" y="3091070"/>
            <a:ext cx="583096" cy="67586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dirty="0"/>
              <a:t>2</a:t>
            </a:r>
          </a:p>
        </p:txBody>
      </p:sp>
      <p:sp>
        <p:nvSpPr>
          <p:cNvPr id="8" name="Oval 7">
            <a:extLst>
              <a:ext uri="{FF2B5EF4-FFF2-40B4-BE49-F238E27FC236}">
                <a16:creationId xmlns:a16="http://schemas.microsoft.com/office/drawing/2014/main" id="{8B776138-3762-46F7-8210-13CD629AC4CD}"/>
              </a:ext>
            </a:extLst>
          </p:cNvPr>
          <p:cNvSpPr/>
          <p:nvPr/>
        </p:nvSpPr>
        <p:spPr>
          <a:xfrm>
            <a:off x="695739" y="4446105"/>
            <a:ext cx="583096" cy="67586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dirty="0"/>
              <a:t>3</a:t>
            </a:r>
          </a:p>
        </p:txBody>
      </p:sp>
      <p:sp>
        <p:nvSpPr>
          <p:cNvPr id="10" name="Rectangle 9">
            <a:extLst>
              <a:ext uri="{FF2B5EF4-FFF2-40B4-BE49-F238E27FC236}">
                <a16:creationId xmlns:a16="http://schemas.microsoft.com/office/drawing/2014/main" id="{95D75D75-D12E-41B0-9094-D1CF3067C31D}"/>
              </a:ext>
            </a:extLst>
          </p:cNvPr>
          <p:cNvSpPr/>
          <p:nvPr/>
        </p:nvSpPr>
        <p:spPr>
          <a:xfrm>
            <a:off x="1855304" y="1736035"/>
            <a:ext cx="5261113" cy="67586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ZA" dirty="0"/>
              <a:t>Accessing the system </a:t>
            </a:r>
          </a:p>
        </p:txBody>
      </p:sp>
      <p:sp>
        <p:nvSpPr>
          <p:cNvPr id="11" name="Text Placeholder 10">
            <a:extLst>
              <a:ext uri="{FF2B5EF4-FFF2-40B4-BE49-F238E27FC236}">
                <a16:creationId xmlns:a16="http://schemas.microsoft.com/office/drawing/2014/main" id="{03D21711-2E1D-4637-8A72-D8235E50DC00}"/>
              </a:ext>
            </a:extLst>
          </p:cNvPr>
          <p:cNvSpPr>
            <a:spLocks noGrp="1"/>
          </p:cNvSpPr>
          <p:nvPr>
            <p:ph type="body" sz="quarter" idx="11"/>
          </p:nvPr>
        </p:nvSpPr>
        <p:spPr>
          <a:xfrm>
            <a:off x="1855303" y="3049625"/>
            <a:ext cx="5261113" cy="67586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ZA" dirty="0"/>
              <a:t>Creating log-in details </a:t>
            </a:r>
          </a:p>
        </p:txBody>
      </p:sp>
      <p:sp>
        <p:nvSpPr>
          <p:cNvPr id="12" name="Rectangle 11">
            <a:extLst>
              <a:ext uri="{FF2B5EF4-FFF2-40B4-BE49-F238E27FC236}">
                <a16:creationId xmlns:a16="http://schemas.microsoft.com/office/drawing/2014/main" id="{B23CFEEA-511D-447B-A68D-C71B0627DB0F}"/>
              </a:ext>
            </a:extLst>
          </p:cNvPr>
          <p:cNvSpPr/>
          <p:nvPr/>
        </p:nvSpPr>
        <p:spPr>
          <a:xfrm>
            <a:off x="1855302" y="4446105"/>
            <a:ext cx="5261113" cy="67586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ZA" dirty="0"/>
              <a:t>Submitting on the system </a:t>
            </a:r>
          </a:p>
        </p:txBody>
      </p:sp>
    </p:spTree>
    <p:extLst>
      <p:ext uri="{BB962C8B-B14F-4D97-AF65-F5344CB8AC3E}">
        <p14:creationId xmlns:p14="http://schemas.microsoft.com/office/powerpoint/2010/main" val="213393033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6160144-3E5D-42B7-A3E2-D592D2E8A3D9}"/>
              </a:ext>
            </a:extLst>
          </p:cNvPr>
          <p:cNvSpPr>
            <a:spLocks noGrp="1"/>
          </p:cNvSpPr>
          <p:nvPr>
            <p:ph type="sldNum" sz="quarter" idx="10"/>
          </p:nvPr>
        </p:nvSpPr>
        <p:spPr/>
        <p:txBody>
          <a:bodyPr/>
          <a:lstStyle/>
          <a:p>
            <a:fld id="{B540B12B-D968-2643-8E7F-238A3C456CC9}" type="slidenum">
              <a:rPr lang="en-US" smtClean="0"/>
              <a:pPr/>
              <a:t>26</a:t>
            </a:fld>
            <a:endParaRPr lang="en-US" dirty="0"/>
          </a:p>
        </p:txBody>
      </p:sp>
      <p:sp>
        <p:nvSpPr>
          <p:cNvPr id="5" name="Text Placeholder 4">
            <a:extLst>
              <a:ext uri="{FF2B5EF4-FFF2-40B4-BE49-F238E27FC236}">
                <a16:creationId xmlns:a16="http://schemas.microsoft.com/office/drawing/2014/main" id="{DB1CF85A-5A48-4A6D-B79F-0D261F866D3A}"/>
              </a:ext>
            </a:extLst>
          </p:cNvPr>
          <p:cNvSpPr>
            <a:spLocks noGrp="1"/>
          </p:cNvSpPr>
          <p:nvPr>
            <p:ph type="body" sz="quarter" idx="12"/>
          </p:nvPr>
        </p:nvSpPr>
        <p:spPr>
          <a:xfrm>
            <a:off x="628650" y="2801800"/>
            <a:ext cx="7886700" cy="437806"/>
          </a:xfrm>
          <a:solidFill>
            <a:schemeClr val="bg1">
              <a:lumMod val="75000"/>
            </a:schemeClr>
          </a:solidFill>
        </p:spPr>
        <p:txBody>
          <a:bodyPr/>
          <a:lstStyle/>
          <a:p>
            <a:pPr algn="ctr"/>
            <a:r>
              <a:rPr lang="en-ZA" b="0" dirty="0"/>
              <a:t>Bid Submission </a:t>
            </a:r>
          </a:p>
        </p:txBody>
      </p:sp>
    </p:spTree>
    <p:extLst>
      <p:ext uri="{BB962C8B-B14F-4D97-AF65-F5344CB8AC3E}">
        <p14:creationId xmlns:p14="http://schemas.microsoft.com/office/powerpoint/2010/main" val="164638133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BB707E-AF56-495E-9AA9-4312D6B9CCA5}"/>
              </a:ext>
            </a:extLst>
          </p:cNvPr>
          <p:cNvSpPr>
            <a:spLocks noGrp="1"/>
          </p:cNvSpPr>
          <p:nvPr>
            <p:ph type="title"/>
          </p:nvPr>
        </p:nvSpPr>
        <p:spPr>
          <a:xfrm>
            <a:off x="341993" y="428073"/>
            <a:ext cx="8370206" cy="532606"/>
          </a:xfrm>
          <a:solidFill>
            <a:srgbClr val="002060"/>
          </a:solidFill>
        </p:spPr>
        <p:txBody>
          <a:bodyPr/>
          <a:lstStyle/>
          <a:p>
            <a:r>
              <a:rPr lang="en-ZA" dirty="0">
                <a:solidFill>
                  <a:schemeClr val="bg1"/>
                </a:solidFill>
              </a:rPr>
              <a:t>Bid Submission </a:t>
            </a:r>
          </a:p>
        </p:txBody>
      </p:sp>
      <p:sp>
        <p:nvSpPr>
          <p:cNvPr id="3" name="Slide Number Placeholder 2">
            <a:extLst>
              <a:ext uri="{FF2B5EF4-FFF2-40B4-BE49-F238E27FC236}">
                <a16:creationId xmlns:a16="http://schemas.microsoft.com/office/drawing/2014/main" id="{9AE3DE97-4223-49FF-AB20-6CCE37A220B2}"/>
              </a:ext>
            </a:extLst>
          </p:cNvPr>
          <p:cNvSpPr>
            <a:spLocks noGrp="1"/>
          </p:cNvSpPr>
          <p:nvPr>
            <p:ph type="sldNum" sz="quarter" idx="10"/>
          </p:nvPr>
        </p:nvSpPr>
        <p:spPr/>
        <p:txBody>
          <a:bodyPr/>
          <a:lstStyle/>
          <a:p>
            <a:fld id="{B540B12B-D968-2643-8E7F-238A3C456CC9}" type="slidenum">
              <a:rPr lang="en-US" smtClean="0"/>
              <a:pPr/>
              <a:t>27</a:t>
            </a:fld>
            <a:endParaRPr lang="en-US" dirty="0"/>
          </a:p>
        </p:txBody>
      </p:sp>
      <p:sp>
        <p:nvSpPr>
          <p:cNvPr id="5" name="Text Placeholder 4">
            <a:extLst>
              <a:ext uri="{FF2B5EF4-FFF2-40B4-BE49-F238E27FC236}">
                <a16:creationId xmlns:a16="http://schemas.microsoft.com/office/drawing/2014/main" id="{01FD510D-18A9-477A-B393-9D021BBC9497}"/>
              </a:ext>
            </a:extLst>
          </p:cNvPr>
          <p:cNvSpPr>
            <a:spLocks noGrp="1"/>
          </p:cNvSpPr>
          <p:nvPr>
            <p:ph type="body" sz="quarter" idx="12"/>
          </p:nvPr>
        </p:nvSpPr>
        <p:spPr>
          <a:xfrm>
            <a:off x="341312" y="1052512"/>
            <a:ext cx="8617157" cy="1120845"/>
          </a:xfrm>
        </p:spPr>
        <p:txBody>
          <a:bodyPr>
            <a:noAutofit/>
          </a:bodyPr>
          <a:lstStyle/>
          <a:p>
            <a:pPr algn="ctr">
              <a:lnSpc>
                <a:spcPct val="100000"/>
              </a:lnSpc>
            </a:pPr>
            <a:r>
              <a:rPr lang="en-GB" sz="1400" dirty="0">
                <a:solidFill>
                  <a:srgbClr val="002060"/>
                </a:solidFill>
              </a:rPr>
              <a:t>Bidders must submit copies of each file (Original and Duplicate) and a USB with content of each file</a:t>
            </a:r>
          </a:p>
          <a:p>
            <a:pPr algn="ctr">
              <a:lnSpc>
                <a:spcPct val="100000"/>
              </a:lnSpc>
            </a:pPr>
            <a:r>
              <a:rPr lang="en-GB" sz="1400" dirty="0">
                <a:solidFill>
                  <a:srgbClr val="002060"/>
                </a:solidFill>
              </a:rPr>
              <a:t>OR </a:t>
            </a:r>
          </a:p>
          <a:p>
            <a:pPr algn="ctr">
              <a:lnSpc>
                <a:spcPct val="100000"/>
              </a:lnSpc>
            </a:pPr>
            <a:r>
              <a:rPr lang="en-GB" sz="1400" dirty="0" err="1">
                <a:solidFill>
                  <a:srgbClr val="FF0000"/>
                </a:solidFill>
              </a:rPr>
              <a:t>eSourcing</a:t>
            </a:r>
            <a:r>
              <a:rPr lang="en-GB" sz="1400" dirty="0">
                <a:solidFill>
                  <a:srgbClr val="FF0000"/>
                </a:solidFill>
              </a:rPr>
              <a:t> System </a:t>
            </a:r>
            <a:r>
              <a:rPr lang="en-GB" sz="1400" dirty="0">
                <a:solidFill>
                  <a:srgbClr val="002060"/>
                </a:solidFill>
              </a:rPr>
              <a:t>by 25 February at 11H00</a:t>
            </a:r>
            <a:endParaRPr lang="en-ZA" sz="1400" dirty="0">
              <a:solidFill>
                <a:srgbClr val="002060"/>
              </a:solidFill>
            </a:endParaRPr>
          </a:p>
        </p:txBody>
      </p:sp>
      <p:sp>
        <p:nvSpPr>
          <p:cNvPr id="7" name="TextBox 11">
            <a:extLst>
              <a:ext uri="{FF2B5EF4-FFF2-40B4-BE49-F238E27FC236}">
                <a16:creationId xmlns:a16="http://schemas.microsoft.com/office/drawing/2014/main" id="{A7A30593-6D1F-43E4-820B-EDC0C4F3A535}"/>
              </a:ext>
            </a:extLst>
          </p:cNvPr>
          <p:cNvSpPr txBox="1">
            <a:spLocks noChangeArrowheads="1"/>
          </p:cNvSpPr>
          <p:nvPr/>
        </p:nvSpPr>
        <p:spPr bwMode="auto">
          <a:xfrm>
            <a:off x="1171911" y="4591754"/>
            <a:ext cx="5429250" cy="646331"/>
          </a:xfrm>
          <a:prstGeom prst="rect">
            <a:avLst/>
          </a:prstGeom>
          <a:noFill/>
          <a:ln w="9525">
            <a:noFill/>
            <a:miter lim="800000"/>
            <a:headEnd/>
            <a:tailEnd/>
          </a:ln>
        </p:spPr>
        <p:txBody>
          <a:bodyPr>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ZA" sz="1800" b="0" i="0" u="none" strike="noStrike" kern="0" cap="none" spc="0" normalizeH="0" baseline="0" noProof="0" dirty="0">
                <a:ln>
                  <a:noFill/>
                </a:ln>
                <a:solidFill>
                  <a:srgbClr val="004F87"/>
                </a:solidFill>
                <a:effectLst/>
                <a:uLnTx/>
                <a:uFillTx/>
              </a:rPr>
              <a:t>Lehae La SARS, 299 Bronkhorst Street, Nieuw Muckleneuk, Brooklyn, Pretoria</a:t>
            </a:r>
          </a:p>
        </p:txBody>
      </p:sp>
      <p:pic>
        <p:nvPicPr>
          <p:cNvPr id="10" name="Picture 9">
            <a:extLst>
              <a:ext uri="{FF2B5EF4-FFF2-40B4-BE49-F238E27FC236}">
                <a16:creationId xmlns:a16="http://schemas.microsoft.com/office/drawing/2014/main" id="{064266C1-15C1-469D-97A1-E5FB8FE126D5}"/>
              </a:ext>
            </a:extLst>
          </p:cNvPr>
          <p:cNvPicPr>
            <a:picLocks noChangeAspect="1"/>
          </p:cNvPicPr>
          <p:nvPr/>
        </p:nvPicPr>
        <p:blipFill>
          <a:blip r:embed="rId2"/>
          <a:stretch>
            <a:fillRect/>
          </a:stretch>
        </p:blipFill>
        <p:spPr>
          <a:xfrm>
            <a:off x="2118970" y="2557341"/>
            <a:ext cx="4906060" cy="1743318"/>
          </a:xfrm>
          <a:prstGeom prst="rect">
            <a:avLst/>
          </a:prstGeom>
        </p:spPr>
      </p:pic>
    </p:spTree>
    <p:extLst>
      <p:ext uri="{BB962C8B-B14F-4D97-AF65-F5344CB8AC3E}">
        <p14:creationId xmlns:p14="http://schemas.microsoft.com/office/powerpoint/2010/main" val="74460969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1684154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249228" y="167033"/>
            <a:ext cx="8391190" cy="532606"/>
          </a:xfrm>
          <a:solidFill>
            <a:srgbClr val="002060"/>
          </a:solidFill>
        </p:spPr>
        <p:txBody>
          <a:bodyPr/>
          <a:lstStyle/>
          <a:p>
            <a:r>
              <a:rPr lang="en-US" dirty="0">
                <a:solidFill>
                  <a:schemeClr val="bg1"/>
                </a:solidFill>
              </a:rPr>
              <a:t>Bid Evaluation Process </a:t>
            </a:r>
          </a:p>
        </p:txBody>
      </p:sp>
      <p:sp>
        <p:nvSpPr>
          <p:cNvPr id="3" name="Slide Number Placeholder 2"/>
          <p:cNvSpPr>
            <a:spLocks noGrp="1"/>
          </p:cNvSpPr>
          <p:nvPr>
            <p:ph type="sldNum" sz="quarter" idx="10"/>
          </p:nvPr>
        </p:nvSpPr>
        <p:spPr/>
        <p:txBody>
          <a:bodyPr/>
          <a:lstStyle/>
          <a:p>
            <a:fld id="{B540B12B-D968-2643-8E7F-238A3C456CC9}" type="slidenum">
              <a:rPr lang="en-US" smtClean="0"/>
              <a:pPr/>
              <a:t>2</a:t>
            </a:fld>
            <a:endParaRPr lang="en-US" dirty="0"/>
          </a:p>
        </p:txBody>
      </p:sp>
      <p:sp>
        <p:nvSpPr>
          <p:cNvPr id="2" name="Rectangle 1">
            <a:extLst>
              <a:ext uri="{FF2B5EF4-FFF2-40B4-BE49-F238E27FC236}">
                <a16:creationId xmlns:a16="http://schemas.microsoft.com/office/drawing/2014/main" id="{6AECAC99-3D1D-4ACD-B2B1-AC08D8B38D6E}"/>
              </a:ext>
            </a:extLst>
          </p:cNvPr>
          <p:cNvSpPr/>
          <p:nvPr/>
        </p:nvSpPr>
        <p:spPr>
          <a:xfrm>
            <a:off x="515928" y="794080"/>
            <a:ext cx="1551411" cy="414825"/>
          </a:xfrm>
          <a:prstGeom prst="rect">
            <a:avLst/>
          </a:prstGeom>
          <a:solidFill>
            <a:schemeClr val="accent6"/>
          </a:solidFill>
          <a:ln>
            <a:solidFill>
              <a:schemeClr val="accent6"/>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1000" dirty="0"/>
              <a:t>Gate 0</a:t>
            </a:r>
          </a:p>
        </p:txBody>
      </p:sp>
      <p:sp>
        <p:nvSpPr>
          <p:cNvPr id="9" name="Rectangle 8">
            <a:extLst>
              <a:ext uri="{FF2B5EF4-FFF2-40B4-BE49-F238E27FC236}">
                <a16:creationId xmlns:a16="http://schemas.microsoft.com/office/drawing/2014/main" id="{F0DE2A19-6B52-46B7-AA33-4D40761650AA}"/>
              </a:ext>
            </a:extLst>
          </p:cNvPr>
          <p:cNvSpPr/>
          <p:nvPr/>
        </p:nvSpPr>
        <p:spPr>
          <a:xfrm>
            <a:off x="153149" y="1434299"/>
            <a:ext cx="2246244" cy="532606"/>
          </a:xfrm>
          <a:prstGeom prst="rect">
            <a:avLst/>
          </a:prstGeom>
          <a:solidFill>
            <a:schemeClr val="accent6"/>
          </a:solidFill>
          <a:ln>
            <a:solidFill>
              <a:schemeClr val="accent6"/>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1000" b="1" dirty="0"/>
              <a:t>Prequalification Evaluation </a:t>
            </a:r>
          </a:p>
        </p:txBody>
      </p:sp>
      <p:sp>
        <p:nvSpPr>
          <p:cNvPr id="5" name="Arrow: Down 4">
            <a:extLst>
              <a:ext uri="{FF2B5EF4-FFF2-40B4-BE49-F238E27FC236}">
                <a16:creationId xmlns:a16="http://schemas.microsoft.com/office/drawing/2014/main" id="{75F2AD77-4A5B-40F7-824C-CD5198354D12}"/>
              </a:ext>
            </a:extLst>
          </p:cNvPr>
          <p:cNvSpPr/>
          <p:nvPr/>
        </p:nvSpPr>
        <p:spPr>
          <a:xfrm>
            <a:off x="1145405" y="2035776"/>
            <a:ext cx="377687" cy="46727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1" name="Rectangle 10">
            <a:extLst>
              <a:ext uri="{FF2B5EF4-FFF2-40B4-BE49-F238E27FC236}">
                <a16:creationId xmlns:a16="http://schemas.microsoft.com/office/drawing/2014/main" id="{EF4C32D3-B43E-4830-B437-E2BB739424B0}"/>
              </a:ext>
            </a:extLst>
          </p:cNvPr>
          <p:cNvSpPr/>
          <p:nvPr/>
        </p:nvSpPr>
        <p:spPr>
          <a:xfrm>
            <a:off x="237004" y="2662939"/>
            <a:ext cx="2246244" cy="532606"/>
          </a:xfrm>
          <a:prstGeom prst="rect">
            <a:avLst/>
          </a:prstGeom>
          <a:solidFill>
            <a:schemeClr val="accent6"/>
          </a:solidFill>
          <a:ln>
            <a:solidFill>
              <a:schemeClr val="accent6"/>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1000" b="1" dirty="0"/>
              <a:t>Pre- Technical Evaluation </a:t>
            </a:r>
          </a:p>
        </p:txBody>
      </p:sp>
      <p:sp>
        <p:nvSpPr>
          <p:cNvPr id="12" name="Arrow: Down 11">
            <a:extLst>
              <a:ext uri="{FF2B5EF4-FFF2-40B4-BE49-F238E27FC236}">
                <a16:creationId xmlns:a16="http://schemas.microsoft.com/office/drawing/2014/main" id="{139B13A8-0261-4C97-B369-EC1D61E465A5}"/>
              </a:ext>
            </a:extLst>
          </p:cNvPr>
          <p:cNvSpPr/>
          <p:nvPr/>
        </p:nvSpPr>
        <p:spPr>
          <a:xfrm>
            <a:off x="1087427" y="3247648"/>
            <a:ext cx="377687" cy="46247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3" name="Rectangle 12">
            <a:extLst>
              <a:ext uri="{FF2B5EF4-FFF2-40B4-BE49-F238E27FC236}">
                <a16:creationId xmlns:a16="http://schemas.microsoft.com/office/drawing/2014/main" id="{628E29EC-8E63-4168-AB17-19AF48778D8A}"/>
              </a:ext>
            </a:extLst>
          </p:cNvPr>
          <p:cNvSpPr/>
          <p:nvPr/>
        </p:nvSpPr>
        <p:spPr>
          <a:xfrm>
            <a:off x="515927" y="3747768"/>
            <a:ext cx="1551412" cy="367008"/>
          </a:xfrm>
          <a:prstGeom prst="rect">
            <a:avLst/>
          </a:prstGeom>
          <a:solidFill>
            <a:schemeClr val="accent6"/>
          </a:solidFill>
          <a:ln>
            <a:solidFill>
              <a:schemeClr val="accent6"/>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1000" b="1" dirty="0"/>
              <a:t>Gate 2</a:t>
            </a:r>
          </a:p>
        </p:txBody>
      </p:sp>
      <p:sp>
        <p:nvSpPr>
          <p:cNvPr id="14" name="Rectangle 13">
            <a:extLst>
              <a:ext uri="{FF2B5EF4-FFF2-40B4-BE49-F238E27FC236}">
                <a16:creationId xmlns:a16="http://schemas.microsoft.com/office/drawing/2014/main" id="{5EEC006E-67E9-4779-8367-B81FB9F701FA}"/>
              </a:ext>
            </a:extLst>
          </p:cNvPr>
          <p:cNvSpPr/>
          <p:nvPr/>
        </p:nvSpPr>
        <p:spPr>
          <a:xfrm>
            <a:off x="193654" y="4247104"/>
            <a:ext cx="2246245" cy="532606"/>
          </a:xfrm>
          <a:prstGeom prst="rect">
            <a:avLst/>
          </a:prstGeom>
          <a:solidFill>
            <a:schemeClr val="accent6"/>
          </a:solidFill>
          <a:ln>
            <a:solidFill>
              <a:schemeClr val="accent6"/>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1000" b="1" dirty="0"/>
              <a:t>Prequalification Evaluation </a:t>
            </a:r>
          </a:p>
        </p:txBody>
      </p:sp>
      <p:sp>
        <p:nvSpPr>
          <p:cNvPr id="15" name="Arrow: Down 14">
            <a:extLst>
              <a:ext uri="{FF2B5EF4-FFF2-40B4-BE49-F238E27FC236}">
                <a16:creationId xmlns:a16="http://schemas.microsoft.com/office/drawing/2014/main" id="{E4CDBC7E-009A-484C-900C-B270FDBDF3B0}"/>
              </a:ext>
            </a:extLst>
          </p:cNvPr>
          <p:cNvSpPr/>
          <p:nvPr/>
        </p:nvSpPr>
        <p:spPr>
          <a:xfrm rot="16200000">
            <a:off x="2657115" y="5152219"/>
            <a:ext cx="377687" cy="110198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6" name="Arrow: Down 15">
            <a:extLst>
              <a:ext uri="{FF2B5EF4-FFF2-40B4-BE49-F238E27FC236}">
                <a16:creationId xmlns:a16="http://schemas.microsoft.com/office/drawing/2014/main" id="{11BFBFC1-5A6B-4F4B-ADBE-82A7611F6977}"/>
              </a:ext>
            </a:extLst>
          </p:cNvPr>
          <p:cNvSpPr/>
          <p:nvPr/>
        </p:nvSpPr>
        <p:spPr>
          <a:xfrm>
            <a:off x="1145405" y="4883916"/>
            <a:ext cx="377687" cy="44903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7" name="Rectangle 16">
            <a:extLst>
              <a:ext uri="{FF2B5EF4-FFF2-40B4-BE49-F238E27FC236}">
                <a16:creationId xmlns:a16="http://schemas.microsoft.com/office/drawing/2014/main" id="{A9437E23-B539-4D4A-B863-F44547CF0947}"/>
              </a:ext>
            </a:extLst>
          </p:cNvPr>
          <p:cNvSpPr/>
          <p:nvPr/>
        </p:nvSpPr>
        <p:spPr>
          <a:xfrm>
            <a:off x="479483" y="5459576"/>
            <a:ext cx="1709530" cy="532606"/>
          </a:xfrm>
          <a:prstGeom prst="rect">
            <a:avLst/>
          </a:prstGeom>
          <a:solidFill>
            <a:schemeClr val="accent6"/>
          </a:solidFill>
          <a:ln>
            <a:solidFill>
              <a:schemeClr val="accent6"/>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1000" b="1" dirty="0"/>
              <a:t>Gate 3</a:t>
            </a:r>
          </a:p>
        </p:txBody>
      </p:sp>
      <p:sp>
        <p:nvSpPr>
          <p:cNvPr id="18" name="Arrow: Down 17">
            <a:extLst>
              <a:ext uri="{FF2B5EF4-FFF2-40B4-BE49-F238E27FC236}">
                <a16:creationId xmlns:a16="http://schemas.microsoft.com/office/drawing/2014/main" id="{4222E583-9754-4FA4-AE1E-B3E5AE33FF43}"/>
              </a:ext>
            </a:extLst>
          </p:cNvPr>
          <p:cNvSpPr/>
          <p:nvPr/>
        </p:nvSpPr>
        <p:spPr>
          <a:xfrm rot="16200000">
            <a:off x="2634631" y="4226666"/>
            <a:ext cx="377687" cy="57348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9" name="Arrow: Down 18">
            <a:extLst>
              <a:ext uri="{FF2B5EF4-FFF2-40B4-BE49-F238E27FC236}">
                <a16:creationId xmlns:a16="http://schemas.microsoft.com/office/drawing/2014/main" id="{A219F3DC-758F-4308-81BB-96F40CA49552}"/>
              </a:ext>
            </a:extLst>
          </p:cNvPr>
          <p:cNvSpPr/>
          <p:nvPr/>
        </p:nvSpPr>
        <p:spPr>
          <a:xfrm rot="16200000">
            <a:off x="3794067" y="1707161"/>
            <a:ext cx="377687" cy="271543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0" name="Rectangle 19">
            <a:extLst>
              <a:ext uri="{FF2B5EF4-FFF2-40B4-BE49-F238E27FC236}">
                <a16:creationId xmlns:a16="http://schemas.microsoft.com/office/drawing/2014/main" id="{26406D53-0310-48BE-A82B-EBFB1D7E1535}"/>
              </a:ext>
            </a:extLst>
          </p:cNvPr>
          <p:cNvSpPr/>
          <p:nvPr/>
        </p:nvSpPr>
        <p:spPr>
          <a:xfrm>
            <a:off x="3744876" y="766479"/>
            <a:ext cx="4895542" cy="1971300"/>
          </a:xfrm>
          <a:prstGeom prst="rect">
            <a:avLst/>
          </a:prstGeom>
          <a:solidFill>
            <a:schemeClr val="accent5">
              <a:lumMod val="75000"/>
            </a:schemeClr>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ZA" sz="1000" b="1" dirty="0">
                <a:solidFill>
                  <a:srgbClr val="FF0000"/>
                </a:solidFill>
              </a:rPr>
              <a:t>• Invitation to Bid SBD 1 </a:t>
            </a:r>
          </a:p>
          <a:p>
            <a:r>
              <a:rPr lang="en-ZA" sz="1000" dirty="0"/>
              <a:t>• Central Registration Report (Central Database System) from National </a:t>
            </a:r>
          </a:p>
          <a:p>
            <a:r>
              <a:rPr lang="en-ZA" sz="1000" dirty="0"/>
              <a:t>Treasury</a:t>
            </a:r>
          </a:p>
          <a:p>
            <a:r>
              <a:rPr lang="en-ZA" sz="1000" dirty="0"/>
              <a:t>• SARS Oath of Secrecy</a:t>
            </a:r>
          </a:p>
          <a:p>
            <a:r>
              <a:rPr lang="en-ZA" sz="1000" dirty="0"/>
              <a:t>• Declaration of interest SBD 4</a:t>
            </a:r>
          </a:p>
          <a:p>
            <a:r>
              <a:rPr lang="en-ZA" sz="1000" b="1" dirty="0">
                <a:solidFill>
                  <a:srgbClr val="FF0000"/>
                </a:solidFill>
              </a:rPr>
              <a:t>• Preference Point Claim form- SBD 6.1</a:t>
            </a:r>
          </a:p>
          <a:p>
            <a:r>
              <a:rPr lang="en-ZA" sz="1000" b="1" dirty="0">
                <a:solidFill>
                  <a:srgbClr val="FF0000"/>
                </a:solidFill>
              </a:rPr>
              <a:t>• </a:t>
            </a:r>
            <a:r>
              <a:rPr lang="en-GB" sz="1000" b="1" dirty="0">
                <a:solidFill>
                  <a:srgbClr val="FF0000"/>
                </a:solidFill>
              </a:rPr>
              <a:t>Declaration Certificate for Local Production and Content for Designated Sectors </a:t>
            </a:r>
            <a:r>
              <a:rPr lang="en-ZA" sz="1000" b="1" dirty="0">
                <a:solidFill>
                  <a:srgbClr val="FF0000"/>
                </a:solidFill>
              </a:rPr>
              <a:t>SBD 6.2 </a:t>
            </a:r>
          </a:p>
          <a:p>
            <a:r>
              <a:rPr lang="en-ZA" sz="1000" dirty="0"/>
              <a:t>• Declaration of Bidder’s Past SCM Practices – SBD 8</a:t>
            </a:r>
          </a:p>
          <a:p>
            <a:r>
              <a:rPr lang="en-ZA" sz="1000" dirty="0"/>
              <a:t>• Certificate of Independent Bid Determination</a:t>
            </a:r>
            <a:r>
              <a:rPr lang="en-ZA" dirty="0"/>
              <a:t> – </a:t>
            </a:r>
            <a:r>
              <a:rPr lang="en-ZA" sz="1000" dirty="0"/>
              <a:t>SBD 9 </a:t>
            </a:r>
          </a:p>
          <a:p>
            <a:r>
              <a:rPr lang="en-ZA" sz="1000" dirty="0"/>
              <a:t>• Supplier Risk Assessment Questionnaire</a:t>
            </a:r>
          </a:p>
        </p:txBody>
      </p:sp>
      <p:sp>
        <p:nvSpPr>
          <p:cNvPr id="21" name="Rectangle 20">
            <a:extLst>
              <a:ext uri="{FF2B5EF4-FFF2-40B4-BE49-F238E27FC236}">
                <a16:creationId xmlns:a16="http://schemas.microsoft.com/office/drawing/2014/main" id="{5446DA40-1459-45A2-9D79-7124D06D701D}"/>
              </a:ext>
            </a:extLst>
          </p:cNvPr>
          <p:cNvSpPr/>
          <p:nvPr/>
        </p:nvSpPr>
        <p:spPr>
          <a:xfrm>
            <a:off x="5563350" y="2863754"/>
            <a:ext cx="3077068" cy="532606"/>
          </a:xfrm>
          <a:prstGeom prst="rect">
            <a:avLst/>
          </a:prstGeom>
          <a:solidFill>
            <a:srgbClr val="FFC000"/>
          </a:solidFill>
          <a:ln>
            <a:solidFill>
              <a:schemeClr val="accent4"/>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1000" b="1" dirty="0"/>
              <a:t>Mandatory Evaluation Requirements </a:t>
            </a:r>
          </a:p>
        </p:txBody>
      </p:sp>
      <p:sp>
        <p:nvSpPr>
          <p:cNvPr id="22" name="Rectangle 21">
            <a:extLst>
              <a:ext uri="{FF2B5EF4-FFF2-40B4-BE49-F238E27FC236}">
                <a16:creationId xmlns:a16="http://schemas.microsoft.com/office/drawing/2014/main" id="{C8D38EFD-A43F-4847-ACCF-36C7F81EE875}"/>
              </a:ext>
            </a:extLst>
          </p:cNvPr>
          <p:cNvSpPr/>
          <p:nvPr/>
        </p:nvSpPr>
        <p:spPr>
          <a:xfrm>
            <a:off x="5584394" y="4779710"/>
            <a:ext cx="3077068" cy="532606"/>
          </a:xfrm>
          <a:prstGeom prst="rect">
            <a:avLst/>
          </a:prstGeom>
          <a:solidFill>
            <a:srgbClr val="FF0000"/>
          </a:solidFill>
          <a:ln>
            <a:solidFill>
              <a:srgbClr val="FF0000"/>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1000" dirty="0"/>
              <a:t>3. </a:t>
            </a:r>
            <a:r>
              <a:rPr lang="en-GB" sz="1000" dirty="0"/>
              <a:t>SBD 6.2 and Annex C must be fully completed </a:t>
            </a:r>
            <a:r>
              <a:rPr lang="en-ZA" sz="1000" dirty="0"/>
              <a:t>. </a:t>
            </a:r>
          </a:p>
        </p:txBody>
      </p:sp>
      <p:sp>
        <p:nvSpPr>
          <p:cNvPr id="23" name="Rectangle 22">
            <a:extLst>
              <a:ext uri="{FF2B5EF4-FFF2-40B4-BE49-F238E27FC236}">
                <a16:creationId xmlns:a16="http://schemas.microsoft.com/office/drawing/2014/main" id="{A3DF3FA8-47B4-4B88-9E87-B4531C57A336}"/>
              </a:ext>
            </a:extLst>
          </p:cNvPr>
          <p:cNvSpPr/>
          <p:nvPr/>
        </p:nvSpPr>
        <p:spPr>
          <a:xfrm>
            <a:off x="5584394" y="4140417"/>
            <a:ext cx="3077068" cy="532606"/>
          </a:xfrm>
          <a:prstGeom prst="rect">
            <a:avLst/>
          </a:prstGeom>
          <a:solidFill>
            <a:srgbClr val="FF0000"/>
          </a:solidFill>
          <a:ln>
            <a:solidFill>
              <a:srgbClr val="FF0000"/>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000" dirty="0"/>
              <a:t>2. Minimum CIDB level of 5EB or higher </a:t>
            </a:r>
            <a:endParaRPr lang="en-ZA" sz="1000" dirty="0"/>
          </a:p>
        </p:txBody>
      </p:sp>
      <p:sp>
        <p:nvSpPr>
          <p:cNvPr id="24" name="Rectangle 23">
            <a:extLst>
              <a:ext uri="{FF2B5EF4-FFF2-40B4-BE49-F238E27FC236}">
                <a16:creationId xmlns:a16="http://schemas.microsoft.com/office/drawing/2014/main" id="{7BB69090-16CE-4945-95DE-F70A999BAAA6}"/>
              </a:ext>
            </a:extLst>
          </p:cNvPr>
          <p:cNvSpPr/>
          <p:nvPr/>
        </p:nvSpPr>
        <p:spPr>
          <a:xfrm>
            <a:off x="5563350" y="3481836"/>
            <a:ext cx="3077068" cy="532606"/>
          </a:xfrm>
          <a:prstGeom prst="rect">
            <a:avLst/>
          </a:prstGeom>
          <a:solidFill>
            <a:srgbClr val="FF0000"/>
          </a:solidFill>
          <a:ln>
            <a:solidFill>
              <a:srgbClr val="FF0000"/>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1000" dirty="0"/>
              <a:t>1. Attendance of compulsory site visit </a:t>
            </a:r>
          </a:p>
        </p:txBody>
      </p:sp>
      <p:sp>
        <p:nvSpPr>
          <p:cNvPr id="25" name="Rectangle 24">
            <a:extLst>
              <a:ext uri="{FF2B5EF4-FFF2-40B4-BE49-F238E27FC236}">
                <a16:creationId xmlns:a16="http://schemas.microsoft.com/office/drawing/2014/main" id="{3F6B4A44-BE4B-49A0-A6B7-044CF546C4AF}"/>
              </a:ext>
            </a:extLst>
          </p:cNvPr>
          <p:cNvSpPr/>
          <p:nvPr/>
        </p:nvSpPr>
        <p:spPr>
          <a:xfrm>
            <a:off x="3501381" y="5108434"/>
            <a:ext cx="1696242" cy="375823"/>
          </a:xfrm>
          <a:prstGeom prst="rect">
            <a:avLst/>
          </a:prstGeom>
          <a:solidFill>
            <a:srgbClr val="F13FA5"/>
          </a:solidFill>
          <a:ln>
            <a:solidFill>
              <a:srgbClr val="F13FA5"/>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1000" b="1" dirty="0"/>
              <a:t>B-BBEE – 20 points </a:t>
            </a:r>
          </a:p>
        </p:txBody>
      </p:sp>
      <p:sp>
        <p:nvSpPr>
          <p:cNvPr id="26" name="Rectangle 25">
            <a:extLst>
              <a:ext uri="{FF2B5EF4-FFF2-40B4-BE49-F238E27FC236}">
                <a16:creationId xmlns:a16="http://schemas.microsoft.com/office/drawing/2014/main" id="{C32D136F-AD1B-4E04-AB0C-3372B816BCED}"/>
              </a:ext>
            </a:extLst>
          </p:cNvPr>
          <p:cNvSpPr/>
          <p:nvPr/>
        </p:nvSpPr>
        <p:spPr>
          <a:xfrm>
            <a:off x="3501383" y="5608840"/>
            <a:ext cx="1709531" cy="377688"/>
          </a:xfrm>
          <a:prstGeom prst="rect">
            <a:avLst/>
          </a:prstGeom>
          <a:solidFill>
            <a:srgbClr val="F13FA5"/>
          </a:solidFill>
          <a:ln>
            <a:solidFill>
              <a:srgbClr val="F13FA5"/>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1000" b="1" dirty="0"/>
              <a:t>Pricing – 80 points </a:t>
            </a:r>
          </a:p>
        </p:txBody>
      </p:sp>
      <p:sp>
        <p:nvSpPr>
          <p:cNvPr id="27" name="Rectangle 26">
            <a:extLst>
              <a:ext uri="{FF2B5EF4-FFF2-40B4-BE49-F238E27FC236}">
                <a16:creationId xmlns:a16="http://schemas.microsoft.com/office/drawing/2014/main" id="{63930A0C-2C46-4AFF-9187-522D4A74AB8E}"/>
              </a:ext>
            </a:extLst>
          </p:cNvPr>
          <p:cNvSpPr/>
          <p:nvPr/>
        </p:nvSpPr>
        <p:spPr>
          <a:xfrm>
            <a:off x="3305393" y="3745170"/>
            <a:ext cx="2035234" cy="1138745"/>
          </a:xfrm>
          <a:prstGeom prst="rect">
            <a:avLst/>
          </a:prstGeom>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000" b="1" dirty="0"/>
              <a:t>Achieve overall score </a:t>
            </a:r>
          </a:p>
          <a:p>
            <a:pPr algn="ctr"/>
            <a:r>
              <a:rPr lang="en-GB" sz="1000" b="1" dirty="0"/>
              <a:t>of 70 out of 100 </a:t>
            </a:r>
          </a:p>
          <a:p>
            <a:pPr algn="ctr"/>
            <a:r>
              <a:rPr lang="en-GB" sz="1000" b="1" dirty="0"/>
              <a:t>points to proceed to </a:t>
            </a:r>
          </a:p>
          <a:p>
            <a:pPr algn="ctr"/>
            <a:r>
              <a:rPr lang="en-GB" sz="1000" b="1" dirty="0"/>
              <a:t>Gate 2</a:t>
            </a:r>
            <a:endParaRPr lang="en-ZA" sz="1000" b="1" dirty="0"/>
          </a:p>
        </p:txBody>
      </p:sp>
      <p:sp>
        <p:nvSpPr>
          <p:cNvPr id="28" name="Rectangle 27">
            <a:extLst>
              <a:ext uri="{FF2B5EF4-FFF2-40B4-BE49-F238E27FC236}">
                <a16:creationId xmlns:a16="http://schemas.microsoft.com/office/drawing/2014/main" id="{E412DF72-D040-443F-BA2F-D71084C06A33}"/>
              </a:ext>
            </a:extLst>
          </p:cNvPr>
          <p:cNvSpPr/>
          <p:nvPr/>
        </p:nvSpPr>
        <p:spPr>
          <a:xfrm>
            <a:off x="5563350" y="5419003"/>
            <a:ext cx="3077068" cy="532606"/>
          </a:xfrm>
          <a:prstGeom prst="rect">
            <a:avLst/>
          </a:prstGeom>
          <a:solidFill>
            <a:srgbClr val="FF0000"/>
          </a:solidFill>
          <a:ln>
            <a:solidFill>
              <a:srgbClr val="FF0000"/>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000" dirty="0"/>
              <a:t>4. B-BBEE Status level 1, 2 and 3 only</a:t>
            </a:r>
            <a:r>
              <a:rPr lang="en-ZA" sz="1000" dirty="0"/>
              <a:t>. </a:t>
            </a:r>
          </a:p>
        </p:txBody>
      </p:sp>
      <p:sp>
        <p:nvSpPr>
          <p:cNvPr id="29" name="Arrow: Down 28">
            <a:extLst>
              <a:ext uri="{FF2B5EF4-FFF2-40B4-BE49-F238E27FC236}">
                <a16:creationId xmlns:a16="http://schemas.microsoft.com/office/drawing/2014/main" id="{9BAA1029-1AB5-4474-B023-0A4FB278908A}"/>
              </a:ext>
            </a:extLst>
          </p:cNvPr>
          <p:cNvSpPr/>
          <p:nvPr/>
        </p:nvSpPr>
        <p:spPr>
          <a:xfrm>
            <a:off x="1145406" y="2035776"/>
            <a:ext cx="377687" cy="46727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30" name="Arrow: Down 29">
            <a:extLst>
              <a:ext uri="{FF2B5EF4-FFF2-40B4-BE49-F238E27FC236}">
                <a16:creationId xmlns:a16="http://schemas.microsoft.com/office/drawing/2014/main" id="{C70657C1-E592-47D9-9D5B-23741839FF61}"/>
              </a:ext>
            </a:extLst>
          </p:cNvPr>
          <p:cNvSpPr/>
          <p:nvPr/>
        </p:nvSpPr>
        <p:spPr>
          <a:xfrm>
            <a:off x="1087428" y="3247648"/>
            <a:ext cx="377687" cy="46247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31" name="Arrow: Down 30">
            <a:extLst>
              <a:ext uri="{FF2B5EF4-FFF2-40B4-BE49-F238E27FC236}">
                <a16:creationId xmlns:a16="http://schemas.microsoft.com/office/drawing/2014/main" id="{26DFB1E6-C5AA-4067-BE30-31FF0BDD354F}"/>
              </a:ext>
            </a:extLst>
          </p:cNvPr>
          <p:cNvSpPr/>
          <p:nvPr/>
        </p:nvSpPr>
        <p:spPr>
          <a:xfrm>
            <a:off x="1145406" y="4883916"/>
            <a:ext cx="377687" cy="44903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32" name="Arrow: Down 31">
            <a:extLst>
              <a:ext uri="{FF2B5EF4-FFF2-40B4-BE49-F238E27FC236}">
                <a16:creationId xmlns:a16="http://schemas.microsoft.com/office/drawing/2014/main" id="{1FCD18B9-2475-4AF2-82D6-6A99F99F957C}"/>
              </a:ext>
            </a:extLst>
          </p:cNvPr>
          <p:cNvSpPr/>
          <p:nvPr/>
        </p:nvSpPr>
        <p:spPr>
          <a:xfrm rot="16200000">
            <a:off x="3794068" y="1707161"/>
            <a:ext cx="377687" cy="271543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33" name="Arrow: Down 32">
            <a:extLst>
              <a:ext uri="{FF2B5EF4-FFF2-40B4-BE49-F238E27FC236}">
                <a16:creationId xmlns:a16="http://schemas.microsoft.com/office/drawing/2014/main" id="{FC152E9A-5CE1-4554-8E98-69E2722C372B}"/>
              </a:ext>
            </a:extLst>
          </p:cNvPr>
          <p:cNvSpPr/>
          <p:nvPr/>
        </p:nvSpPr>
        <p:spPr>
          <a:xfrm rot="16200000">
            <a:off x="2634632" y="4226666"/>
            <a:ext cx="377687" cy="57348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34" name="Arrow: Down 33">
            <a:extLst>
              <a:ext uri="{FF2B5EF4-FFF2-40B4-BE49-F238E27FC236}">
                <a16:creationId xmlns:a16="http://schemas.microsoft.com/office/drawing/2014/main" id="{E4F95EAC-BE9B-4D45-81AE-4178DE40F6B1}"/>
              </a:ext>
            </a:extLst>
          </p:cNvPr>
          <p:cNvSpPr/>
          <p:nvPr/>
        </p:nvSpPr>
        <p:spPr>
          <a:xfrm>
            <a:off x="1145407" y="2035776"/>
            <a:ext cx="377687" cy="46727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35" name="Arrow: Down 34">
            <a:extLst>
              <a:ext uri="{FF2B5EF4-FFF2-40B4-BE49-F238E27FC236}">
                <a16:creationId xmlns:a16="http://schemas.microsoft.com/office/drawing/2014/main" id="{4DD36567-722C-4547-8B6E-1C6845F7ED65}"/>
              </a:ext>
            </a:extLst>
          </p:cNvPr>
          <p:cNvSpPr/>
          <p:nvPr/>
        </p:nvSpPr>
        <p:spPr>
          <a:xfrm>
            <a:off x="1087429" y="3247648"/>
            <a:ext cx="377687" cy="46247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36" name="Arrow: Down 35">
            <a:extLst>
              <a:ext uri="{FF2B5EF4-FFF2-40B4-BE49-F238E27FC236}">
                <a16:creationId xmlns:a16="http://schemas.microsoft.com/office/drawing/2014/main" id="{A813A61A-F399-42E2-B9C9-8E1584022111}"/>
              </a:ext>
            </a:extLst>
          </p:cNvPr>
          <p:cNvSpPr/>
          <p:nvPr/>
        </p:nvSpPr>
        <p:spPr>
          <a:xfrm>
            <a:off x="1145407" y="4883916"/>
            <a:ext cx="377687" cy="44903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37" name="Arrow: Down 36">
            <a:extLst>
              <a:ext uri="{FF2B5EF4-FFF2-40B4-BE49-F238E27FC236}">
                <a16:creationId xmlns:a16="http://schemas.microsoft.com/office/drawing/2014/main" id="{4499E466-E400-40E9-A633-814BD9FB7C8E}"/>
              </a:ext>
            </a:extLst>
          </p:cNvPr>
          <p:cNvSpPr/>
          <p:nvPr/>
        </p:nvSpPr>
        <p:spPr>
          <a:xfrm rot="16200000">
            <a:off x="3794069" y="1707161"/>
            <a:ext cx="377687" cy="271543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38" name="Arrow: Down 37">
            <a:extLst>
              <a:ext uri="{FF2B5EF4-FFF2-40B4-BE49-F238E27FC236}">
                <a16:creationId xmlns:a16="http://schemas.microsoft.com/office/drawing/2014/main" id="{57AE179A-19BF-42D1-8DBD-2E5A6188EA33}"/>
              </a:ext>
            </a:extLst>
          </p:cNvPr>
          <p:cNvSpPr/>
          <p:nvPr/>
        </p:nvSpPr>
        <p:spPr>
          <a:xfrm rot="16200000">
            <a:off x="2657116" y="5152219"/>
            <a:ext cx="377687" cy="1101988"/>
          </a:xfrm>
          <a:prstGeom prst="downArrow">
            <a:avLst/>
          </a:prstGeom>
          <a:solidFill>
            <a:schemeClr val="tx1">
              <a:lumMod val="65000"/>
              <a:lumOff val="35000"/>
            </a:schemeClr>
          </a:solidFill>
          <a:ln>
            <a:solidFill>
              <a:schemeClr val="tx1">
                <a:lumMod val="65000"/>
                <a:lumOff val="35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39" name="Arrow: Down 38">
            <a:extLst>
              <a:ext uri="{FF2B5EF4-FFF2-40B4-BE49-F238E27FC236}">
                <a16:creationId xmlns:a16="http://schemas.microsoft.com/office/drawing/2014/main" id="{8EB3A83B-7F96-4D7E-97AB-EE89B73BAE74}"/>
              </a:ext>
            </a:extLst>
          </p:cNvPr>
          <p:cNvSpPr/>
          <p:nvPr/>
        </p:nvSpPr>
        <p:spPr>
          <a:xfrm rot="16200000">
            <a:off x="2634633" y="4226666"/>
            <a:ext cx="377687" cy="573480"/>
          </a:xfrm>
          <a:prstGeom prst="downArrow">
            <a:avLst/>
          </a:prstGeom>
          <a:solidFill>
            <a:schemeClr val="tx1">
              <a:lumMod val="65000"/>
              <a:lumOff val="35000"/>
            </a:schemeClr>
          </a:solidFill>
          <a:ln>
            <a:solidFill>
              <a:schemeClr val="tx1">
                <a:lumMod val="65000"/>
                <a:lumOff val="35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40" name="Arrow: Down 39">
            <a:extLst>
              <a:ext uri="{FF2B5EF4-FFF2-40B4-BE49-F238E27FC236}">
                <a16:creationId xmlns:a16="http://schemas.microsoft.com/office/drawing/2014/main" id="{7EC5D6BE-CCC2-464A-BCA3-1B5929C3D525}"/>
              </a:ext>
            </a:extLst>
          </p:cNvPr>
          <p:cNvSpPr/>
          <p:nvPr/>
        </p:nvSpPr>
        <p:spPr>
          <a:xfrm>
            <a:off x="1145408" y="2035776"/>
            <a:ext cx="377687" cy="467276"/>
          </a:xfrm>
          <a:prstGeom prst="downArrow">
            <a:avLst/>
          </a:prstGeom>
          <a:solidFill>
            <a:schemeClr val="tx1">
              <a:lumMod val="65000"/>
              <a:lumOff val="35000"/>
            </a:schemeClr>
          </a:solidFill>
          <a:ln>
            <a:solidFill>
              <a:schemeClr val="tx1">
                <a:lumMod val="65000"/>
                <a:lumOff val="35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41" name="Arrow: Down 40">
            <a:extLst>
              <a:ext uri="{FF2B5EF4-FFF2-40B4-BE49-F238E27FC236}">
                <a16:creationId xmlns:a16="http://schemas.microsoft.com/office/drawing/2014/main" id="{251FBD0E-BE5F-4267-A9E8-0DE06EC1B83B}"/>
              </a:ext>
            </a:extLst>
          </p:cNvPr>
          <p:cNvSpPr/>
          <p:nvPr/>
        </p:nvSpPr>
        <p:spPr>
          <a:xfrm>
            <a:off x="1087430" y="3247648"/>
            <a:ext cx="377687" cy="462471"/>
          </a:xfrm>
          <a:prstGeom prst="downArrow">
            <a:avLst/>
          </a:prstGeom>
          <a:solidFill>
            <a:schemeClr val="tx1">
              <a:lumMod val="65000"/>
              <a:lumOff val="35000"/>
            </a:schemeClr>
          </a:solidFill>
          <a:ln>
            <a:solidFill>
              <a:schemeClr val="tx1">
                <a:lumMod val="65000"/>
                <a:lumOff val="35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42" name="Arrow: Down 41">
            <a:extLst>
              <a:ext uri="{FF2B5EF4-FFF2-40B4-BE49-F238E27FC236}">
                <a16:creationId xmlns:a16="http://schemas.microsoft.com/office/drawing/2014/main" id="{039F0204-DB61-4BC5-9342-6D3A21A69F06}"/>
              </a:ext>
            </a:extLst>
          </p:cNvPr>
          <p:cNvSpPr/>
          <p:nvPr/>
        </p:nvSpPr>
        <p:spPr>
          <a:xfrm>
            <a:off x="1145408" y="4883916"/>
            <a:ext cx="377687" cy="449036"/>
          </a:xfrm>
          <a:prstGeom prst="downArrow">
            <a:avLst/>
          </a:prstGeom>
          <a:solidFill>
            <a:schemeClr val="tx1">
              <a:lumMod val="65000"/>
              <a:lumOff val="35000"/>
            </a:schemeClr>
          </a:solidFill>
          <a:ln>
            <a:solidFill>
              <a:schemeClr val="tx1">
                <a:lumMod val="65000"/>
                <a:lumOff val="35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43" name="Arrow: Down 42">
            <a:extLst>
              <a:ext uri="{FF2B5EF4-FFF2-40B4-BE49-F238E27FC236}">
                <a16:creationId xmlns:a16="http://schemas.microsoft.com/office/drawing/2014/main" id="{FBCC6806-08EC-4BF1-A107-31D75993EBCB}"/>
              </a:ext>
            </a:extLst>
          </p:cNvPr>
          <p:cNvSpPr/>
          <p:nvPr/>
        </p:nvSpPr>
        <p:spPr>
          <a:xfrm rot="16200000">
            <a:off x="3794070" y="1707161"/>
            <a:ext cx="377687" cy="2715432"/>
          </a:xfrm>
          <a:prstGeom prst="downArrow">
            <a:avLst/>
          </a:prstGeom>
          <a:solidFill>
            <a:schemeClr val="tx1">
              <a:lumMod val="65000"/>
              <a:lumOff val="35000"/>
            </a:schemeClr>
          </a:solidFill>
          <a:ln>
            <a:solidFill>
              <a:schemeClr val="tx1">
                <a:lumMod val="65000"/>
                <a:lumOff val="35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Tree>
    <p:extLst>
      <p:ext uri="{BB962C8B-B14F-4D97-AF65-F5344CB8AC3E}">
        <p14:creationId xmlns:p14="http://schemas.microsoft.com/office/powerpoint/2010/main" val="15665365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F391F56-DB69-4F54-B402-EC55C8822747}"/>
              </a:ext>
            </a:extLst>
          </p:cNvPr>
          <p:cNvSpPr>
            <a:spLocks noGrp="1"/>
          </p:cNvSpPr>
          <p:nvPr>
            <p:ph type="sldNum" sz="quarter" idx="10"/>
          </p:nvPr>
        </p:nvSpPr>
        <p:spPr/>
        <p:txBody>
          <a:bodyPr/>
          <a:lstStyle/>
          <a:p>
            <a:fld id="{B540B12B-D968-2643-8E7F-238A3C456CC9}" type="slidenum">
              <a:rPr lang="en-US" smtClean="0"/>
              <a:pPr/>
              <a:t>3</a:t>
            </a:fld>
            <a:endParaRPr lang="en-US" dirty="0"/>
          </a:p>
        </p:txBody>
      </p:sp>
      <p:sp>
        <p:nvSpPr>
          <p:cNvPr id="5" name="Text Placeholder 4">
            <a:extLst>
              <a:ext uri="{FF2B5EF4-FFF2-40B4-BE49-F238E27FC236}">
                <a16:creationId xmlns:a16="http://schemas.microsoft.com/office/drawing/2014/main" id="{3E6597A9-2409-48A2-9CCB-5877AF97F6A7}"/>
              </a:ext>
            </a:extLst>
          </p:cNvPr>
          <p:cNvSpPr>
            <a:spLocks noGrp="1"/>
          </p:cNvSpPr>
          <p:nvPr>
            <p:ph type="body" sz="quarter" idx="12"/>
          </p:nvPr>
        </p:nvSpPr>
        <p:spPr>
          <a:xfrm>
            <a:off x="526843" y="2629521"/>
            <a:ext cx="7886700" cy="437806"/>
          </a:xfrm>
          <a:solidFill>
            <a:schemeClr val="bg1">
              <a:lumMod val="75000"/>
            </a:schemeClr>
          </a:solidFill>
        </p:spPr>
        <p:txBody>
          <a:bodyPr/>
          <a:lstStyle/>
          <a:p>
            <a:pPr algn="ctr"/>
            <a:r>
              <a:rPr lang="en-ZA" b="0" dirty="0"/>
              <a:t>Local Content Requirements – SBD 6.2 </a:t>
            </a:r>
          </a:p>
        </p:txBody>
      </p:sp>
    </p:spTree>
    <p:extLst>
      <p:ext uri="{BB962C8B-B14F-4D97-AF65-F5344CB8AC3E}">
        <p14:creationId xmlns:p14="http://schemas.microsoft.com/office/powerpoint/2010/main" val="17053448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6270F3-6C77-4183-872D-96BB102905D8}"/>
              </a:ext>
            </a:extLst>
          </p:cNvPr>
          <p:cNvSpPr>
            <a:spLocks noGrp="1"/>
          </p:cNvSpPr>
          <p:nvPr>
            <p:ph type="title"/>
          </p:nvPr>
        </p:nvSpPr>
        <p:spPr>
          <a:xfrm>
            <a:off x="341993" y="196261"/>
            <a:ext cx="7886700" cy="532606"/>
          </a:xfrm>
        </p:spPr>
        <p:txBody>
          <a:bodyPr/>
          <a:lstStyle/>
          <a:p>
            <a:r>
              <a:rPr lang="en-ZA" dirty="0"/>
              <a:t>SBD 6.2 &amp; Annex C</a:t>
            </a:r>
          </a:p>
        </p:txBody>
      </p:sp>
      <p:sp>
        <p:nvSpPr>
          <p:cNvPr id="3" name="Slide Number Placeholder 2">
            <a:extLst>
              <a:ext uri="{FF2B5EF4-FFF2-40B4-BE49-F238E27FC236}">
                <a16:creationId xmlns:a16="http://schemas.microsoft.com/office/drawing/2014/main" id="{E5B7609A-92D5-4F5E-9ABC-DF73E2B3473E}"/>
              </a:ext>
            </a:extLst>
          </p:cNvPr>
          <p:cNvSpPr>
            <a:spLocks noGrp="1"/>
          </p:cNvSpPr>
          <p:nvPr>
            <p:ph type="sldNum" sz="quarter" idx="4"/>
          </p:nvPr>
        </p:nvSpPr>
        <p:spPr/>
        <p:txBody>
          <a:bodyPr/>
          <a:lstStyle/>
          <a:p>
            <a:fld id="{B540B12B-D968-2643-8E7F-238A3C456CC9}" type="slidenum">
              <a:rPr lang="en-US" smtClean="0"/>
              <a:pPr/>
              <a:t>4</a:t>
            </a:fld>
            <a:endParaRPr lang="en-US" dirty="0"/>
          </a:p>
        </p:txBody>
      </p:sp>
      <p:pic>
        <p:nvPicPr>
          <p:cNvPr id="7" name="Content Placeholder 6">
            <a:extLst>
              <a:ext uri="{FF2B5EF4-FFF2-40B4-BE49-F238E27FC236}">
                <a16:creationId xmlns:a16="http://schemas.microsoft.com/office/drawing/2014/main" id="{BFBD27C7-AD5D-43F8-B617-05974E44B9B9}"/>
              </a:ext>
            </a:extLst>
          </p:cNvPr>
          <p:cNvPicPr>
            <a:picLocks noGrp="1" noChangeAspect="1"/>
          </p:cNvPicPr>
          <p:nvPr>
            <p:ph sz="quarter" idx="11"/>
          </p:nvPr>
        </p:nvPicPr>
        <p:blipFill>
          <a:blip r:embed="rId2"/>
          <a:stretch>
            <a:fillRect/>
          </a:stretch>
        </p:blipFill>
        <p:spPr>
          <a:xfrm>
            <a:off x="286370" y="973931"/>
            <a:ext cx="3119439" cy="2191162"/>
          </a:xfrm>
        </p:spPr>
      </p:pic>
      <p:sp>
        <p:nvSpPr>
          <p:cNvPr id="8" name="Arrow: Up-Down 7">
            <a:extLst>
              <a:ext uri="{FF2B5EF4-FFF2-40B4-BE49-F238E27FC236}">
                <a16:creationId xmlns:a16="http://schemas.microsoft.com/office/drawing/2014/main" id="{AB33E2E9-0710-4757-9DB3-F19B2A6FAC4E}"/>
              </a:ext>
            </a:extLst>
          </p:cNvPr>
          <p:cNvSpPr/>
          <p:nvPr/>
        </p:nvSpPr>
        <p:spPr>
          <a:xfrm rot="5400000">
            <a:off x="4876800" y="1417983"/>
            <a:ext cx="543339" cy="3790121"/>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pic>
        <p:nvPicPr>
          <p:cNvPr id="10" name="Picture 9">
            <a:extLst>
              <a:ext uri="{FF2B5EF4-FFF2-40B4-BE49-F238E27FC236}">
                <a16:creationId xmlns:a16="http://schemas.microsoft.com/office/drawing/2014/main" id="{E26C9D34-713A-4365-ACFF-FC84D517B174}"/>
              </a:ext>
            </a:extLst>
          </p:cNvPr>
          <p:cNvPicPr>
            <a:picLocks noChangeAspect="1"/>
          </p:cNvPicPr>
          <p:nvPr/>
        </p:nvPicPr>
        <p:blipFill>
          <a:blip r:embed="rId3"/>
          <a:stretch>
            <a:fillRect/>
          </a:stretch>
        </p:blipFill>
        <p:spPr>
          <a:xfrm>
            <a:off x="172278" y="3041374"/>
            <a:ext cx="8831903" cy="3388452"/>
          </a:xfrm>
          <a:prstGeom prst="rect">
            <a:avLst/>
          </a:prstGeom>
        </p:spPr>
      </p:pic>
      <p:sp>
        <p:nvSpPr>
          <p:cNvPr id="11" name="Rectangle 10">
            <a:extLst>
              <a:ext uri="{FF2B5EF4-FFF2-40B4-BE49-F238E27FC236}">
                <a16:creationId xmlns:a16="http://schemas.microsoft.com/office/drawing/2014/main" id="{1AE1F1CE-74B4-4663-94FC-4D9141A876A6}"/>
              </a:ext>
            </a:extLst>
          </p:cNvPr>
          <p:cNvSpPr/>
          <p:nvPr/>
        </p:nvSpPr>
        <p:spPr>
          <a:xfrm>
            <a:off x="3750365" y="874643"/>
            <a:ext cx="4890052" cy="2054087"/>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000" b="1" dirty="0"/>
              <a:t>NB: SBD 6.2 and Annex C must be fully completed and submitted with the bid documents. </a:t>
            </a:r>
          </a:p>
          <a:p>
            <a:endParaRPr lang="en-GB" sz="1000" b="1" dirty="0"/>
          </a:p>
          <a:p>
            <a:r>
              <a:rPr lang="en-GB" sz="1000" b="1" dirty="0"/>
              <a:t>The table under paragraph 2( c) of the SBD 6.2 should not be completed as the bidders are required to complete Annex C: Local Content Declaration – Summary Schedule for local content percentage (%) for each items listed as this bid has more than one item on local content.   </a:t>
            </a:r>
          </a:p>
          <a:p>
            <a:endParaRPr lang="en-GB" b="1" dirty="0"/>
          </a:p>
          <a:p>
            <a:r>
              <a:rPr lang="en-GB" sz="1000" b="1" dirty="0"/>
              <a:t>Where applicable, the bidder must submit an authorisation or exemption letter by DTI allowing to use imported input materials, products or items.</a:t>
            </a:r>
          </a:p>
        </p:txBody>
      </p:sp>
    </p:spTree>
    <p:extLst>
      <p:ext uri="{BB962C8B-B14F-4D97-AF65-F5344CB8AC3E}">
        <p14:creationId xmlns:p14="http://schemas.microsoft.com/office/powerpoint/2010/main" val="19098743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4499E89-A4BE-4171-AF15-793606282E93}"/>
              </a:ext>
            </a:extLst>
          </p:cNvPr>
          <p:cNvSpPr>
            <a:spLocks noGrp="1"/>
          </p:cNvSpPr>
          <p:nvPr>
            <p:ph type="sldNum" sz="quarter" idx="4"/>
          </p:nvPr>
        </p:nvSpPr>
        <p:spPr/>
        <p:txBody>
          <a:bodyPr/>
          <a:lstStyle/>
          <a:p>
            <a:fld id="{B540B12B-D968-2643-8E7F-238A3C456CC9}" type="slidenum">
              <a:rPr lang="en-US" smtClean="0"/>
              <a:pPr/>
              <a:t>5</a:t>
            </a:fld>
            <a:endParaRPr lang="en-US" dirty="0"/>
          </a:p>
        </p:txBody>
      </p:sp>
      <p:sp>
        <p:nvSpPr>
          <p:cNvPr id="4" name="Text Placeholder 3">
            <a:extLst>
              <a:ext uri="{FF2B5EF4-FFF2-40B4-BE49-F238E27FC236}">
                <a16:creationId xmlns:a16="http://schemas.microsoft.com/office/drawing/2014/main" id="{E0F11B39-5579-47C0-86D1-E0C870B24E29}"/>
              </a:ext>
            </a:extLst>
          </p:cNvPr>
          <p:cNvSpPr>
            <a:spLocks noGrp="1"/>
          </p:cNvSpPr>
          <p:nvPr>
            <p:ph type="body" sz="quarter" idx="10"/>
          </p:nvPr>
        </p:nvSpPr>
        <p:spPr>
          <a:xfrm>
            <a:off x="448009" y="2536756"/>
            <a:ext cx="8311677" cy="437807"/>
          </a:xfrm>
          <a:solidFill>
            <a:schemeClr val="bg1">
              <a:lumMod val="65000"/>
            </a:schemeClr>
          </a:solidFill>
        </p:spPr>
        <p:txBody>
          <a:bodyPr/>
          <a:lstStyle/>
          <a:p>
            <a:pPr algn="ctr"/>
            <a:r>
              <a:rPr lang="en-ZA" b="0" dirty="0"/>
              <a:t>Technical Requirements </a:t>
            </a:r>
          </a:p>
        </p:txBody>
      </p:sp>
    </p:spTree>
    <p:extLst>
      <p:ext uri="{BB962C8B-B14F-4D97-AF65-F5344CB8AC3E}">
        <p14:creationId xmlns:p14="http://schemas.microsoft.com/office/powerpoint/2010/main" val="29643522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341993" y="441325"/>
            <a:ext cx="8370206" cy="532606"/>
          </a:xfrm>
          <a:solidFill>
            <a:srgbClr val="002060"/>
          </a:solidFill>
        </p:spPr>
        <p:txBody>
          <a:bodyPr/>
          <a:lstStyle/>
          <a:p>
            <a:r>
              <a:rPr lang="en-US" dirty="0">
                <a:solidFill>
                  <a:schemeClr val="bg1"/>
                </a:solidFill>
              </a:rPr>
              <a:t>Scope of Work </a:t>
            </a:r>
          </a:p>
        </p:txBody>
      </p:sp>
      <p:sp>
        <p:nvSpPr>
          <p:cNvPr id="12" name="Slide Number Placeholder 11"/>
          <p:cNvSpPr>
            <a:spLocks noGrp="1"/>
          </p:cNvSpPr>
          <p:nvPr>
            <p:ph type="sldNum" sz="quarter" idx="4"/>
          </p:nvPr>
        </p:nvSpPr>
        <p:spPr/>
        <p:txBody>
          <a:bodyPr/>
          <a:lstStyle/>
          <a:p>
            <a:fld id="{B540B12B-D968-2643-8E7F-238A3C456CC9}" type="slidenum">
              <a:rPr lang="en-US" smtClean="0"/>
              <a:pPr/>
              <a:t>6</a:t>
            </a:fld>
            <a:endParaRPr lang="en-US" dirty="0"/>
          </a:p>
        </p:txBody>
      </p:sp>
      <p:graphicFrame>
        <p:nvGraphicFramePr>
          <p:cNvPr id="4" name="Content Placeholder 3">
            <a:extLst>
              <a:ext uri="{FF2B5EF4-FFF2-40B4-BE49-F238E27FC236}">
                <a16:creationId xmlns:a16="http://schemas.microsoft.com/office/drawing/2014/main" id="{C21A524D-CDBF-4427-B68C-A75899497AB2}"/>
              </a:ext>
            </a:extLst>
          </p:cNvPr>
          <p:cNvGraphicFramePr>
            <a:graphicFrameLocks noGrp="1" noChangeAspect="1"/>
          </p:cNvGraphicFramePr>
          <p:nvPr>
            <p:ph sz="quarter" idx="11"/>
            <p:extLst>
              <p:ext uri="{D42A27DB-BD31-4B8C-83A1-F6EECF244321}">
                <p14:modId xmlns:p14="http://schemas.microsoft.com/office/powerpoint/2010/main" val="832859782"/>
              </p:ext>
            </p:extLst>
          </p:nvPr>
        </p:nvGraphicFramePr>
        <p:xfrm>
          <a:off x="808727" y="2361310"/>
          <a:ext cx="2530820" cy="2135379"/>
        </p:xfrm>
        <a:graphic>
          <a:graphicData uri="http://schemas.openxmlformats.org/presentationml/2006/ole">
            <mc:AlternateContent xmlns:mc="http://schemas.openxmlformats.org/markup-compatibility/2006">
              <mc:Choice xmlns:v="urn:schemas-microsoft-com:vml" Requires="v">
                <p:oleObj spid="_x0000_s1046" name="Acrobat Document" showAsIcon="1" r:id="rId4" imgW="914563" imgH="771490" progId="AcroExch.Document.7">
                  <p:embed/>
                </p:oleObj>
              </mc:Choice>
              <mc:Fallback>
                <p:oleObj name="Acrobat Document" showAsIcon="1" r:id="rId4" imgW="914563" imgH="771490" progId="AcroExch.Document.7">
                  <p:embed/>
                  <p:pic>
                    <p:nvPicPr>
                      <p:cNvPr id="0" name=""/>
                      <p:cNvPicPr/>
                      <p:nvPr/>
                    </p:nvPicPr>
                    <p:blipFill>
                      <a:blip r:embed="rId5"/>
                      <a:stretch>
                        <a:fillRect/>
                      </a:stretch>
                    </p:blipFill>
                    <p:spPr>
                      <a:xfrm>
                        <a:off x="808727" y="2361310"/>
                        <a:ext cx="2530820" cy="2135379"/>
                      </a:xfrm>
                      <a:prstGeom prst="rect">
                        <a:avLst/>
                      </a:prstGeom>
                    </p:spPr>
                  </p:pic>
                </p:oleObj>
              </mc:Fallback>
            </mc:AlternateContent>
          </a:graphicData>
        </a:graphic>
      </p:graphicFrame>
      <p:graphicFrame>
        <p:nvGraphicFramePr>
          <p:cNvPr id="5" name="Object 4">
            <a:extLst>
              <a:ext uri="{FF2B5EF4-FFF2-40B4-BE49-F238E27FC236}">
                <a16:creationId xmlns:a16="http://schemas.microsoft.com/office/drawing/2014/main" id="{22F4199A-742F-40B3-B2F4-6B7E97719CDB}"/>
              </a:ext>
            </a:extLst>
          </p:cNvPr>
          <p:cNvGraphicFramePr>
            <a:graphicFrameLocks noChangeAspect="1"/>
          </p:cNvGraphicFramePr>
          <p:nvPr>
            <p:extLst>
              <p:ext uri="{D42A27DB-BD31-4B8C-83A1-F6EECF244321}">
                <p14:modId xmlns:p14="http://schemas.microsoft.com/office/powerpoint/2010/main" val="353931813"/>
              </p:ext>
            </p:extLst>
          </p:nvPr>
        </p:nvGraphicFramePr>
        <p:xfrm>
          <a:off x="4697895" y="2361310"/>
          <a:ext cx="2657061" cy="2241895"/>
        </p:xfrm>
        <a:graphic>
          <a:graphicData uri="http://schemas.openxmlformats.org/presentationml/2006/ole">
            <mc:AlternateContent xmlns:mc="http://schemas.openxmlformats.org/markup-compatibility/2006">
              <mc:Choice xmlns:v="urn:schemas-microsoft-com:vml" Requires="v">
                <p:oleObj spid="_x0000_s1047" name="Acrobat Document" showAsIcon="1" r:id="rId6" imgW="914563" imgH="771490" progId="AcroExch.Document.7">
                  <p:embed/>
                </p:oleObj>
              </mc:Choice>
              <mc:Fallback>
                <p:oleObj name="Acrobat Document" showAsIcon="1" r:id="rId6" imgW="914563" imgH="771490" progId="AcroExch.Document.7">
                  <p:embed/>
                  <p:pic>
                    <p:nvPicPr>
                      <p:cNvPr id="0" name=""/>
                      <p:cNvPicPr/>
                      <p:nvPr/>
                    </p:nvPicPr>
                    <p:blipFill>
                      <a:blip r:embed="rId7"/>
                      <a:stretch>
                        <a:fillRect/>
                      </a:stretch>
                    </p:blipFill>
                    <p:spPr>
                      <a:xfrm>
                        <a:off x="4697895" y="2361310"/>
                        <a:ext cx="2657061" cy="2241895"/>
                      </a:xfrm>
                      <a:prstGeom prst="rect">
                        <a:avLst/>
                      </a:prstGeom>
                    </p:spPr>
                  </p:pic>
                </p:oleObj>
              </mc:Fallback>
            </mc:AlternateContent>
          </a:graphicData>
        </a:graphic>
      </p:graphicFrame>
    </p:spTree>
    <p:extLst>
      <p:ext uri="{BB962C8B-B14F-4D97-AF65-F5344CB8AC3E}">
        <p14:creationId xmlns:p14="http://schemas.microsoft.com/office/powerpoint/2010/main" val="13089233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099D0A-0D6D-4582-87EF-3C143FFF1083}"/>
              </a:ext>
            </a:extLst>
          </p:cNvPr>
          <p:cNvSpPr>
            <a:spLocks noGrp="1"/>
          </p:cNvSpPr>
          <p:nvPr>
            <p:ph type="title"/>
          </p:nvPr>
        </p:nvSpPr>
        <p:spPr>
          <a:xfrm>
            <a:off x="341312" y="250074"/>
            <a:ext cx="8206339" cy="532606"/>
          </a:xfrm>
          <a:solidFill>
            <a:srgbClr val="002060"/>
          </a:solidFill>
        </p:spPr>
        <p:txBody>
          <a:bodyPr/>
          <a:lstStyle/>
          <a:p>
            <a:r>
              <a:rPr lang="en-ZA" dirty="0">
                <a:solidFill>
                  <a:schemeClr val="bg1"/>
                </a:solidFill>
              </a:rPr>
              <a:t>Technical Evaluation Requirements </a:t>
            </a:r>
          </a:p>
        </p:txBody>
      </p:sp>
      <p:sp>
        <p:nvSpPr>
          <p:cNvPr id="3" name="Slide Number Placeholder 2">
            <a:extLst>
              <a:ext uri="{FF2B5EF4-FFF2-40B4-BE49-F238E27FC236}">
                <a16:creationId xmlns:a16="http://schemas.microsoft.com/office/drawing/2014/main" id="{ED9BFC66-A298-4230-914C-452423EE6AF6}"/>
              </a:ext>
            </a:extLst>
          </p:cNvPr>
          <p:cNvSpPr>
            <a:spLocks noGrp="1"/>
          </p:cNvSpPr>
          <p:nvPr>
            <p:ph type="sldNum" sz="quarter" idx="4"/>
          </p:nvPr>
        </p:nvSpPr>
        <p:spPr/>
        <p:txBody>
          <a:bodyPr/>
          <a:lstStyle/>
          <a:p>
            <a:fld id="{B540B12B-D968-2643-8E7F-238A3C456CC9}" type="slidenum">
              <a:rPr lang="en-US" smtClean="0"/>
              <a:pPr/>
              <a:t>7</a:t>
            </a:fld>
            <a:endParaRPr lang="en-US" dirty="0"/>
          </a:p>
        </p:txBody>
      </p:sp>
      <p:graphicFrame>
        <p:nvGraphicFramePr>
          <p:cNvPr id="6" name="Table 6">
            <a:extLst>
              <a:ext uri="{FF2B5EF4-FFF2-40B4-BE49-F238E27FC236}">
                <a16:creationId xmlns:a16="http://schemas.microsoft.com/office/drawing/2014/main" id="{0881794D-5139-432A-A8C4-4E659C3DF702}"/>
              </a:ext>
            </a:extLst>
          </p:cNvPr>
          <p:cNvGraphicFramePr>
            <a:graphicFrameLocks noGrp="1"/>
          </p:cNvGraphicFramePr>
          <p:nvPr>
            <p:ph sz="quarter" idx="11"/>
            <p:extLst>
              <p:ext uri="{D42A27DB-BD31-4B8C-83A1-F6EECF244321}">
                <p14:modId xmlns:p14="http://schemas.microsoft.com/office/powerpoint/2010/main" val="2730293579"/>
              </p:ext>
            </p:extLst>
          </p:nvPr>
        </p:nvGraphicFramePr>
        <p:xfrm>
          <a:off x="341313" y="1086678"/>
          <a:ext cx="8206339" cy="5035828"/>
        </p:xfrm>
        <a:graphic>
          <a:graphicData uri="http://schemas.openxmlformats.org/drawingml/2006/table">
            <a:tbl>
              <a:tblPr firstRow="1" bandRow="1">
                <a:tableStyleId>{5C22544A-7EE6-4342-B048-85BDC9FD1C3A}</a:tableStyleId>
              </a:tblPr>
              <a:tblGrid>
                <a:gridCol w="587805">
                  <a:extLst>
                    <a:ext uri="{9D8B030D-6E8A-4147-A177-3AD203B41FA5}">
                      <a16:colId xmlns:a16="http://schemas.microsoft.com/office/drawing/2014/main" val="2321473965"/>
                    </a:ext>
                  </a:extLst>
                </a:gridCol>
                <a:gridCol w="6300964">
                  <a:extLst>
                    <a:ext uri="{9D8B030D-6E8A-4147-A177-3AD203B41FA5}">
                      <a16:colId xmlns:a16="http://schemas.microsoft.com/office/drawing/2014/main" val="1090435074"/>
                    </a:ext>
                  </a:extLst>
                </a:gridCol>
                <a:gridCol w="1317570">
                  <a:extLst>
                    <a:ext uri="{9D8B030D-6E8A-4147-A177-3AD203B41FA5}">
                      <a16:colId xmlns:a16="http://schemas.microsoft.com/office/drawing/2014/main" val="2980051255"/>
                    </a:ext>
                  </a:extLst>
                </a:gridCol>
              </a:tblGrid>
              <a:tr h="383134">
                <a:tc>
                  <a:txBody>
                    <a:bodyPr/>
                    <a:lstStyle/>
                    <a:p>
                      <a:r>
                        <a:rPr lang="en-ZA" dirty="0">
                          <a:solidFill>
                            <a:schemeClr val="accent1">
                              <a:lumMod val="50000"/>
                            </a:schemeClr>
                          </a:solidFill>
                        </a:rPr>
                        <a:t>No. </a:t>
                      </a:r>
                    </a:p>
                  </a:txBody>
                  <a:tcPr>
                    <a:cell3D prstMaterial="dkEdge">
                      <a:bevel/>
                      <a:lightRig rig="flood" dir="t"/>
                    </a:cell3D>
                  </a:tcPr>
                </a:tc>
                <a:tc>
                  <a:txBody>
                    <a:bodyPr/>
                    <a:lstStyle/>
                    <a:p>
                      <a:r>
                        <a:rPr lang="en-ZA" dirty="0">
                          <a:solidFill>
                            <a:schemeClr val="accent1">
                              <a:lumMod val="50000"/>
                            </a:schemeClr>
                          </a:solidFill>
                        </a:rPr>
                        <a:t>Description </a:t>
                      </a:r>
                    </a:p>
                  </a:txBody>
                  <a:tcPr>
                    <a:cell3D prstMaterial="dkEdge">
                      <a:bevel/>
                      <a:lightRig rig="flood" dir="t"/>
                    </a:cell3D>
                  </a:tcPr>
                </a:tc>
                <a:tc>
                  <a:txBody>
                    <a:bodyPr/>
                    <a:lstStyle/>
                    <a:p>
                      <a:r>
                        <a:rPr lang="en-ZA" dirty="0">
                          <a:solidFill>
                            <a:schemeClr val="accent1">
                              <a:lumMod val="50000"/>
                            </a:schemeClr>
                          </a:solidFill>
                        </a:rPr>
                        <a:t>Weight</a:t>
                      </a:r>
                    </a:p>
                  </a:txBody>
                  <a:tcPr>
                    <a:cell3D prstMaterial="dkEdge">
                      <a:bevel/>
                      <a:lightRig rig="flood" dir="t"/>
                    </a:cell3D>
                  </a:tcPr>
                </a:tc>
                <a:extLst>
                  <a:ext uri="{0D108BD9-81ED-4DB2-BD59-A6C34878D82A}">
                    <a16:rowId xmlns:a16="http://schemas.microsoft.com/office/drawing/2014/main" val="3348312775"/>
                  </a:ext>
                </a:extLst>
              </a:tr>
              <a:tr h="379812">
                <a:tc>
                  <a:txBody>
                    <a:bodyPr/>
                    <a:lstStyle/>
                    <a:p>
                      <a:r>
                        <a:rPr lang="en-ZA" dirty="0">
                          <a:solidFill>
                            <a:schemeClr val="accent1">
                              <a:lumMod val="50000"/>
                            </a:schemeClr>
                          </a:solidFill>
                        </a:rPr>
                        <a:t>1.</a:t>
                      </a:r>
                    </a:p>
                  </a:txBody>
                  <a:tcPr>
                    <a:cell3D prstMaterial="dkEdge">
                      <a:bevel/>
                      <a:lightRig rig="flood" dir="t"/>
                    </a:cell3D>
                  </a:tcPr>
                </a:tc>
                <a:tc>
                  <a:txBody>
                    <a:bodyPr/>
                    <a:lstStyle/>
                    <a:p>
                      <a:r>
                        <a:rPr lang="en-GB" dirty="0">
                          <a:solidFill>
                            <a:schemeClr val="accent1">
                              <a:lumMod val="50000"/>
                            </a:schemeClr>
                          </a:solidFill>
                        </a:rPr>
                        <a:t>Industry  Experience - - Number of Projects Implemented</a:t>
                      </a:r>
                      <a:endParaRPr lang="en-ZA" dirty="0">
                        <a:solidFill>
                          <a:schemeClr val="accent1">
                            <a:lumMod val="50000"/>
                          </a:schemeClr>
                        </a:solidFill>
                      </a:endParaRPr>
                    </a:p>
                  </a:txBody>
                  <a:tcPr>
                    <a:cell3D prstMaterial="dkEdge">
                      <a:bevel/>
                      <a:lightRig rig="flood" dir="t"/>
                    </a:cell3D>
                  </a:tcPr>
                </a:tc>
                <a:tc>
                  <a:txBody>
                    <a:bodyPr/>
                    <a:lstStyle/>
                    <a:p>
                      <a:r>
                        <a:rPr lang="en-ZA" dirty="0">
                          <a:solidFill>
                            <a:schemeClr val="accent1">
                              <a:lumMod val="50000"/>
                            </a:schemeClr>
                          </a:solidFill>
                        </a:rPr>
                        <a:t>10</a:t>
                      </a:r>
                    </a:p>
                  </a:txBody>
                  <a:tcPr>
                    <a:cell3D prstMaterial="dkEdge">
                      <a:bevel/>
                      <a:lightRig rig="flood" dir="t"/>
                    </a:cell3D>
                  </a:tcPr>
                </a:tc>
                <a:extLst>
                  <a:ext uri="{0D108BD9-81ED-4DB2-BD59-A6C34878D82A}">
                    <a16:rowId xmlns:a16="http://schemas.microsoft.com/office/drawing/2014/main" val="3644133089"/>
                  </a:ext>
                </a:extLst>
              </a:tr>
              <a:tr h="379812">
                <a:tc>
                  <a:txBody>
                    <a:bodyPr/>
                    <a:lstStyle/>
                    <a:p>
                      <a:r>
                        <a:rPr lang="en-ZA" dirty="0">
                          <a:solidFill>
                            <a:schemeClr val="accent1">
                              <a:lumMod val="50000"/>
                            </a:schemeClr>
                          </a:solidFill>
                        </a:rPr>
                        <a:t>2.</a:t>
                      </a:r>
                    </a:p>
                  </a:txBody>
                  <a:tcPr>
                    <a:cell3D prstMaterial="dkEdge">
                      <a:bevel/>
                      <a:lightRig rig="flood" dir="t"/>
                    </a:cell3D>
                  </a:tcPr>
                </a:tc>
                <a:tc>
                  <a:txBody>
                    <a:bodyPr/>
                    <a:lstStyle/>
                    <a:p>
                      <a:r>
                        <a:rPr lang="en-GB" dirty="0">
                          <a:solidFill>
                            <a:schemeClr val="accent1">
                              <a:lumMod val="50000"/>
                            </a:schemeClr>
                          </a:solidFill>
                        </a:rPr>
                        <a:t>Industry  Experience - - Number of years</a:t>
                      </a:r>
                      <a:endParaRPr lang="en-ZA" dirty="0">
                        <a:solidFill>
                          <a:schemeClr val="accent1">
                            <a:lumMod val="50000"/>
                          </a:schemeClr>
                        </a:solidFill>
                      </a:endParaRPr>
                    </a:p>
                  </a:txBody>
                  <a:tcPr>
                    <a:cell3D prstMaterial="dkEdge">
                      <a:bevel/>
                      <a:lightRig rig="flood" dir="t"/>
                    </a:cell3D>
                  </a:tcPr>
                </a:tc>
                <a:tc>
                  <a:txBody>
                    <a:bodyPr/>
                    <a:lstStyle/>
                    <a:p>
                      <a:r>
                        <a:rPr lang="en-ZA" dirty="0">
                          <a:solidFill>
                            <a:schemeClr val="accent1">
                              <a:lumMod val="50000"/>
                            </a:schemeClr>
                          </a:solidFill>
                        </a:rPr>
                        <a:t>10</a:t>
                      </a:r>
                    </a:p>
                  </a:txBody>
                  <a:tcPr>
                    <a:cell3D prstMaterial="dkEdge">
                      <a:bevel/>
                      <a:lightRig rig="flood" dir="t"/>
                    </a:cell3D>
                  </a:tcPr>
                </a:tc>
                <a:extLst>
                  <a:ext uri="{0D108BD9-81ED-4DB2-BD59-A6C34878D82A}">
                    <a16:rowId xmlns:a16="http://schemas.microsoft.com/office/drawing/2014/main" val="2087914558"/>
                  </a:ext>
                </a:extLst>
              </a:tr>
              <a:tr h="379812">
                <a:tc>
                  <a:txBody>
                    <a:bodyPr/>
                    <a:lstStyle/>
                    <a:p>
                      <a:r>
                        <a:rPr lang="en-ZA" dirty="0">
                          <a:solidFill>
                            <a:schemeClr val="accent1">
                              <a:lumMod val="50000"/>
                            </a:schemeClr>
                          </a:solidFill>
                        </a:rPr>
                        <a:t>3.</a:t>
                      </a:r>
                    </a:p>
                  </a:txBody>
                  <a:tcPr>
                    <a:cell3D prstMaterial="dkEdge">
                      <a:bevel/>
                      <a:lightRig rig="flood" dir="t"/>
                    </a:cell3D>
                  </a:tcPr>
                </a:tc>
                <a:tc>
                  <a:txBody>
                    <a:bodyPr/>
                    <a:lstStyle/>
                    <a:p>
                      <a:r>
                        <a:rPr lang="en-ZA" dirty="0">
                          <a:solidFill>
                            <a:schemeClr val="accent1">
                              <a:lumMod val="50000"/>
                            </a:schemeClr>
                          </a:solidFill>
                        </a:rPr>
                        <a:t>References</a:t>
                      </a:r>
                    </a:p>
                  </a:txBody>
                  <a:tcPr>
                    <a:cell3D prstMaterial="dkEdge">
                      <a:bevel/>
                      <a:lightRig rig="flood" dir="t"/>
                    </a:cell3D>
                  </a:tcPr>
                </a:tc>
                <a:tc>
                  <a:txBody>
                    <a:bodyPr/>
                    <a:lstStyle/>
                    <a:p>
                      <a:r>
                        <a:rPr lang="en-ZA" dirty="0">
                          <a:solidFill>
                            <a:schemeClr val="accent1">
                              <a:lumMod val="50000"/>
                            </a:schemeClr>
                          </a:solidFill>
                        </a:rPr>
                        <a:t>15</a:t>
                      </a:r>
                    </a:p>
                  </a:txBody>
                  <a:tcPr>
                    <a:cell3D prstMaterial="dkEdge">
                      <a:bevel/>
                      <a:lightRig rig="flood" dir="t"/>
                    </a:cell3D>
                  </a:tcPr>
                </a:tc>
                <a:extLst>
                  <a:ext uri="{0D108BD9-81ED-4DB2-BD59-A6C34878D82A}">
                    <a16:rowId xmlns:a16="http://schemas.microsoft.com/office/drawing/2014/main" val="3279312711"/>
                  </a:ext>
                </a:extLst>
              </a:tr>
              <a:tr h="379812">
                <a:tc>
                  <a:txBody>
                    <a:bodyPr/>
                    <a:lstStyle/>
                    <a:p>
                      <a:r>
                        <a:rPr lang="en-ZA" dirty="0">
                          <a:solidFill>
                            <a:schemeClr val="accent1">
                              <a:lumMod val="50000"/>
                            </a:schemeClr>
                          </a:solidFill>
                        </a:rPr>
                        <a:t>4.</a:t>
                      </a:r>
                    </a:p>
                  </a:txBody>
                  <a:tcPr>
                    <a:cell3D prstMaterial="dkEdge">
                      <a:bevel/>
                      <a:lightRig rig="flood" dir="t"/>
                    </a:cell3D>
                  </a:tcPr>
                </a:tc>
                <a:tc>
                  <a:txBody>
                    <a:bodyPr/>
                    <a:lstStyle/>
                    <a:p>
                      <a:r>
                        <a:rPr lang="en-ZA" dirty="0">
                          <a:solidFill>
                            <a:schemeClr val="accent1">
                              <a:lumMod val="50000"/>
                            </a:schemeClr>
                          </a:solidFill>
                        </a:rPr>
                        <a:t>Staff Skills – Trade Test Certificate </a:t>
                      </a:r>
                    </a:p>
                  </a:txBody>
                  <a:tcPr>
                    <a:cell3D prstMaterial="dkEdge">
                      <a:bevel/>
                      <a:lightRig rig="flood" dir="t"/>
                    </a:cell3D>
                  </a:tcPr>
                </a:tc>
                <a:tc>
                  <a:txBody>
                    <a:bodyPr/>
                    <a:lstStyle/>
                    <a:p>
                      <a:r>
                        <a:rPr lang="en-ZA" dirty="0">
                          <a:solidFill>
                            <a:schemeClr val="accent1">
                              <a:lumMod val="50000"/>
                            </a:schemeClr>
                          </a:solidFill>
                        </a:rPr>
                        <a:t>20</a:t>
                      </a:r>
                    </a:p>
                  </a:txBody>
                  <a:tcPr>
                    <a:cell3D prstMaterial="dkEdge">
                      <a:bevel/>
                      <a:lightRig rig="flood" dir="t"/>
                    </a:cell3D>
                  </a:tcPr>
                </a:tc>
                <a:extLst>
                  <a:ext uri="{0D108BD9-81ED-4DB2-BD59-A6C34878D82A}">
                    <a16:rowId xmlns:a16="http://schemas.microsoft.com/office/drawing/2014/main" val="3510758842"/>
                  </a:ext>
                </a:extLst>
              </a:tr>
              <a:tr h="379812">
                <a:tc>
                  <a:txBody>
                    <a:bodyPr/>
                    <a:lstStyle/>
                    <a:p>
                      <a:r>
                        <a:rPr lang="en-ZA" dirty="0">
                          <a:solidFill>
                            <a:schemeClr val="accent1">
                              <a:lumMod val="50000"/>
                            </a:schemeClr>
                          </a:solidFill>
                        </a:rPr>
                        <a:t>5.</a:t>
                      </a:r>
                    </a:p>
                  </a:txBody>
                  <a:tcPr>
                    <a:cell3D prstMaterial="dkEdge">
                      <a:bevel/>
                      <a:lightRig rig="flood" dir="t"/>
                    </a:cell3D>
                  </a:tcPr>
                </a:tc>
                <a:tc>
                  <a:txBody>
                    <a:bodyPr/>
                    <a:lstStyle/>
                    <a:p>
                      <a:r>
                        <a:rPr lang="en-ZA" dirty="0">
                          <a:solidFill>
                            <a:schemeClr val="accent1">
                              <a:lumMod val="50000"/>
                            </a:schemeClr>
                          </a:solidFill>
                        </a:rPr>
                        <a:t>Staff Experience - CV</a:t>
                      </a:r>
                    </a:p>
                  </a:txBody>
                  <a:tcPr>
                    <a:cell3D prstMaterial="dkEdge">
                      <a:bevel/>
                      <a:lightRig rig="flood" dir="t"/>
                    </a:cell3D>
                  </a:tcPr>
                </a:tc>
                <a:tc>
                  <a:txBody>
                    <a:bodyPr/>
                    <a:lstStyle/>
                    <a:p>
                      <a:r>
                        <a:rPr lang="en-ZA" dirty="0">
                          <a:solidFill>
                            <a:schemeClr val="accent1">
                              <a:lumMod val="50000"/>
                            </a:schemeClr>
                          </a:solidFill>
                        </a:rPr>
                        <a:t>20</a:t>
                      </a:r>
                    </a:p>
                  </a:txBody>
                  <a:tcPr>
                    <a:cell3D prstMaterial="dkEdge">
                      <a:bevel/>
                      <a:lightRig rig="flood" dir="t"/>
                    </a:cell3D>
                  </a:tcPr>
                </a:tc>
                <a:extLst>
                  <a:ext uri="{0D108BD9-81ED-4DB2-BD59-A6C34878D82A}">
                    <a16:rowId xmlns:a16="http://schemas.microsoft.com/office/drawing/2014/main" val="3570900561"/>
                  </a:ext>
                </a:extLst>
              </a:tr>
              <a:tr h="2373822">
                <a:tc>
                  <a:txBody>
                    <a:bodyPr/>
                    <a:lstStyle/>
                    <a:p>
                      <a:endParaRPr lang="en-ZA" dirty="0">
                        <a:solidFill>
                          <a:schemeClr val="accent1">
                            <a:lumMod val="50000"/>
                          </a:schemeClr>
                        </a:solidFill>
                      </a:endParaRPr>
                    </a:p>
                  </a:txBody>
                  <a:tcPr>
                    <a:cell3D prstMaterial="dkEdge">
                      <a:bevel/>
                      <a:lightRig rig="flood" dir="t"/>
                    </a:cell3D>
                  </a:tcPr>
                </a:tc>
                <a:tc>
                  <a:txBody>
                    <a:bodyPr/>
                    <a:lstStyle/>
                    <a:p>
                      <a:r>
                        <a:rPr lang="en-ZA" dirty="0">
                          <a:solidFill>
                            <a:schemeClr val="accent1">
                              <a:lumMod val="50000"/>
                            </a:schemeClr>
                          </a:solidFill>
                        </a:rPr>
                        <a:t>Industry Registration </a:t>
                      </a:r>
                    </a:p>
                    <a:p>
                      <a:endParaRPr lang="en-GB" dirty="0">
                        <a:solidFill>
                          <a:schemeClr val="accent1">
                            <a:lumMod val="50000"/>
                          </a:schemeClr>
                        </a:solidFill>
                      </a:endParaRPr>
                    </a:p>
                    <a:p>
                      <a:r>
                        <a:rPr lang="en-GB" dirty="0">
                          <a:solidFill>
                            <a:schemeClr val="accent1">
                              <a:lumMod val="50000"/>
                            </a:schemeClr>
                          </a:solidFill>
                        </a:rPr>
                        <a:t>Wireman's Licence for at least the team leader  - 5 points</a:t>
                      </a:r>
                    </a:p>
                    <a:p>
                      <a:r>
                        <a:rPr lang="en-GB" dirty="0">
                          <a:solidFill>
                            <a:schemeClr val="accent1">
                              <a:lumMod val="50000"/>
                            </a:schemeClr>
                          </a:solidFill>
                        </a:rPr>
                        <a:t>Department of Labour as Electrical Contractor   - 5 points  </a:t>
                      </a:r>
                    </a:p>
                    <a:p>
                      <a:r>
                        <a:rPr lang="en-GB" dirty="0">
                          <a:solidFill>
                            <a:schemeClr val="accent1">
                              <a:lumMod val="50000"/>
                            </a:schemeClr>
                          </a:solidFill>
                        </a:rPr>
                        <a:t>for at least the team leader. </a:t>
                      </a:r>
                    </a:p>
                    <a:p>
                      <a:r>
                        <a:rPr lang="en-GB" dirty="0">
                          <a:solidFill>
                            <a:schemeClr val="accent1">
                              <a:lumMod val="50000"/>
                            </a:schemeClr>
                          </a:solidFill>
                        </a:rPr>
                        <a:t>Electrical Contractor's Board - ECB (SA) or the  - 5 points </a:t>
                      </a:r>
                    </a:p>
                    <a:p>
                      <a:r>
                        <a:rPr lang="en-GB" dirty="0">
                          <a:solidFill>
                            <a:schemeClr val="accent1">
                              <a:lumMod val="50000"/>
                            </a:schemeClr>
                          </a:solidFill>
                        </a:rPr>
                        <a:t>Electrical Contractors Association - ECA (SA)</a:t>
                      </a:r>
                    </a:p>
                    <a:p>
                      <a:r>
                        <a:rPr lang="en-GB" dirty="0">
                          <a:solidFill>
                            <a:schemeClr val="accent1">
                              <a:lumMod val="50000"/>
                            </a:schemeClr>
                          </a:solidFill>
                        </a:rPr>
                        <a:t>Supplied for the Team Leader</a:t>
                      </a:r>
                      <a:endParaRPr lang="en-ZA" dirty="0">
                        <a:solidFill>
                          <a:schemeClr val="accent1">
                            <a:lumMod val="50000"/>
                          </a:schemeClr>
                        </a:solidFill>
                      </a:endParaRPr>
                    </a:p>
                  </a:txBody>
                  <a:tcPr>
                    <a:cell3D prstMaterial="dkEdge">
                      <a:bevel/>
                      <a:lightRig rig="flood" dir="t"/>
                    </a:cell3D>
                  </a:tcPr>
                </a:tc>
                <a:tc>
                  <a:txBody>
                    <a:bodyPr/>
                    <a:lstStyle/>
                    <a:p>
                      <a:r>
                        <a:rPr lang="en-ZA" dirty="0">
                          <a:solidFill>
                            <a:schemeClr val="accent1">
                              <a:lumMod val="50000"/>
                            </a:schemeClr>
                          </a:solidFill>
                        </a:rPr>
                        <a:t>15</a:t>
                      </a:r>
                    </a:p>
                  </a:txBody>
                  <a:tcPr>
                    <a:cell3D prstMaterial="dkEdge">
                      <a:bevel/>
                      <a:lightRig rig="flood" dir="t"/>
                    </a:cell3D>
                  </a:tcPr>
                </a:tc>
                <a:extLst>
                  <a:ext uri="{0D108BD9-81ED-4DB2-BD59-A6C34878D82A}">
                    <a16:rowId xmlns:a16="http://schemas.microsoft.com/office/drawing/2014/main" val="3988650729"/>
                  </a:ext>
                </a:extLst>
              </a:tr>
              <a:tr h="379812">
                <a:tc>
                  <a:txBody>
                    <a:bodyPr/>
                    <a:lstStyle/>
                    <a:p>
                      <a:r>
                        <a:rPr lang="en-ZA" dirty="0">
                          <a:solidFill>
                            <a:schemeClr val="accent1">
                              <a:lumMod val="50000"/>
                            </a:schemeClr>
                          </a:solidFill>
                        </a:rPr>
                        <a:t>6.</a:t>
                      </a:r>
                    </a:p>
                  </a:txBody>
                  <a:tcPr>
                    <a:cell3D prstMaterial="dkEdge">
                      <a:bevel/>
                      <a:lightRig rig="flood" dir="t"/>
                    </a:cell3D>
                  </a:tcPr>
                </a:tc>
                <a:tc>
                  <a:txBody>
                    <a:bodyPr/>
                    <a:lstStyle/>
                    <a:p>
                      <a:r>
                        <a:rPr lang="en-ZA" dirty="0">
                          <a:solidFill>
                            <a:schemeClr val="accent1">
                              <a:lumMod val="50000"/>
                            </a:schemeClr>
                          </a:solidFill>
                        </a:rPr>
                        <a:t>Company Footprint – Gauteng </a:t>
                      </a:r>
                    </a:p>
                  </a:txBody>
                  <a:tcPr>
                    <a:cell3D prstMaterial="dkEdge">
                      <a:bevel/>
                      <a:lightRig rig="flood" dir="t"/>
                    </a:cell3D>
                  </a:tcPr>
                </a:tc>
                <a:tc>
                  <a:txBody>
                    <a:bodyPr/>
                    <a:lstStyle/>
                    <a:p>
                      <a:r>
                        <a:rPr lang="en-ZA" dirty="0">
                          <a:solidFill>
                            <a:schemeClr val="accent1">
                              <a:lumMod val="50000"/>
                            </a:schemeClr>
                          </a:solidFill>
                        </a:rPr>
                        <a:t>10</a:t>
                      </a:r>
                    </a:p>
                  </a:txBody>
                  <a:tcPr>
                    <a:cell3D prstMaterial="dkEdge">
                      <a:bevel/>
                      <a:lightRig rig="flood" dir="t"/>
                    </a:cell3D>
                  </a:tcPr>
                </a:tc>
                <a:extLst>
                  <a:ext uri="{0D108BD9-81ED-4DB2-BD59-A6C34878D82A}">
                    <a16:rowId xmlns:a16="http://schemas.microsoft.com/office/drawing/2014/main" val="80013096"/>
                  </a:ext>
                </a:extLst>
              </a:tr>
            </a:tbl>
          </a:graphicData>
        </a:graphic>
      </p:graphicFrame>
    </p:spTree>
    <p:extLst>
      <p:ext uri="{BB962C8B-B14F-4D97-AF65-F5344CB8AC3E}">
        <p14:creationId xmlns:p14="http://schemas.microsoft.com/office/powerpoint/2010/main" val="21482203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5103785E-8EB1-47B5-8A7B-F3290896587F}"/>
              </a:ext>
            </a:extLst>
          </p:cNvPr>
          <p:cNvSpPr>
            <a:spLocks noGrp="1"/>
          </p:cNvSpPr>
          <p:nvPr>
            <p:ph type="sldNum" sz="quarter" idx="10"/>
          </p:nvPr>
        </p:nvSpPr>
        <p:spPr/>
        <p:txBody>
          <a:bodyPr/>
          <a:lstStyle/>
          <a:p>
            <a:fld id="{B540B12B-D968-2643-8E7F-238A3C456CC9}" type="slidenum">
              <a:rPr lang="en-US" smtClean="0"/>
              <a:pPr/>
              <a:t>8</a:t>
            </a:fld>
            <a:endParaRPr lang="en-US" dirty="0"/>
          </a:p>
        </p:txBody>
      </p:sp>
      <p:sp>
        <p:nvSpPr>
          <p:cNvPr id="5" name="Text Placeholder 4">
            <a:extLst>
              <a:ext uri="{FF2B5EF4-FFF2-40B4-BE49-F238E27FC236}">
                <a16:creationId xmlns:a16="http://schemas.microsoft.com/office/drawing/2014/main" id="{BC16BA7D-2F97-4ACA-A640-B49C66A60749}"/>
              </a:ext>
            </a:extLst>
          </p:cNvPr>
          <p:cNvSpPr>
            <a:spLocks noGrp="1"/>
          </p:cNvSpPr>
          <p:nvPr>
            <p:ph type="body" sz="quarter" idx="12"/>
          </p:nvPr>
        </p:nvSpPr>
        <p:spPr>
          <a:xfrm>
            <a:off x="725626" y="2828304"/>
            <a:ext cx="7886700" cy="437806"/>
          </a:xfrm>
          <a:solidFill>
            <a:schemeClr val="bg2">
              <a:lumMod val="75000"/>
            </a:schemeClr>
          </a:solidFill>
        </p:spPr>
        <p:txBody>
          <a:bodyPr/>
          <a:lstStyle/>
          <a:p>
            <a:pPr algn="ctr"/>
            <a:r>
              <a:rPr lang="en-ZA" dirty="0">
                <a:solidFill>
                  <a:schemeClr val="bg1"/>
                </a:solidFill>
              </a:rPr>
              <a:t>Pricing Requirements  </a:t>
            </a:r>
          </a:p>
        </p:txBody>
      </p:sp>
    </p:spTree>
    <p:extLst>
      <p:ext uri="{BB962C8B-B14F-4D97-AF65-F5344CB8AC3E}">
        <p14:creationId xmlns:p14="http://schemas.microsoft.com/office/powerpoint/2010/main" val="2360979602"/>
      </p:ext>
    </p:extLst>
  </p:cSld>
  <p:clrMapOvr>
    <a:masterClrMapping/>
  </p:clrMapOvr>
</p:sld>
</file>

<file path=ppt/theme/theme1.xml><?xml version="1.0" encoding="utf-8"?>
<a:theme xmlns:a="http://schemas.openxmlformats.org/drawingml/2006/main" name="SARS Plain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on-compulsory briefing Session" id="{D3A43714-6CF7-407C-9636-8529B7CDF5EF}" vid="{0C6CBC1E-BB19-4C90-8970-8F53C807B05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369BE499DADAD940B1676B0C2ABB368B" ma:contentTypeVersion="1" ma:contentTypeDescription="Create a new document." ma:contentTypeScope="" ma:versionID="bc7b20a49262512c24b0b80ed14816fc">
  <xsd:schema xmlns:xsd="http://www.w3.org/2001/XMLSchema" xmlns:xs="http://www.w3.org/2001/XMLSchema" xmlns:p="http://schemas.microsoft.com/office/2006/metadata/properties" targetNamespace="http://schemas.microsoft.com/office/2006/metadata/properties" ma:root="true" ma:fieldsID="49bb71b7ad116188bbd087cbfba3326a">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5E41C1A-AD45-497E-A2D0-78EEAE00E84C}">
  <ds:schemaRefs>
    <ds:schemaRef ds:uri="http://schemas.microsoft.com/sharepoint/v3/contenttype/forms"/>
  </ds:schemaRefs>
</ds:datastoreItem>
</file>

<file path=customXml/itemProps2.xml><?xml version="1.0" encoding="utf-8"?>
<ds:datastoreItem xmlns:ds="http://schemas.openxmlformats.org/officeDocument/2006/customXml" ds:itemID="{029F11EE-7B83-47D2-A4E3-71400E350BE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FD7189B5-2648-4AEE-AD49-11DB9E228CCA}">
  <ds:schemaRefs>
    <ds:schemaRef ds:uri="http://www.w3.org/XML/1998/namespace"/>
    <ds:schemaRef ds:uri="http://schemas.microsoft.com/office/2006/documentManagement/types"/>
    <ds:schemaRef ds:uri="http://schemas.microsoft.com/office/2006/metadata/properties"/>
    <ds:schemaRef ds:uri="http://schemas.microsoft.com/office/infopath/2007/PartnerControls"/>
    <ds:schemaRef ds:uri="http://purl.org/dc/elements/1.1/"/>
    <ds:schemaRef ds:uri="http://purl.org/dc/terms/"/>
    <ds:schemaRef ds:uri="http://schemas.openxmlformats.org/package/2006/metadata/core-properties"/>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Non-compulsory briefing Session</Template>
  <TotalTime>166</TotalTime>
  <Words>1421</Words>
  <Application>Microsoft Office PowerPoint</Application>
  <PresentationFormat>On-screen Show (4:3)</PresentationFormat>
  <Paragraphs>212</Paragraphs>
  <Slides>29</Slides>
  <Notes>4</Notes>
  <HiddenSlides>0</HiddenSlides>
  <MMClips>0</MMClips>
  <ScaleCrop>false</ScaleCrop>
  <HeadingPairs>
    <vt:vector size="8" baseType="variant">
      <vt:variant>
        <vt:lpstr>Fonts Used</vt:lpstr>
      </vt:variant>
      <vt:variant>
        <vt:i4>3</vt:i4>
      </vt:variant>
      <vt:variant>
        <vt:lpstr>Theme</vt:lpstr>
      </vt:variant>
      <vt:variant>
        <vt:i4>1</vt:i4>
      </vt:variant>
      <vt:variant>
        <vt:lpstr>Embedded OLE Servers</vt:lpstr>
      </vt:variant>
      <vt:variant>
        <vt:i4>2</vt:i4>
      </vt:variant>
      <vt:variant>
        <vt:lpstr>Slide Titles</vt:lpstr>
      </vt:variant>
      <vt:variant>
        <vt:i4>29</vt:i4>
      </vt:variant>
    </vt:vector>
  </HeadingPairs>
  <TitlesOfParts>
    <vt:vector size="35" baseType="lpstr">
      <vt:lpstr>Arial</vt:lpstr>
      <vt:lpstr>Calibri</vt:lpstr>
      <vt:lpstr>Wingdings</vt:lpstr>
      <vt:lpstr>SARS Plain Theme</vt:lpstr>
      <vt:lpstr>Acrobat Document</vt:lpstr>
      <vt:lpstr>Document</vt:lpstr>
      <vt:lpstr>ELECTRICAL CONTRACTOR (GRADE 5EB OR HIGHER) FOR THE INSTALLATION OF POWER REDUNDANCY </vt:lpstr>
      <vt:lpstr>Important Dates </vt:lpstr>
      <vt:lpstr>Bid Evaluation Process </vt:lpstr>
      <vt:lpstr>PowerPoint Presentation</vt:lpstr>
      <vt:lpstr>SBD 6.2 &amp; Annex C</vt:lpstr>
      <vt:lpstr>PowerPoint Presentation</vt:lpstr>
      <vt:lpstr>Scope of Work </vt:lpstr>
      <vt:lpstr>Technical Evaluation Requirements </vt:lpstr>
      <vt:lpstr>PowerPoint Presentation</vt:lpstr>
      <vt:lpstr>National Treasury Preferential Procurement Regulation </vt:lpstr>
      <vt:lpstr>Price Evaluation </vt:lpstr>
      <vt:lpstr>PowerPoint Presentation</vt:lpstr>
      <vt:lpstr>B-BBEE Mandatory </vt:lpstr>
      <vt:lpstr>B-BBEE Evaluation </vt:lpstr>
      <vt:lpstr>B-BBEE Certificate or Affidavit </vt:lpstr>
      <vt:lpstr>Use and acceptance of Affidavits</vt:lpstr>
      <vt:lpstr>B-BBEE Key Sections to complete in SBD</vt:lpstr>
      <vt:lpstr>SBD 6.1 Subcontracting </vt:lpstr>
      <vt:lpstr>Subcontracting </vt:lpstr>
      <vt:lpstr>Proof of Existence: Joint Ventures and/or Sub-Contracting </vt:lpstr>
      <vt:lpstr>PowerPoint Presentation</vt:lpstr>
      <vt:lpstr>Purpose </vt:lpstr>
      <vt:lpstr>Financial Requirement</vt:lpstr>
      <vt:lpstr>Financial Requirement </vt:lpstr>
      <vt:lpstr>PowerPoint Presentation</vt:lpstr>
      <vt:lpstr>Navigating eSourcing </vt:lpstr>
      <vt:lpstr>PowerPoint Presentation</vt:lpstr>
      <vt:lpstr>Bid Submission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ELECTRICAL CONTRACTOR (GRADE 5EB OR HIGHER) FOR THE INSTALLATION OF POWER REDUNDANCY </dc:title>
  <dc:creator>Zamo Latha</dc:creator>
  <cp:lastModifiedBy>Zamo Latha</cp:lastModifiedBy>
  <cp:revision>1</cp:revision>
  <dcterms:created xsi:type="dcterms:W3CDTF">2022-02-04T07:58:45Z</dcterms:created>
  <dcterms:modified xsi:type="dcterms:W3CDTF">2022-02-04T10:45:02Z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SARS SuppServ Keywords">
    <vt:lpwstr>1889;#communications|99f118ec-bc8c-499e-90c2-01975f38d542</vt:lpwstr>
  </property>
  <property fmtid="{D5CDD505-2E9C-101B-9397-08002B2CF9AE}" pid="3" name="_dlc_DocIdItemGuid">
    <vt:lpwstr>4c1d1f32-dfb8-42a0-8213-5877c51b5980</vt:lpwstr>
  </property>
  <property fmtid="{D5CDD505-2E9C-101B-9397-08002B2CF9AE}" pid="4" name="ContentTypeId">
    <vt:lpwstr>0x010100369BE499DADAD940B1676B0C2ABB368B</vt:lpwstr>
  </property>
  <property fmtid="{D5CDD505-2E9C-101B-9397-08002B2CF9AE}" pid="5" name="Place in SuppServ Navigation">
    <vt:lpwstr>1888;#Templates|b43f2ca6-37ed-425a-b6bf-873d5f19db93;#2024;#Communications|8fe426ae-a6ff-4e04-a79e-3995fc7c51fa</vt:lpwstr>
  </property>
  <property fmtid="{D5CDD505-2E9C-101B-9397-08002B2CF9AE}" pid="6" name="SARS SuppServ Function">
    <vt:lpwstr>1884;#Communications|2b378cf1-a46b-45a4-b05e-8c7d84352a5f</vt:lpwstr>
  </property>
  <property fmtid="{D5CDD505-2E9C-101B-9397-08002B2CF9AE}" pid="7" name="SARS SuppServ Function0">
    <vt:lpwstr>1884;#Communications|2b378cf1-a46b-45a4-b05e-8c7d84352a5f</vt:lpwstr>
  </property>
  <property fmtid="{D5CDD505-2E9C-101B-9397-08002B2CF9AE}" pid="8" name="Order">
    <vt:r8>7500</vt:r8>
  </property>
  <property fmtid="{D5CDD505-2E9C-101B-9397-08002B2CF9AE}" pid="9" name="xd_ProgID">
    <vt:lpwstr/>
  </property>
  <property fmtid="{D5CDD505-2E9C-101B-9397-08002B2CF9AE}" pid="10" name="_CopySource">
    <vt:lpwstr>http://sarsportal/ProdQMS/Supp/SARS SuppServ Doc Router/COMMS-CI-01-T45 - PowerPoint Presentation Template Colour - Internal Template.potx</vt:lpwstr>
  </property>
  <property fmtid="{D5CDD505-2E9C-101B-9397-08002B2CF9AE}" pid="11" name="TemplateUrl">
    <vt:lpwstr/>
  </property>
  <property fmtid="{D5CDD505-2E9C-101B-9397-08002B2CF9AE}" pid="12" name="Synopsis">
    <vt:lpwstr/>
  </property>
  <property fmtid="{D5CDD505-2E9C-101B-9397-08002B2CF9AE}" pid="13" name="Applicable Year">
    <vt:lpwstr/>
  </property>
  <property fmtid="{D5CDD505-2E9C-101B-9397-08002B2CF9AE}" pid="14" name="Tender Type">
    <vt:lpwstr/>
  </property>
  <property fmtid="{D5CDD505-2E9C-101B-9397-08002B2CF9AE}" pid="15" name="Tender Number">
    <vt:lpwstr/>
  </property>
  <property fmtid="{D5CDD505-2E9C-101B-9397-08002B2CF9AE}" pid="16" name="Scam Institution">
    <vt:lpwstr/>
  </property>
  <property fmtid="{D5CDD505-2E9C-101B-9397-08002B2CF9AE}" pid="17" name="Tender Doc Type">
    <vt:lpwstr/>
  </property>
  <property fmtid="{D5CDD505-2E9C-101B-9397-08002B2CF9AE}" pid="18" name="Scam Subject">
    <vt:lpwstr/>
  </property>
  <property fmtid="{D5CDD505-2E9C-101B-9397-08002B2CF9AE}" pid="19" name="Scam Source">
    <vt:lpwstr/>
  </property>
</Properties>
</file>