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Lst>
  <p:notesMasterIdLst>
    <p:notesMasterId r:id="rId40"/>
  </p:notesMasterIdLst>
  <p:sldIdLst>
    <p:sldId id="256" r:id="rId5"/>
    <p:sldId id="385" r:id="rId6"/>
    <p:sldId id="292" r:id="rId7"/>
    <p:sldId id="293" r:id="rId8"/>
    <p:sldId id="382" r:id="rId9"/>
    <p:sldId id="383" r:id="rId10"/>
    <p:sldId id="356" r:id="rId11"/>
    <p:sldId id="384" r:id="rId12"/>
    <p:sldId id="294" r:id="rId13"/>
    <p:sldId id="387" r:id="rId14"/>
    <p:sldId id="353" r:id="rId15"/>
    <p:sldId id="388" r:id="rId16"/>
    <p:sldId id="298" r:id="rId17"/>
    <p:sldId id="299" r:id="rId18"/>
    <p:sldId id="389" r:id="rId19"/>
    <p:sldId id="357" r:id="rId20"/>
    <p:sldId id="395" r:id="rId21"/>
    <p:sldId id="396" r:id="rId22"/>
    <p:sldId id="397" r:id="rId23"/>
    <p:sldId id="364" r:id="rId24"/>
    <p:sldId id="374" r:id="rId25"/>
    <p:sldId id="375" r:id="rId26"/>
    <p:sldId id="371" r:id="rId27"/>
    <p:sldId id="386" r:id="rId28"/>
    <p:sldId id="394" r:id="rId29"/>
    <p:sldId id="380" r:id="rId30"/>
    <p:sldId id="362" r:id="rId31"/>
    <p:sldId id="360" r:id="rId32"/>
    <p:sldId id="358" r:id="rId33"/>
    <p:sldId id="350" r:id="rId34"/>
    <p:sldId id="361" r:id="rId35"/>
    <p:sldId id="349" r:id="rId36"/>
    <p:sldId id="390" r:id="rId37"/>
    <p:sldId id="351" r:id="rId38"/>
    <p:sldId id="284" r:id="rId39"/>
  </p:sldIdLst>
  <p:sldSz cx="9144000" cy="6858000" type="screen4x3"/>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angele Radebe" initials="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2C6"/>
    <a:srgbClr val="004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4694"/>
  </p:normalViewPr>
  <p:slideViewPr>
    <p:cSldViewPr snapToGrid="0" snapToObjects="1">
      <p:cViewPr varScale="1">
        <p:scale>
          <a:sx n="81" d="100"/>
          <a:sy n="81" d="100"/>
        </p:scale>
        <p:origin x="1277" y="62"/>
      </p:cViewPr>
      <p:guideLst>
        <p:guide orient="horz" pos="2160"/>
        <p:guide pos="2880"/>
      </p:guideLst>
    </p:cSldViewPr>
  </p:slideViewPr>
  <p:notesTextViewPr>
    <p:cViewPr>
      <p:scale>
        <a:sx n="1" d="1"/>
        <a:sy n="1" d="1"/>
      </p:scale>
      <p:origin x="0" y="0"/>
    </p:cViewPr>
  </p:notesTextViewPr>
  <p:sorterViewPr>
    <p:cViewPr>
      <p:scale>
        <a:sx n="100" d="100"/>
        <a:sy n="100" d="100"/>
      </p:scale>
      <p:origin x="0" y="2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14015" cy="49542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9080" y="2"/>
            <a:ext cx="2914015" cy="495427"/>
          </a:xfrm>
          <a:prstGeom prst="rect">
            <a:avLst/>
          </a:prstGeom>
        </p:spPr>
        <p:txBody>
          <a:bodyPr vert="horz" lIns="91440" tIns="45720" rIns="91440" bIns="45720" rtlCol="0"/>
          <a:lstStyle>
            <a:lvl1pPr algn="r">
              <a:defRPr sz="1200"/>
            </a:lvl1pPr>
          </a:lstStyle>
          <a:p>
            <a:fld id="{A357C929-F5A2-B944-A14F-16451897D16C}" type="datetimeFigureOut">
              <a:rPr lang="en-US" smtClean="0"/>
              <a:t>3/1/2023</a:t>
            </a:fld>
            <a:endParaRPr lang="en-US" dirty="0"/>
          </a:p>
        </p:txBody>
      </p:sp>
      <p:sp>
        <p:nvSpPr>
          <p:cNvPr id="4" name="Slide Image Placeholder 3"/>
          <p:cNvSpPr>
            <a:spLocks noGrp="1" noRot="1" noChangeAspect="1"/>
          </p:cNvSpPr>
          <p:nvPr>
            <p:ph type="sldImg" idx="2"/>
          </p:nvPr>
        </p:nvSpPr>
        <p:spPr>
          <a:xfrm>
            <a:off x="1139825" y="1233488"/>
            <a:ext cx="4445000" cy="3333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2465" y="4751983"/>
            <a:ext cx="537972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4"/>
            <a:ext cx="2914015" cy="49542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9080" y="9378824"/>
            <a:ext cx="2914015" cy="495426"/>
          </a:xfrm>
          <a:prstGeom prst="rect">
            <a:avLst/>
          </a:prstGeom>
        </p:spPr>
        <p:txBody>
          <a:bodyPr vert="horz" lIns="91440" tIns="45720" rIns="91440" bIns="45720" rtlCol="0" anchor="b"/>
          <a:lstStyle>
            <a:lvl1pPr algn="r">
              <a:defRPr sz="1200"/>
            </a:lvl1pPr>
          </a:lstStyle>
          <a:p>
            <a:fld id="{50B2B449-F1C8-6F47-A588-55ED763A9793}" type="slidenum">
              <a:rPr lang="en-US" smtClean="0"/>
              <a:t>‹#›</a:t>
            </a:fld>
            <a:endParaRPr lang="en-US" dirty="0"/>
          </a:p>
        </p:txBody>
      </p:sp>
    </p:spTree>
    <p:extLst>
      <p:ext uri="{BB962C8B-B14F-4D97-AF65-F5344CB8AC3E}">
        <p14:creationId xmlns:p14="http://schemas.microsoft.com/office/powerpoint/2010/main" val="4599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0</a:t>
            </a:fld>
            <a:endParaRPr lang="en-US" dirty="0"/>
          </a:p>
        </p:txBody>
      </p:sp>
    </p:spTree>
    <p:extLst>
      <p:ext uri="{BB962C8B-B14F-4D97-AF65-F5344CB8AC3E}">
        <p14:creationId xmlns:p14="http://schemas.microsoft.com/office/powerpoint/2010/main" val="114085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13</a:t>
            </a:fld>
            <a:endParaRPr lang="en-US" dirty="0"/>
          </a:p>
        </p:txBody>
      </p:sp>
    </p:spTree>
    <p:extLst>
      <p:ext uri="{BB962C8B-B14F-4D97-AF65-F5344CB8AC3E}">
        <p14:creationId xmlns:p14="http://schemas.microsoft.com/office/powerpoint/2010/main" val="322573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29</a:t>
            </a:fld>
            <a:endParaRPr lang="en-ZA" dirty="0"/>
          </a:p>
        </p:txBody>
      </p:sp>
    </p:spTree>
    <p:extLst>
      <p:ext uri="{BB962C8B-B14F-4D97-AF65-F5344CB8AC3E}">
        <p14:creationId xmlns:p14="http://schemas.microsoft.com/office/powerpoint/2010/main" val="25853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30</a:t>
            </a:fld>
            <a:endParaRPr lang="en-ZA" dirty="0"/>
          </a:p>
        </p:txBody>
      </p:sp>
    </p:spTree>
    <p:extLst>
      <p:ext uri="{BB962C8B-B14F-4D97-AF65-F5344CB8AC3E}">
        <p14:creationId xmlns:p14="http://schemas.microsoft.com/office/powerpoint/2010/main" val="209714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31</a:t>
            </a:fld>
            <a:endParaRPr lang="en-Z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34</a:t>
            </a:fld>
            <a:endParaRPr lang="en-US" dirty="0"/>
          </a:p>
        </p:txBody>
      </p:sp>
    </p:spTree>
    <p:extLst>
      <p:ext uri="{BB962C8B-B14F-4D97-AF65-F5344CB8AC3E}">
        <p14:creationId xmlns:p14="http://schemas.microsoft.com/office/powerpoint/2010/main" val="2097749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spTree>
    <p:extLst>
      <p:ext uri="{BB962C8B-B14F-4D97-AF65-F5344CB8AC3E}">
        <p14:creationId xmlns:p14="http://schemas.microsoft.com/office/powerpoint/2010/main" val="221606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76072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80156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75939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48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oc id"/>
          <p:cNvSpPr>
            <a:spLocks noGrp="1" noChangeArrowheads="1"/>
          </p:cNvSpPr>
          <p:nvPr>
            <p:ph type="ftr" sz="quarter" idx="10"/>
          </p:nvPr>
        </p:nvSpPr>
        <p:spPr>
          <a:ln/>
        </p:spPr>
        <p:txBody>
          <a:bodyPr/>
          <a:lstStyle>
            <a:lvl1pPr>
              <a:defRPr/>
            </a:lvl1pPr>
          </a:lstStyle>
          <a:p>
            <a:pPr>
              <a:defRPr/>
            </a:pPr>
            <a:endParaRPr lang="en-ZA" dirty="0"/>
          </a:p>
        </p:txBody>
      </p:sp>
      <p:sp>
        <p:nvSpPr>
          <p:cNvPr id="3" name="pg num"/>
          <p:cNvSpPr>
            <a:spLocks noGrp="1" noChangeArrowheads="1"/>
          </p:cNvSpPr>
          <p:nvPr>
            <p:ph type="sldNum" sz="quarter" idx="11"/>
          </p:nvPr>
        </p:nvSpPr>
        <p:spPr>
          <a:ln/>
        </p:spPr>
        <p:txBody>
          <a:bodyPr/>
          <a:lstStyle>
            <a:lvl1pPr>
              <a:defRPr/>
            </a:lvl1pPr>
          </a:lstStyle>
          <a:p>
            <a:pPr>
              <a:defRPr/>
            </a:pPr>
            <a:fld id="{1D46AC71-C261-4AF3-BFB1-CCAEF8821007}" type="slidenum">
              <a:rPr lang="en-ZA"/>
              <a:pPr>
                <a:defRPr/>
              </a:pPr>
              <a:t>‹#›</a:t>
            </a:fld>
            <a:endParaRPr lang="en-ZA" dirty="0"/>
          </a:p>
        </p:txBody>
      </p:sp>
    </p:spTree>
    <p:extLst>
      <p:ext uri="{BB962C8B-B14F-4D97-AF65-F5344CB8AC3E}">
        <p14:creationId xmlns:p14="http://schemas.microsoft.com/office/powerpoint/2010/main" val="327243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Bulleted Slide">
    <p:spTree>
      <p:nvGrpSpPr>
        <p:cNvPr id="1" name=""/>
        <p:cNvGrpSpPr/>
        <p:nvPr/>
      </p:nvGrpSpPr>
      <p:grpSpPr>
        <a:xfrm>
          <a:off x="0" y="0"/>
          <a:ext cx="0" cy="0"/>
          <a:chOff x="0" y="0"/>
          <a:chExt cx="0" cy="0"/>
        </a:xfrm>
      </p:grpSpPr>
      <p:pic>
        <p:nvPicPr>
          <p:cNvPr id="4" name="Picture 2" descr="miolo1 fundo branco"/>
          <p:cNvPicPr>
            <a:picLocks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588"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McK Slide Elements"/>
          <p:cNvGrpSpPr>
            <a:grpSpLocks/>
          </p:cNvGrpSpPr>
          <p:nvPr/>
        </p:nvGrpSpPr>
        <p:grpSpPr bwMode="auto">
          <a:xfrm>
            <a:off x="125413" y="542925"/>
            <a:ext cx="8793162" cy="6288088"/>
            <a:chOff x="79" y="342"/>
            <a:chExt cx="5539" cy="3961"/>
          </a:xfrm>
        </p:grpSpPr>
        <p:sp>
          <p:nvSpPr>
            <p:cNvPr id="6" name="McK Measure" hidden="1"/>
            <p:cNvSpPr txBox="1">
              <a:spLocks noChangeArrowheads="1"/>
            </p:cNvSpPr>
            <p:nvPr userDrawn="1"/>
          </p:nvSpPr>
          <p:spPr bwMode="gray">
            <a:xfrm>
              <a:off x="79" y="342"/>
              <a:ext cx="553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algn="ctr" defTabSz="912813" eaLnBrk="0" fontAlgn="base" hangingPunct="0">
                <a:spcBef>
                  <a:spcPct val="20000"/>
                </a:spcBef>
                <a:spcAft>
                  <a:spcPct val="0"/>
                </a:spcAft>
                <a:buChar char="•"/>
                <a:defRPr>
                  <a:solidFill>
                    <a:schemeClr val="tx1"/>
                  </a:solidFill>
                  <a:latin typeface="Arial" pitchFamily="34" charset="0"/>
                </a:defRPr>
              </a:lvl6pPr>
              <a:lvl7pPr marL="2971800" indent="-228600" algn="ctr" defTabSz="912813" eaLnBrk="0" fontAlgn="base" hangingPunct="0">
                <a:spcBef>
                  <a:spcPct val="20000"/>
                </a:spcBef>
                <a:spcAft>
                  <a:spcPct val="0"/>
                </a:spcAft>
                <a:buChar char="•"/>
                <a:defRPr>
                  <a:solidFill>
                    <a:schemeClr val="tx1"/>
                  </a:solidFill>
                  <a:latin typeface="Arial" pitchFamily="34" charset="0"/>
                </a:defRPr>
              </a:lvl7pPr>
              <a:lvl8pPr marL="3429000" indent="-228600" algn="ctr" defTabSz="912813" eaLnBrk="0" fontAlgn="base" hangingPunct="0">
                <a:spcBef>
                  <a:spcPct val="20000"/>
                </a:spcBef>
                <a:spcAft>
                  <a:spcPct val="0"/>
                </a:spcAft>
                <a:buChar char="•"/>
                <a:defRPr>
                  <a:solidFill>
                    <a:schemeClr val="tx1"/>
                  </a:solidFill>
                  <a:latin typeface="Arial" pitchFamily="34" charset="0"/>
                </a:defRPr>
              </a:lvl8pPr>
              <a:lvl9pPr marL="3886200" indent="-228600" algn="ctr" defTabSz="912813" eaLnBrk="0" fontAlgn="base" hangingPunct="0">
                <a:spcBef>
                  <a:spcPct val="20000"/>
                </a:spcBef>
                <a:spcAft>
                  <a:spcPct val="0"/>
                </a:spcAft>
                <a:buChar char="•"/>
                <a:defRPr>
                  <a:solidFill>
                    <a:schemeClr val="tx1"/>
                  </a:solidFill>
                  <a:latin typeface="Arial" pitchFamily="34" charset="0"/>
                </a:defRPr>
              </a:lvl9pPr>
            </a:lstStyle>
            <a:p>
              <a:pPr algn="ctr" eaLnBrk="1" fontAlgn="base" hangingPunct="1">
                <a:spcBef>
                  <a:spcPct val="0"/>
                </a:spcBef>
                <a:spcAft>
                  <a:spcPct val="0"/>
                </a:spcAft>
                <a:buFontTx/>
                <a:buChar char="•"/>
                <a:defRPr/>
              </a:pPr>
              <a:r>
                <a:rPr lang="en-GB" altLang="en-US" sz="1200">
                  <a:solidFill>
                    <a:srgbClr val="000000"/>
                  </a:solidFill>
                </a:rPr>
                <a:t>Unit of measure</a:t>
              </a:r>
            </a:p>
          </p:txBody>
        </p:sp>
        <p:sp>
          <p:nvSpPr>
            <p:cNvPr id="8" name="McK Footnote" hidden="1"/>
            <p:cNvSpPr txBox="1">
              <a:spLocks noChangeArrowheads="1"/>
            </p:cNvSpPr>
            <p:nvPr userDrawn="1"/>
          </p:nvSpPr>
          <p:spPr bwMode="gray">
            <a:xfrm>
              <a:off x="81" y="4111"/>
              <a:ext cx="524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5788" indent="-585788" defTabSz="912813" eaLnBrk="0" hangingPunct="0">
                <a:tabLst>
                  <a:tab pos="544513" algn="r"/>
                </a:tabLst>
                <a:defRPr>
                  <a:solidFill>
                    <a:schemeClr val="tx1"/>
                  </a:solidFill>
                  <a:latin typeface="Arial" pitchFamily="34" charset="0"/>
                </a:defRPr>
              </a:lvl1pPr>
              <a:lvl2pPr marL="742950" indent="-285750" defTabSz="912813" eaLnBrk="0" hangingPunct="0">
                <a:tabLst>
                  <a:tab pos="544513" algn="r"/>
                </a:tabLst>
                <a:defRPr>
                  <a:solidFill>
                    <a:schemeClr val="tx1"/>
                  </a:solidFill>
                  <a:latin typeface="Arial" pitchFamily="34" charset="0"/>
                </a:defRPr>
              </a:lvl2pPr>
              <a:lvl3pPr marL="1143000" indent="-228600" defTabSz="912813" eaLnBrk="0" hangingPunct="0">
                <a:tabLst>
                  <a:tab pos="544513" algn="r"/>
                </a:tabLst>
                <a:defRPr>
                  <a:solidFill>
                    <a:schemeClr val="tx1"/>
                  </a:solidFill>
                  <a:latin typeface="Arial" pitchFamily="34" charset="0"/>
                </a:defRPr>
              </a:lvl3pPr>
              <a:lvl4pPr marL="1600200" indent="-228600" defTabSz="912813" eaLnBrk="0" hangingPunct="0">
                <a:tabLst>
                  <a:tab pos="544513" algn="r"/>
                </a:tabLst>
                <a:defRPr>
                  <a:solidFill>
                    <a:schemeClr val="tx1"/>
                  </a:solidFill>
                  <a:latin typeface="Arial" pitchFamily="34" charset="0"/>
                </a:defRPr>
              </a:lvl4pPr>
              <a:lvl5pPr marL="2057400" indent="-228600" defTabSz="912813" eaLnBrk="0" hangingPunct="0">
                <a:tabLst>
                  <a:tab pos="544513" algn="r"/>
                </a:tabLst>
                <a:defRPr>
                  <a:solidFill>
                    <a:schemeClr val="tx1"/>
                  </a:solidFill>
                  <a:latin typeface="Arial" pitchFamily="34" charset="0"/>
                </a:defRPr>
              </a:lvl5pPr>
              <a:lvl6pPr marL="2514600" indent="-228600" algn="ctr" defTabSz="912813" eaLnBrk="0" fontAlgn="base" hangingPunct="0">
                <a:spcBef>
                  <a:spcPct val="20000"/>
                </a:spcBef>
                <a:spcAft>
                  <a:spcPct val="0"/>
                </a:spcAft>
                <a:buChar char="•"/>
                <a:tabLst>
                  <a:tab pos="544513" algn="r"/>
                </a:tabLst>
                <a:defRPr>
                  <a:solidFill>
                    <a:schemeClr val="tx1"/>
                  </a:solidFill>
                  <a:latin typeface="Arial" pitchFamily="34" charset="0"/>
                </a:defRPr>
              </a:lvl6pPr>
              <a:lvl7pPr marL="2971800" indent="-228600" algn="ctr" defTabSz="912813" eaLnBrk="0" fontAlgn="base" hangingPunct="0">
                <a:spcBef>
                  <a:spcPct val="20000"/>
                </a:spcBef>
                <a:spcAft>
                  <a:spcPct val="0"/>
                </a:spcAft>
                <a:buChar char="•"/>
                <a:tabLst>
                  <a:tab pos="544513" algn="r"/>
                </a:tabLst>
                <a:defRPr>
                  <a:solidFill>
                    <a:schemeClr val="tx1"/>
                  </a:solidFill>
                  <a:latin typeface="Arial" pitchFamily="34" charset="0"/>
                </a:defRPr>
              </a:lvl7pPr>
              <a:lvl8pPr marL="3429000" indent="-228600" algn="ctr" defTabSz="912813" eaLnBrk="0" fontAlgn="base" hangingPunct="0">
                <a:spcBef>
                  <a:spcPct val="20000"/>
                </a:spcBef>
                <a:spcAft>
                  <a:spcPct val="0"/>
                </a:spcAft>
                <a:buChar char="•"/>
                <a:tabLst>
                  <a:tab pos="544513" algn="r"/>
                </a:tabLst>
                <a:defRPr>
                  <a:solidFill>
                    <a:schemeClr val="tx1"/>
                  </a:solidFill>
                  <a:latin typeface="Arial" pitchFamily="34" charset="0"/>
                </a:defRPr>
              </a:lvl8pPr>
              <a:lvl9pPr marL="3886200" indent="-228600" algn="ctr" defTabSz="912813" eaLnBrk="0" fontAlgn="base" hangingPunct="0">
                <a:spcBef>
                  <a:spcPct val="20000"/>
                </a:spcBef>
                <a:spcAft>
                  <a:spcPct val="0"/>
                </a:spcAft>
                <a:buChar char="•"/>
                <a:tabLst>
                  <a:tab pos="544513" algn="r"/>
                </a:tabLst>
                <a:defRPr>
                  <a:solidFill>
                    <a:schemeClr val="tx1"/>
                  </a:solidFill>
                  <a:latin typeface="Arial" pitchFamily="34" charset="0"/>
                </a:defRPr>
              </a:lvl9pPr>
            </a:lstStyle>
            <a:p>
              <a:pPr algn="ctr" eaLnBrk="1" fontAlgn="base" hangingPunct="1">
                <a:spcBef>
                  <a:spcPct val="0"/>
                </a:spcBef>
                <a:spcAft>
                  <a:spcPct val="0"/>
                </a:spcAft>
                <a:buFontTx/>
                <a:buChar char="•"/>
                <a:defRPr/>
              </a:pPr>
              <a:r>
                <a:rPr lang="en-GB" altLang="en-US" sz="900">
                  <a:solidFill>
                    <a:srgbClr val="000000"/>
                  </a:solidFill>
                </a:rPr>
                <a:t>	*	Footnote</a:t>
              </a:r>
            </a:p>
            <a:p>
              <a:pPr algn="ctr" eaLnBrk="1" fontAlgn="base" hangingPunct="1">
                <a:spcBef>
                  <a:spcPct val="20000"/>
                </a:spcBef>
                <a:spcAft>
                  <a:spcPct val="0"/>
                </a:spcAft>
                <a:buFontTx/>
                <a:buChar char="•"/>
                <a:defRPr/>
              </a:pPr>
              <a:r>
                <a:rPr lang="en-GB" altLang="en-US" sz="900">
                  <a:solidFill>
                    <a:srgbClr val="000000"/>
                  </a:solidFill>
                </a:rPr>
                <a:t>Source:		Source</a:t>
              </a:r>
            </a:p>
          </p:txBody>
        </p:sp>
      </p:grpSp>
      <p:graphicFrame>
        <p:nvGraphicFramePr>
          <p:cNvPr id="9" name="Rectangle 9" hidden="1"/>
          <p:cNvGraphicFramePr>
            <a:graphicFrameLocks/>
          </p:cNvGraphicFramePr>
          <p:nvPr/>
        </p:nvGraphicFramePr>
        <p:xfrm>
          <a:off x="6351" y="2"/>
          <a:ext cx="149225" cy="161925"/>
        </p:xfrm>
        <a:graphic>
          <a:graphicData uri="http://schemas.openxmlformats.org/presentationml/2006/ole">
            <mc:AlternateContent xmlns:mc="http://schemas.openxmlformats.org/markup-compatibility/2006">
              <mc:Choice xmlns:v="urn:schemas-microsoft-com:vml" Requires="v">
                <p:oleObj r:id="rId4" imgW="0" imgH="0" progId="">
                  <p:embed/>
                </p:oleObj>
              </mc:Choice>
              <mc:Fallback>
                <p:oleObj r:id="rId4" imgW="0" imgH="0" progId="">
                  <p:embed/>
                  <p:pic>
                    <p:nvPicPr>
                      <p:cNvPr id="9" name="Rectangle 9"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351" y="2"/>
                        <a:ext cx="1492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Placeholder 6"/>
          <p:cNvSpPr>
            <a:spLocks noGrp="1"/>
          </p:cNvSpPr>
          <p:nvPr>
            <p:ph type="body" sz="quarter" idx="10"/>
          </p:nvPr>
        </p:nvSpPr>
        <p:spPr>
          <a:xfrm>
            <a:off x="159518" y="1255715"/>
            <a:ext cx="8799635" cy="1538883"/>
          </a:xfrm>
          <a:prstGeom prst="rect">
            <a:avLst/>
          </a:prstGeom>
        </p:spPr>
        <p:txBody>
          <a:bodyPr/>
          <a:lstStyle>
            <a:lvl1pPr>
              <a:defRPr sz="1350"/>
            </a:lvl1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172915" y="467797"/>
            <a:ext cx="8853854" cy="369332"/>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68394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wmf"/><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5CC4A0F-DD9F-2A4B-A7C2-D3C533F08224}"/>
              </a:ext>
            </a:extLst>
          </p:cNvPr>
          <p:cNvPicPr>
            <a:picLocks noChangeAspect="1"/>
          </p:cNvPicPr>
          <p:nvPr userDrawn="1"/>
        </p:nvPicPr>
        <p:blipFill>
          <a:blip r:embed="rId10"/>
          <a:stretch>
            <a:fillRect/>
          </a:stretch>
        </p:blipFill>
        <p:spPr>
          <a:xfrm>
            <a:off x="791644" y="6362004"/>
            <a:ext cx="897083" cy="29600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4"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11"/>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2">
          <p15:clr>
            <a:srgbClr val="F26B43"/>
          </p15:clr>
        </p15:guide>
        <p15:guide id="3" pos="5488">
          <p15:clr>
            <a:srgbClr val="F26B43"/>
          </p15:clr>
        </p15:guide>
        <p15:guide id="4" orient="horz" pos="4201">
          <p15:clr>
            <a:srgbClr val="F26B43"/>
          </p15:clr>
        </p15:guide>
        <p15:guide id="5" orient="horz" pos="663">
          <p15:clr>
            <a:srgbClr val="F26B43"/>
          </p15:clr>
        </p15:guide>
        <p15:guide id="6" orient="horz" pos="1162">
          <p15:clr>
            <a:srgbClr val="F26B43"/>
          </p15:clr>
        </p15:guide>
        <p15:guide id="7" orient="horz" pos="383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mailto:tenderoffice@sars.gov.za"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mailto:rft-professionalservices@sars.gov.za"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721548-6038-7E41-94EC-34607F2F72EA}"/>
              </a:ext>
            </a:extLst>
          </p:cNvPr>
          <p:cNvPicPr>
            <a:picLocks noChangeAspect="1"/>
          </p:cNvPicPr>
          <p:nvPr/>
        </p:nvPicPr>
        <p:blipFill>
          <a:blip r:embed="rId3"/>
          <a:stretch>
            <a:fillRect/>
          </a:stretch>
        </p:blipFill>
        <p:spPr>
          <a:xfrm>
            <a:off x="372115" y="354061"/>
            <a:ext cx="1750145" cy="577489"/>
          </a:xfrm>
          <a:prstGeom prst="rect">
            <a:avLst/>
          </a:prstGeom>
        </p:spPr>
      </p:pic>
      <p:sp>
        <p:nvSpPr>
          <p:cNvPr id="4" name="Subtitle 3">
            <a:extLst>
              <a:ext uri="{FF2B5EF4-FFF2-40B4-BE49-F238E27FC236}">
                <a16:creationId xmlns:a16="http://schemas.microsoft.com/office/drawing/2014/main" id="{A59469B6-B21C-4AE7-B0D6-6F6C7C5F7C39}"/>
              </a:ext>
            </a:extLst>
          </p:cNvPr>
          <p:cNvSpPr txBox="1">
            <a:spLocks/>
          </p:cNvSpPr>
          <p:nvPr/>
        </p:nvSpPr>
        <p:spPr bwMode="auto">
          <a:xfrm>
            <a:off x="685800" y="4760513"/>
            <a:ext cx="8012260" cy="1420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defTabSz="912813" eaLnBrk="0" hangingPunct="0">
              <a:lnSpc>
                <a:spcPct val="150000"/>
              </a:lnSpc>
              <a:buSzPct val="120000"/>
              <a:defRPr/>
            </a:pPr>
            <a:r>
              <a:rPr kumimoji="0" lang="en-ZA" sz="2000" b="1" i="0" u="none" strike="noStrike" kern="0" cap="none" spc="0" normalizeH="0" baseline="0" noProof="0" dirty="0">
                <a:ln>
                  <a:noFill/>
                </a:ln>
                <a:solidFill>
                  <a:schemeClr val="bg1"/>
                </a:solidFill>
                <a:effectLst/>
                <a:uLnTx/>
                <a:uFillTx/>
                <a:cs typeface="Arial" charset="0"/>
              </a:rPr>
              <a:t>Virtual Briefing Session:</a:t>
            </a:r>
            <a:r>
              <a:rPr lang="en-ZA" sz="2000" b="1" kern="0" dirty="0">
                <a:solidFill>
                  <a:schemeClr val="bg1"/>
                </a:solidFill>
                <a:cs typeface="Arial" charset="0"/>
              </a:rPr>
              <a:t>	02 March 2023 at 11:00</a:t>
            </a:r>
          </a:p>
          <a:p>
            <a:pPr lvl="0" defTabSz="912813" eaLnBrk="0" hangingPunct="0">
              <a:lnSpc>
                <a:spcPct val="150000"/>
              </a:lnSpc>
              <a:buSzPct val="120000"/>
              <a:tabLst>
                <a:tab pos="2774950" algn="l"/>
              </a:tabLst>
              <a:defRPr/>
            </a:pPr>
            <a:r>
              <a:rPr kumimoji="0" lang="en-ZA" sz="2000" b="1" i="0" u="none" strike="noStrike" kern="0" cap="none" spc="0" normalizeH="0" baseline="0" noProof="0" dirty="0">
                <a:ln>
                  <a:noFill/>
                </a:ln>
                <a:solidFill>
                  <a:schemeClr val="bg1"/>
                </a:solidFill>
                <a:effectLst/>
                <a:uLnTx/>
                <a:uFillTx/>
                <a:cs typeface="Arial" charset="0"/>
              </a:rPr>
              <a:t>RFP No.:</a:t>
            </a:r>
            <a:r>
              <a:rPr lang="en-ZA" sz="2000" b="1" kern="0" noProof="0" dirty="0">
                <a:solidFill>
                  <a:schemeClr val="bg1"/>
                </a:solidFill>
                <a:cs typeface="Arial" charset="0"/>
              </a:rPr>
              <a:t>                         	</a:t>
            </a:r>
            <a:r>
              <a:rPr kumimoji="0" lang="en-ZA" sz="2000" b="1" i="0" u="none" strike="noStrike" kern="0" cap="none" spc="0" normalizeH="0" baseline="0" noProof="0" dirty="0">
                <a:ln>
                  <a:noFill/>
                </a:ln>
                <a:solidFill>
                  <a:schemeClr val="bg1"/>
                </a:solidFill>
                <a:effectLst/>
                <a:uLnTx/>
                <a:uFillTx/>
                <a:cs typeface="Arial" charset="0"/>
              </a:rPr>
              <a:t>RFP </a:t>
            </a:r>
            <a:r>
              <a:rPr lang="en-ZA" sz="2000" b="1" kern="0" dirty="0">
                <a:solidFill>
                  <a:schemeClr val="bg1"/>
                </a:solidFill>
                <a:cs typeface="Arial" charset="0"/>
              </a:rPr>
              <a:t>38</a:t>
            </a:r>
            <a:r>
              <a:rPr kumimoji="0" lang="en-ZA" sz="2000" b="1" i="0" u="none" strike="noStrike" kern="0" cap="none" spc="0" normalizeH="0" baseline="0" noProof="0" dirty="0">
                <a:ln>
                  <a:noFill/>
                </a:ln>
                <a:solidFill>
                  <a:schemeClr val="bg1"/>
                </a:solidFill>
                <a:effectLst/>
                <a:uLnTx/>
                <a:uFillTx/>
                <a:cs typeface="Arial" charset="0"/>
              </a:rPr>
              <a:t>/2022</a:t>
            </a:r>
          </a:p>
          <a:p>
            <a:pPr lvl="0" defTabSz="912813" eaLnBrk="0" hangingPunct="0">
              <a:lnSpc>
                <a:spcPct val="150000"/>
              </a:lnSpc>
              <a:buSzPct val="120000"/>
              <a:defRPr/>
            </a:pPr>
            <a:r>
              <a:rPr kumimoji="0" lang="en-ZA" sz="2000" b="1" i="0" u="none" strike="noStrike" kern="0" cap="none" spc="0" normalizeH="0" baseline="0" noProof="0" dirty="0">
                <a:ln>
                  <a:noFill/>
                </a:ln>
                <a:solidFill>
                  <a:schemeClr val="bg1"/>
                </a:solidFill>
                <a:effectLst/>
                <a:uLnTx/>
                <a:uFillTx/>
                <a:cs typeface="Arial" charset="0"/>
              </a:rPr>
              <a:t>Closing Date:      	             </a:t>
            </a:r>
            <a:r>
              <a:rPr lang="en-ZA" sz="2000" b="1" kern="0" noProof="0" dirty="0">
                <a:solidFill>
                  <a:schemeClr val="bg1"/>
                </a:solidFill>
                <a:cs typeface="Arial" charset="0"/>
              </a:rPr>
              <a:t>24 March </a:t>
            </a:r>
            <a:r>
              <a:rPr lang="en-ZA" sz="2000" b="1" kern="0" dirty="0">
                <a:solidFill>
                  <a:schemeClr val="bg1"/>
                </a:solidFill>
                <a:cs typeface="Arial" charset="0"/>
              </a:rPr>
              <a:t>2023</a:t>
            </a:r>
            <a:r>
              <a:rPr kumimoji="0" lang="en-ZA" sz="2000" b="1" i="0" u="none" strike="noStrike" kern="0" cap="none" spc="0" normalizeH="0" baseline="0" noProof="0" dirty="0">
                <a:ln>
                  <a:noFill/>
                </a:ln>
                <a:solidFill>
                  <a:schemeClr val="bg1"/>
                </a:solidFill>
                <a:effectLst/>
                <a:uLnTx/>
                <a:uFillTx/>
                <a:cs typeface="Arial" charset="0"/>
              </a:rPr>
              <a:t>,</a:t>
            </a:r>
            <a:r>
              <a:rPr kumimoji="0" lang="en-ZA" sz="2000" b="1" i="0" u="none" strike="noStrike" kern="0" cap="none" spc="0" normalizeH="0" noProof="0" dirty="0">
                <a:ln>
                  <a:noFill/>
                </a:ln>
                <a:solidFill>
                  <a:schemeClr val="bg1"/>
                </a:solidFill>
                <a:effectLst/>
                <a:uLnTx/>
                <a:uFillTx/>
                <a:cs typeface="Arial" charset="0"/>
              </a:rPr>
              <a:t>  </a:t>
            </a:r>
            <a:r>
              <a:rPr kumimoji="0" lang="en-ZA" sz="2000" b="1" i="0" u="none" strike="noStrike" kern="0" cap="none" spc="0" normalizeH="0" baseline="0" noProof="0" dirty="0">
                <a:ln>
                  <a:noFill/>
                </a:ln>
                <a:solidFill>
                  <a:schemeClr val="bg1"/>
                </a:solidFill>
                <a:effectLst/>
                <a:uLnTx/>
                <a:uFillTx/>
                <a:cs typeface="Arial" charset="0"/>
              </a:rPr>
              <a:t>11:00</a:t>
            </a:r>
          </a:p>
        </p:txBody>
      </p:sp>
      <p:sp>
        <p:nvSpPr>
          <p:cNvPr id="5" name="Subtitle 2">
            <a:extLst>
              <a:ext uri="{FF2B5EF4-FFF2-40B4-BE49-F238E27FC236}">
                <a16:creationId xmlns:a16="http://schemas.microsoft.com/office/drawing/2014/main" id="{BBE37CBF-F13E-4178-9277-D3F2A176387F}"/>
              </a:ext>
            </a:extLst>
          </p:cNvPr>
          <p:cNvSpPr txBox="1">
            <a:spLocks/>
          </p:cNvSpPr>
          <p:nvPr/>
        </p:nvSpPr>
        <p:spPr>
          <a:xfrm>
            <a:off x="536331" y="2699238"/>
            <a:ext cx="8161729" cy="1858694"/>
          </a:xfrm>
          <a:prstGeom prst="rect">
            <a:avLst/>
          </a:prstGeom>
        </p:spPr>
        <p:txBody>
          <a:bodyPr/>
          <a:lst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4"/>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ZA" dirty="0"/>
          </a:p>
          <a:p>
            <a:endParaRPr lang="en-ZA" dirty="0"/>
          </a:p>
          <a:p>
            <a:pPr algn="ctr">
              <a:lnSpc>
                <a:spcPct val="100000"/>
              </a:lnSpc>
            </a:pPr>
            <a:r>
              <a:rPr lang="en-US" b="1" kern="0" dirty="0">
                <a:solidFill>
                  <a:schemeClr val="bg1"/>
                </a:solidFill>
                <a:latin typeface="+mn-lt"/>
                <a:cs typeface="Arial" charset="0"/>
              </a:rPr>
              <a:t>APPOINTMENT OF A SERVICE PROVIDER FOR HEALTH AND SAFETY TRAINING </a:t>
            </a:r>
            <a:endParaRPr lang="en-ZA" b="1" kern="0" dirty="0">
              <a:solidFill>
                <a:schemeClr val="bg1"/>
              </a:solidFill>
              <a:latin typeface="+mn-lt"/>
              <a:cs typeface="Arial" charset="0"/>
            </a:endParaRPr>
          </a:p>
        </p:txBody>
      </p:sp>
    </p:spTree>
    <p:extLst>
      <p:ext uri="{BB962C8B-B14F-4D97-AF65-F5344CB8AC3E}">
        <p14:creationId xmlns:p14="http://schemas.microsoft.com/office/powerpoint/2010/main" val="875299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9</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rgbClr val="FF0000"/>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a:t>
            </a:r>
            <a:r>
              <a:rPr lang="en-ZA" sz="1800" b="1" dirty="0">
                <a:solidFill>
                  <a:schemeClr val="tx2"/>
                </a:solidFill>
              </a:rPr>
              <a:t>. Bid Evaluation Process </a:t>
            </a:r>
          </a:p>
          <a:p>
            <a:pPr marL="228600" indent="-228600">
              <a:lnSpc>
                <a:spcPct val="135000"/>
              </a:lnSpc>
              <a:spcBef>
                <a:spcPct val="75000"/>
              </a:spcBef>
              <a:spcAft>
                <a:spcPct val="10000"/>
              </a:spcAft>
              <a:buClr>
                <a:schemeClr val="accent1"/>
              </a:buClr>
            </a:pPr>
            <a:r>
              <a:rPr lang="en-US" b="1" dirty="0">
                <a:solidFill>
                  <a:schemeClr val="tx2"/>
                </a:solidFill>
              </a:rPr>
              <a:t>6.Price &amp; B-BBEE</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Financial Analysis</a:t>
            </a:r>
          </a:p>
          <a:p>
            <a:pPr marL="228600" indent="-228600">
              <a:lnSpc>
                <a:spcPct val="135000"/>
              </a:lnSpc>
              <a:spcBef>
                <a:spcPct val="75000"/>
              </a:spcBef>
              <a:spcAft>
                <a:spcPct val="10000"/>
              </a:spcAft>
              <a:buClr>
                <a:schemeClr val="accent1"/>
              </a:buClr>
            </a:pPr>
            <a:r>
              <a:rPr lang="en-ZA" b="1" dirty="0">
                <a:solidFill>
                  <a:schemeClr val="tx2"/>
                </a:solidFill>
              </a:rPr>
              <a:t>8.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9. RFP submission and contact details</a:t>
            </a:r>
          </a:p>
          <a:p>
            <a:pPr marL="228600" indent="-228600" algn="l">
              <a:lnSpc>
                <a:spcPct val="135000"/>
              </a:lnSpc>
              <a:spcBef>
                <a:spcPct val="75000"/>
              </a:spcBef>
              <a:spcAft>
                <a:spcPct val="10000"/>
              </a:spcAft>
              <a:buClr>
                <a:schemeClr val="accent1"/>
              </a:buClr>
            </a:pPr>
            <a:r>
              <a:rPr lang="en-ZA" b="1" dirty="0">
                <a:solidFill>
                  <a:schemeClr val="tx2"/>
                </a:solidFill>
              </a:rPr>
              <a:t>10</a:t>
            </a:r>
            <a:r>
              <a:rPr lang="en-ZA" sz="1800" b="1" dirty="0">
                <a:solidFill>
                  <a:schemeClr val="tx2"/>
                </a:solidFill>
              </a:rPr>
              <a:t>. Q&amp;A</a:t>
            </a:r>
            <a:endParaRPr lang="en-ZA" sz="1100" dirty="0">
              <a:solidFill>
                <a:schemeClr val="tx1"/>
              </a:solidFill>
            </a:endParaRPr>
          </a:p>
          <a:p>
            <a:endParaRPr lang="en-ZA" dirty="0"/>
          </a:p>
        </p:txBody>
      </p:sp>
    </p:spTree>
    <p:extLst>
      <p:ext uri="{BB962C8B-B14F-4D97-AF65-F5344CB8AC3E}">
        <p14:creationId xmlns:p14="http://schemas.microsoft.com/office/powerpoint/2010/main" val="3525960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78867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BACKGROUND &amp; SCOPE OF WORK </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10</a:t>
            </a:fld>
            <a:endParaRPr lang="en-US" dirty="0"/>
          </a:p>
        </p:txBody>
      </p:sp>
      <p:sp>
        <p:nvSpPr>
          <p:cNvPr id="6" name="TextBox 5">
            <a:extLst>
              <a:ext uri="{FF2B5EF4-FFF2-40B4-BE49-F238E27FC236}">
                <a16:creationId xmlns:a16="http://schemas.microsoft.com/office/drawing/2014/main" id="{8AEA6649-9520-496D-AD42-986D9C9D0CAE}"/>
              </a:ext>
            </a:extLst>
          </p:cNvPr>
          <p:cNvSpPr txBox="1"/>
          <p:nvPr/>
        </p:nvSpPr>
        <p:spPr>
          <a:xfrm>
            <a:off x="126609" y="1046833"/>
            <a:ext cx="8468751" cy="785343"/>
          </a:xfrm>
          <a:prstGeom prst="rect">
            <a:avLst/>
          </a:prstGeom>
          <a:noFill/>
        </p:spPr>
        <p:txBody>
          <a:bodyPr wrap="square">
            <a:spAutoFit/>
          </a:bodyPr>
          <a:lstStyle/>
          <a:p>
            <a:pPr algn="just">
              <a:lnSpc>
                <a:spcPct val="150000"/>
              </a:lnSpc>
            </a:pPr>
            <a:r>
              <a:rPr lang="en-ZA" sz="1600" dirty="0"/>
              <a:t>Refer to section 2 of the RFP document for scope of work and requirements for the appointment </a:t>
            </a:r>
            <a:r>
              <a:rPr lang="en-US" sz="1600" dirty="0"/>
              <a:t>of a competent institution to provide SARS with the health and safety training.</a:t>
            </a:r>
            <a:r>
              <a:rPr lang="en-ZA" sz="1600" dirty="0"/>
              <a:t> </a:t>
            </a:r>
            <a:endParaRPr lang="en-ZA" dirty="0"/>
          </a:p>
        </p:txBody>
      </p:sp>
    </p:spTree>
    <p:extLst>
      <p:ext uri="{BB962C8B-B14F-4D97-AF65-F5344CB8AC3E}">
        <p14:creationId xmlns:p14="http://schemas.microsoft.com/office/powerpoint/2010/main" val="111618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11</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rgbClr val="FF0000"/>
                </a:solidFill>
              </a:rPr>
              <a:t>5</a:t>
            </a:r>
            <a:r>
              <a:rPr lang="en-ZA" sz="1800" b="1" dirty="0">
                <a:solidFill>
                  <a:srgbClr val="FF0000"/>
                </a:solidFill>
              </a:rPr>
              <a:t>. Bid Evaluation Process </a:t>
            </a:r>
          </a:p>
          <a:p>
            <a:pPr marL="228600" indent="-228600">
              <a:lnSpc>
                <a:spcPct val="135000"/>
              </a:lnSpc>
              <a:spcBef>
                <a:spcPct val="75000"/>
              </a:spcBef>
              <a:spcAft>
                <a:spcPct val="10000"/>
              </a:spcAft>
              <a:buClr>
                <a:schemeClr val="accent1"/>
              </a:buClr>
            </a:pPr>
            <a:r>
              <a:rPr lang="en-US" b="1" dirty="0">
                <a:solidFill>
                  <a:schemeClr val="tx2"/>
                </a:solidFill>
              </a:rPr>
              <a:t>6.Price &amp; B-BBEE</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Financial Analysis</a:t>
            </a:r>
          </a:p>
          <a:p>
            <a:pPr marL="228600" indent="-228600">
              <a:lnSpc>
                <a:spcPct val="135000"/>
              </a:lnSpc>
              <a:spcBef>
                <a:spcPct val="75000"/>
              </a:spcBef>
              <a:spcAft>
                <a:spcPct val="10000"/>
              </a:spcAft>
              <a:buClr>
                <a:schemeClr val="accent1"/>
              </a:buClr>
            </a:pPr>
            <a:r>
              <a:rPr lang="en-ZA" b="1" dirty="0">
                <a:solidFill>
                  <a:schemeClr val="tx2"/>
                </a:solidFill>
              </a:rPr>
              <a:t>8.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9. RFP submission and contact details</a:t>
            </a:r>
          </a:p>
          <a:p>
            <a:pPr marL="228600" indent="-228600" algn="l">
              <a:lnSpc>
                <a:spcPct val="135000"/>
              </a:lnSpc>
              <a:spcBef>
                <a:spcPct val="75000"/>
              </a:spcBef>
              <a:spcAft>
                <a:spcPct val="10000"/>
              </a:spcAft>
              <a:buClr>
                <a:schemeClr val="accent1"/>
              </a:buClr>
            </a:pPr>
            <a:r>
              <a:rPr lang="en-ZA" b="1" dirty="0">
                <a:solidFill>
                  <a:schemeClr val="tx2"/>
                </a:solidFill>
              </a:rPr>
              <a:t>10</a:t>
            </a:r>
            <a:r>
              <a:rPr lang="en-ZA" sz="1800" b="1" dirty="0">
                <a:solidFill>
                  <a:schemeClr val="tx2"/>
                </a:solidFill>
              </a:rPr>
              <a:t>. Q&amp;A</a:t>
            </a:r>
            <a:endParaRPr lang="en-ZA" sz="1100" dirty="0">
              <a:solidFill>
                <a:schemeClr val="tx1"/>
              </a:solidFill>
            </a:endParaRPr>
          </a:p>
          <a:p>
            <a:endParaRPr lang="en-ZA" dirty="0"/>
          </a:p>
        </p:txBody>
      </p:sp>
    </p:spTree>
    <p:extLst>
      <p:ext uri="{BB962C8B-B14F-4D97-AF65-F5344CB8AC3E}">
        <p14:creationId xmlns:p14="http://schemas.microsoft.com/office/powerpoint/2010/main" val="2675445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BID EVALUATION PROCESS </a:t>
            </a:r>
            <a:r>
              <a:rPr lang="en-ZA" sz="1800" b="1" dirty="0">
                <a:solidFill>
                  <a:schemeClr val="tx2"/>
                </a:solidFill>
                <a:effectLst>
                  <a:outerShdw blurRad="38100" dist="38100" dir="2700000" algn="tl">
                    <a:srgbClr val="000000">
                      <a:alpha val="43137"/>
                    </a:srgbClr>
                  </a:outerShdw>
                </a:effectLst>
                <a:latin typeface="+mj-lt"/>
                <a:ea typeface="+mj-ea"/>
                <a:cs typeface="+mj-cs"/>
              </a:rPr>
              <a:t>Refer to section 8 of the RFP doc</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12</a:t>
            </a:fld>
            <a:endParaRPr lang="en-US" dirty="0"/>
          </a:p>
        </p:txBody>
      </p:sp>
      <p:sp>
        <p:nvSpPr>
          <p:cNvPr id="4" name="AutoShape 74">
            <a:extLst>
              <a:ext uri="{FF2B5EF4-FFF2-40B4-BE49-F238E27FC236}">
                <a16:creationId xmlns:a16="http://schemas.microsoft.com/office/drawing/2014/main" id="{FF4088F1-A95E-411C-9D84-36E755FE6272}"/>
              </a:ext>
            </a:extLst>
          </p:cNvPr>
          <p:cNvSpPr>
            <a:spLocks noChangeArrowheads="1"/>
          </p:cNvSpPr>
          <p:nvPr/>
        </p:nvSpPr>
        <p:spPr bwMode="auto">
          <a:xfrm>
            <a:off x="273269" y="939909"/>
            <a:ext cx="3325090" cy="1950563"/>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5" name="Text Box 75">
            <a:extLst>
              <a:ext uri="{FF2B5EF4-FFF2-40B4-BE49-F238E27FC236}">
                <a16:creationId xmlns:a16="http://schemas.microsoft.com/office/drawing/2014/main" id="{96DD892A-234F-424B-88F5-3A32BD7686F9}"/>
              </a:ext>
            </a:extLst>
          </p:cNvPr>
          <p:cNvSpPr txBox="1">
            <a:spLocks noChangeArrowheads="1"/>
          </p:cNvSpPr>
          <p:nvPr/>
        </p:nvSpPr>
        <p:spPr bwMode="auto">
          <a:xfrm>
            <a:off x="623456" y="1113627"/>
            <a:ext cx="1064586"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0</a:t>
            </a:r>
            <a:endParaRPr lang="en-GB" b="1" dirty="0">
              <a:solidFill>
                <a:schemeClr val="tx2"/>
              </a:solidFill>
            </a:endParaRPr>
          </a:p>
        </p:txBody>
      </p:sp>
      <p:sp>
        <p:nvSpPr>
          <p:cNvPr id="6" name="Rectangle 11">
            <a:extLst>
              <a:ext uri="{FF2B5EF4-FFF2-40B4-BE49-F238E27FC236}">
                <a16:creationId xmlns:a16="http://schemas.microsoft.com/office/drawing/2014/main" id="{D76C1CEA-7DF1-4756-B22D-05D99288F2E9}"/>
              </a:ext>
            </a:extLst>
          </p:cNvPr>
          <p:cNvSpPr>
            <a:spLocks noChangeArrowheads="1"/>
          </p:cNvSpPr>
          <p:nvPr/>
        </p:nvSpPr>
        <p:spPr bwMode="auto">
          <a:xfrm>
            <a:off x="573305" y="1883463"/>
            <a:ext cx="2082296" cy="546411"/>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b="1" dirty="0">
                <a:solidFill>
                  <a:schemeClr val="tx2"/>
                </a:solidFill>
              </a:rPr>
              <a:t>Pre-Qualification</a:t>
            </a:r>
          </a:p>
        </p:txBody>
      </p:sp>
      <p:sp>
        <p:nvSpPr>
          <p:cNvPr id="7" name="Text Box 98">
            <a:extLst>
              <a:ext uri="{FF2B5EF4-FFF2-40B4-BE49-F238E27FC236}">
                <a16:creationId xmlns:a16="http://schemas.microsoft.com/office/drawing/2014/main" id="{E935DA4E-A466-4652-AC17-45EE64ECEEC8}"/>
              </a:ext>
            </a:extLst>
          </p:cNvPr>
          <p:cNvSpPr txBox="1">
            <a:spLocks noChangeArrowheads="1"/>
          </p:cNvSpPr>
          <p:nvPr/>
        </p:nvSpPr>
        <p:spPr bwMode="auto">
          <a:xfrm>
            <a:off x="3810633" y="643085"/>
            <a:ext cx="5060098" cy="2274149"/>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1450" indent="-171450" algn="l">
              <a:lnSpc>
                <a:spcPct val="150000"/>
              </a:lnSpc>
              <a:buFont typeface="Arial" panose="020B0604020202020204" pitchFamily="34" charset="0"/>
              <a:buChar char="•"/>
            </a:pPr>
            <a:r>
              <a:rPr lang="en-ZA" sz="1200" b="1" dirty="0">
                <a:solidFill>
                  <a:schemeClr val="tx2"/>
                </a:solidFill>
              </a:rPr>
              <a:t>Invitation to Bid (SBD 1)</a:t>
            </a:r>
          </a:p>
          <a:p>
            <a:pPr marL="173038" indent="-173038">
              <a:lnSpc>
                <a:spcPct val="150000"/>
              </a:lnSpc>
              <a:buFontTx/>
              <a:buChar char="•"/>
            </a:pPr>
            <a:r>
              <a:rPr lang="en-ZA" sz="1200" b="1" dirty="0">
                <a:solidFill>
                  <a:schemeClr val="tx2"/>
                </a:solidFill>
              </a:rPr>
              <a:t>Central Registration Report (Central Database System) from NT</a:t>
            </a:r>
          </a:p>
          <a:p>
            <a:pPr marL="173038" indent="-173038">
              <a:lnSpc>
                <a:spcPct val="150000"/>
              </a:lnSpc>
              <a:buFontTx/>
              <a:buChar char="•"/>
            </a:pPr>
            <a:r>
              <a:rPr lang="en-ZA" sz="1200" b="1" dirty="0">
                <a:solidFill>
                  <a:schemeClr val="tx2"/>
                </a:solidFill>
              </a:rPr>
              <a:t>Standard Bidding Document (SBD 4)                     </a:t>
            </a:r>
          </a:p>
          <a:p>
            <a:pPr algn="l">
              <a:lnSpc>
                <a:spcPct val="150000"/>
              </a:lnSpc>
              <a:buFontTx/>
              <a:buChar char="•"/>
            </a:pPr>
            <a:r>
              <a:rPr lang="en-ZA" sz="1200" b="1" dirty="0">
                <a:solidFill>
                  <a:schemeClr val="tx2"/>
                </a:solidFill>
              </a:rPr>
              <a:t>   Preference Point Claim Form (SBD 6.1)</a:t>
            </a:r>
          </a:p>
          <a:p>
            <a:pPr algn="l">
              <a:lnSpc>
                <a:spcPct val="150000"/>
              </a:lnSpc>
              <a:buFontTx/>
              <a:buChar char="•"/>
            </a:pPr>
            <a:r>
              <a:rPr lang="en-US" sz="1200" b="1" dirty="0">
                <a:solidFill>
                  <a:schemeClr val="tx2"/>
                </a:solidFill>
              </a:rPr>
              <a:t>   Supplier Risk Questionnaire</a:t>
            </a:r>
            <a:endParaRPr lang="en-ZA" sz="1200" b="1" dirty="0">
              <a:solidFill>
                <a:schemeClr val="tx2"/>
              </a:solidFill>
            </a:endParaRPr>
          </a:p>
          <a:p>
            <a:pPr>
              <a:lnSpc>
                <a:spcPct val="150000"/>
              </a:lnSpc>
              <a:buFontTx/>
              <a:buChar char="•"/>
            </a:pPr>
            <a:r>
              <a:rPr lang="en-ZA" sz="1200" b="1" dirty="0">
                <a:solidFill>
                  <a:schemeClr val="tx2"/>
                </a:solidFill>
                <a:cs typeface="Times New Roman" pitchFamily="18" charset="0"/>
              </a:rPr>
              <a:t>   General Conditions of Contract (GCC)</a:t>
            </a:r>
          </a:p>
          <a:p>
            <a:pPr algn="l">
              <a:lnSpc>
                <a:spcPct val="150000"/>
              </a:lnSpc>
              <a:buFontTx/>
              <a:buChar char="•"/>
            </a:pPr>
            <a:r>
              <a:rPr lang="en-ZA" sz="1200" b="1" dirty="0">
                <a:solidFill>
                  <a:schemeClr val="tx2"/>
                </a:solidFill>
                <a:cs typeface="Times New Roman" pitchFamily="18" charset="0"/>
              </a:rPr>
              <a:t>   </a:t>
            </a:r>
            <a:r>
              <a:rPr lang="en-GB" sz="1200" b="1" dirty="0">
                <a:solidFill>
                  <a:schemeClr val="tx2"/>
                </a:solidFill>
                <a:cs typeface="Times New Roman" pitchFamily="18" charset="0"/>
              </a:rPr>
              <a:t>A complete set of three (3) most recent audited / independently reviewed financial statements</a:t>
            </a:r>
            <a:endParaRPr lang="en-ZA" sz="1200" b="1" dirty="0">
              <a:solidFill>
                <a:schemeClr val="tx2"/>
              </a:solidFill>
              <a:cs typeface="Times New Roman" pitchFamily="18" charset="0"/>
            </a:endParaRPr>
          </a:p>
        </p:txBody>
      </p:sp>
      <p:sp>
        <p:nvSpPr>
          <p:cNvPr id="8" name="Rectangle 7">
            <a:extLst>
              <a:ext uri="{FF2B5EF4-FFF2-40B4-BE49-F238E27FC236}">
                <a16:creationId xmlns:a16="http://schemas.microsoft.com/office/drawing/2014/main" id="{D76C1CEA-7DF1-4756-B22D-05D99288F2E9}"/>
              </a:ext>
            </a:extLst>
          </p:cNvPr>
          <p:cNvSpPr>
            <a:spLocks noChangeArrowheads="1"/>
          </p:cNvSpPr>
          <p:nvPr/>
        </p:nvSpPr>
        <p:spPr bwMode="auto">
          <a:xfrm>
            <a:off x="573305" y="4695030"/>
            <a:ext cx="2082296" cy="546411"/>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b="1" dirty="0">
                <a:solidFill>
                  <a:schemeClr val="tx2"/>
                </a:solidFill>
              </a:rPr>
              <a:t>Mandatory Requirement </a:t>
            </a:r>
          </a:p>
        </p:txBody>
      </p:sp>
      <p:sp>
        <p:nvSpPr>
          <p:cNvPr id="9" name="Text Box 75">
            <a:extLst>
              <a:ext uri="{FF2B5EF4-FFF2-40B4-BE49-F238E27FC236}">
                <a16:creationId xmlns:a16="http://schemas.microsoft.com/office/drawing/2014/main" id="{96DD892A-234F-424B-88F5-3A32BD7686F9}"/>
              </a:ext>
            </a:extLst>
          </p:cNvPr>
          <p:cNvSpPr txBox="1">
            <a:spLocks noChangeArrowheads="1"/>
          </p:cNvSpPr>
          <p:nvPr/>
        </p:nvSpPr>
        <p:spPr bwMode="auto">
          <a:xfrm>
            <a:off x="623456" y="4084481"/>
            <a:ext cx="1064586"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1</a:t>
            </a:r>
            <a:endParaRPr lang="en-GB" b="1" dirty="0">
              <a:solidFill>
                <a:schemeClr val="tx2"/>
              </a:solidFill>
            </a:endParaRPr>
          </a:p>
        </p:txBody>
      </p:sp>
      <p:sp>
        <p:nvSpPr>
          <p:cNvPr id="11" name="AutoShape 74">
            <a:extLst>
              <a:ext uri="{FF2B5EF4-FFF2-40B4-BE49-F238E27FC236}">
                <a16:creationId xmlns:a16="http://schemas.microsoft.com/office/drawing/2014/main" id="{6BEA4E51-E53C-D70F-39D4-6DCF5C4E18D7}"/>
              </a:ext>
            </a:extLst>
          </p:cNvPr>
          <p:cNvSpPr>
            <a:spLocks noChangeArrowheads="1"/>
          </p:cNvSpPr>
          <p:nvPr/>
        </p:nvSpPr>
        <p:spPr bwMode="auto">
          <a:xfrm>
            <a:off x="272756" y="3609021"/>
            <a:ext cx="3325090" cy="1950563"/>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13" name="Text Box 98">
            <a:extLst>
              <a:ext uri="{FF2B5EF4-FFF2-40B4-BE49-F238E27FC236}">
                <a16:creationId xmlns:a16="http://schemas.microsoft.com/office/drawing/2014/main" id="{D0D1BD58-6222-ACAF-5276-045D2430627A}"/>
              </a:ext>
            </a:extLst>
          </p:cNvPr>
          <p:cNvSpPr txBox="1">
            <a:spLocks noChangeArrowheads="1"/>
          </p:cNvSpPr>
          <p:nvPr/>
        </p:nvSpPr>
        <p:spPr bwMode="auto">
          <a:xfrm>
            <a:off x="3810633" y="3386768"/>
            <a:ext cx="5060098" cy="2551148"/>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1450" indent="-171450" algn="just">
              <a:lnSpc>
                <a:spcPct val="150000"/>
              </a:lnSpc>
              <a:buFont typeface="Arial" panose="020B0604020202020204" pitchFamily="34" charset="0"/>
              <a:buChar char="•"/>
            </a:pPr>
            <a:r>
              <a:rPr lang="en-US" sz="1200" b="1" dirty="0">
                <a:solidFill>
                  <a:schemeClr val="tx2"/>
                </a:solidFill>
              </a:rPr>
              <a:t>South African Qualifications Authority Act, 1995 (Act No. 58 of 1995))</a:t>
            </a:r>
          </a:p>
          <a:p>
            <a:pPr marL="171450" indent="-171450" algn="just">
              <a:lnSpc>
                <a:spcPct val="150000"/>
              </a:lnSpc>
              <a:buFont typeface="Arial" panose="020B0604020202020204" pitchFamily="34" charset="0"/>
              <a:buChar char="•"/>
            </a:pPr>
            <a:r>
              <a:rPr lang="en-US" sz="1200" b="1" dirty="0">
                <a:solidFill>
                  <a:schemeClr val="tx2"/>
                </a:solidFill>
              </a:rPr>
              <a:t>Health and Welfare Sector Education and Training Authority (HWSETA)  and other relevant SETA’S. (Proof of accreditation number and valid certificate). </a:t>
            </a:r>
          </a:p>
          <a:p>
            <a:pPr marL="171450" indent="-171450" algn="just">
              <a:lnSpc>
                <a:spcPct val="150000"/>
              </a:lnSpc>
              <a:buFont typeface="Arial" panose="020B0604020202020204" pitchFamily="34" charset="0"/>
              <a:buChar char="•"/>
            </a:pPr>
            <a:r>
              <a:rPr lang="en-US" sz="1200" b="1" dirty="0">
                <a:solidFill>
                  <a:schemeClr val="tx2"/>
                </a:solidFill>
              </a:rPr>
              <a:t>Department of Employment and </a:t>
            </a:r>
            <a:r>
              <a:rPr lang="en-US" sz="1200" b="1" dirty="0" err="1">
                <a:solidFill>
                  <a:schemeClr val="tx2"/>
                </a:solidFill>
              </a:rPr>
              <a:t>Labour</a:t>
            </a:r>
            <a:r>
              <a:rPr lang="en-US" sz="1200" b="1" dirty="0">
                <a:solidFill>
                  <a:schemeClr val="tx2"/>
                </a:solidFill>
              </a:rPr>
              <a:t> (Proof of registration with Department of Employment and </a:t>
            </a:r>
            <a:r>
              <a:rPr lang="en-US" sz="1200" b="1" dirty="0" err="1">
                <a:solidFill>
                  <a:schemeClr val="tx2"/>
                </a:solidFill>
              </a:rPr>
              <a:t>Labour</a:t>
            </a:r>
            <a:r>
              <a:rPr lang="en-US" sz="1200" b="1" dirty="0">
                <a:solidFill>
                  <a:schemeClr val="tx2"/>
                </a:solidFill>
              </a:rPr>
              <a:t>)</a:t>
            </a:r>
          </a:p>
          <a:p>
            <a:pPr marL="171450" indent="-171450" algn="just">
              <a:lnSpc>
                <a:spcPct val="150000"/>
              </a:lnSpc>
              <a:buFont typeface="Arial" panose="020B0604020202020204" pitchFamily="34" charset="0"/>
              <a:buChar char="•"/>
            </a:pPr>
            <a:r>
              <a:rPr lang="en-US" sz="1200" b="1" dirty="0">
                <a:solidFill>
                  <a:schemeClr val="tx2"/>
                </a:solidFill>
              </a:rPr>
              <a:t>South African Maritime Safety Authority (Proof of accreditation number and valid certificate) Category E – Maritime Operations)</a:t>
            </a:r>
          </a:p>
        </p:txBody>
      </p:sp>
    </p:spTree>
    <p:extLst>
      <p:ext uri="{BB962C8B-B14F-4D97-AF65-F5344CB8AC3E}">
        <p14:creationId xmlns:p14="http://schemas.microsoft.com/office/powerpoint/2010/main" val="3724118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BID EVALUATION PROCESS   </a:t>
            </a:r>
            <a:r>
              <a:rPr lang="en-ZA" sz="1800" dirty="0">
                <a:solidFill>
                  <a:schemeClr val="tx2"/>
                </a:solidFill>
                <a:effectLst>
                  <a:outerShdw blurRad="38100" dist="38100" dir="2700000" algn="tl">
                    <a:srgbClr val="000000">
                      <a:alpha val="43137"/>
                    </a:srgbClr>
                  </a:outerShdw>
                </a:effectLst>
              </a:rPr>
              <a:t>Refer to section 9 of the RFP doc</a:t>
            </a:r>
            <a:br>
              <a:rPr lang="en-ZA" sz="1800" dirty="0">
                <a:solidFill>
                  <a:schemeClr val="tx2"/>
                </a:solidFill>
                <a:effectLst>
                  <a:outerShdw blurRad="38100" dist="38100" dir="2700000" algn="tl">
                    <a:srgbClr val="000000">
                      <a:alpha val="43137"/>
                    </a:srgbClr>
                  </a:outerShdw>
                </a:effectLst>
              </a:rPr>
            </a:br>
            <a:br>
              <a:rPr lang="en-ZA" sz="1800" dirty="0">
                <a:solidFill>
                  <a:schemeClr val="tx2"/>
                </a:solidFill>
                <a:effectLst>
                  <a:outerShdw blurRad="38100" dist="38100" dir="2700000" algn="tl">
                    <a:srgbClr val="000000">
                      <a:alpha val="43137"/>
                    </a:srgbClr>
                  </a:outerShdw>
                </a:effectLst>
              </a:rPr>
            </a:br>
            <a:endParaRPr lang="en-ZA" sz="1800" dirty="0">
              <a:solidFill>
                <a:schemeClr val="tx2"/>
              </a:solidFill>
              <a:effectLst>
                <a:outerShdw blurRad="38100" dist="38100" dir="2700000" algn="tl">
                  <a:srgbClr val="000000">
                    <a:alpha val="43137"/>
                  </a:srgbClr>
                </a:outerShdw>
              </a:effectLst>
            </a:endParaRPr>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13</a:t>
            </a:fld>
            <a:endParaRPr lang="en-US" dirty="0"/>
          </a:p>
        </p:txBody>
      </p:sp>
      <p:sp>
        <p:nvSpPr>
          <p:cNvPr id="4" name="AutoShape 74">
            <a:extLst>
              <a:ext uri="{FF2B5EF4-FFF2-40B4-BE49-F238E27FC236}">
                <a16:creationId xmlns:a16="http://schemas.microsoft.com/office/drawing/2014/main" id="{FF4088F1-A95E-411C-9D84-36E755FE6272}"/>
              </a:ext>
            </a:extLst>
          </p:cNvPr>
          <p:cNvSpPr>
            <a:spLocks noChangeArrowheads="1"/>
          </p:cNvSpPr>
          <p:nvPr/>
        </p:nvSpPr>
        <p:spPr bwMode="auto">
          <a:xfrm>
            <a:off x="273269" y="727752"/>
            <a:ext cx="3587214" cy="2419026"/>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12" name="Text Box 91">
            <a:extLst>
              <a:ext uri="{FF2B5EF4-FFF2-40B4-BE49-F238E27FC236}">
                <a16:creationId xmlns:a16="http://schemas.microsoft.com/office/drawing/2014/main" id="{92D50F77-03FF-473D-B707-C515B27C806C}"/>
              </a:ext>
            </a:extLst>
          </p:cNvPr>
          <p:cNvSpPr txBox="1">
            <a:spLocks noChangeArrowheads="1"/>
          </p:cNvSpPr>
          <p:nvPr/>
        </p:nvSpPr>
        <p:spPr bwMode="auto">
          <a:xfrm>
            <a:off x="543847" y="876371"/>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2</a:t>
            </a:r>
            <a:endParaRPr lang="en-GB" b="1" dirty="0">
              <a:solidFill>
                <a:schemeClr val="tx2"/>
              </a:solidFill>
            </a:endParaRPr>
          </a:p>
        </p:txBody>
      </p:sp>
      <p:sp>
        <p:nvSpPr>
          <p:cNvPr id="14" name="Rectangle 12">
            <a:extLst>
              <a:ext uri="{FF2B5EF4-FFF2-40B4-BE49-F238E27FC236}">
                <a16:creationId xmlns:a16="http://schemas.microsoft.com/office/drawing/2014/main" id="{6D9EECB9-3C4D-4767-B062-66DB2E9F32A1}"/>
              </a:ext>
            </a:extLst>
          </p:cNvPr>
          <p:cNvSpPr>
            <a:spLocks noChangeArrowheads="1"/>
          </p:cNvSpPr>
          <p:nvPr/>
        </p:nvSpPr>
        <p:spPr bwMode="auto">
          <a:xfrm>
            <a:off x="469015" y="1309854"/>
            <a:ext cx="2066415" cy="473289"/>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050" b="1" dirty="0">
                <a:solidFill>
                  <a:schemeClr val="bg1"/>
                </a:solidFill>
                <a:cs typeface="Times New Roman" pitchFamily="18" charset="0"/>
              </a:rPr>
              <a:t> </a:t>
            </a:r>
            <a:r>
              <a:rPr lang="en-US" sz="1100" b="1" dirty="0">
                <a:solidFill>
                  <a:schemeClr val="bg1"/>
                </a:solidFill>
                <a:cs typeface="Times New Roman" pitchFamily="18" charset="0"/>
              </a:rPr>
              <a:t>Technical Evaluation</a:t>
            </a:r>
            <a:endParaRPr lang="en-US" sz="1050" b="1" dirty="0">
              <a:solidFill>
                <a:schemeClr val="bg1"/>
              </a:solidFill>
              <a:cs typeface="Times New Roman" pitchFamily="18" charset="0"/>
            </a:endParaRPr>
          </a:p>
        </p:txBody>
      </p:sp>
      <p:sp>
        <p:nvSpPr>
          <p:cNvPr id="16" name="Rectangle 11">
            <a:extLst>
              <a:ext uri="{FF2B5EF4-FFF2-40B4-BE49-F238E27FC236}">
                <a16:creationId xmlns:a16="http://schemas.microsoft.com/office/drawing/2014/main" id="{EF4D9F8C-8FBF-4CF5-827F-900907519BF8}"/>
              </a:ext>
            </a:extLst>
          </p:cNvPr>
          <p:cNvSpPr>
            <a:spLocks noChangeArrowheads="1"/>
          </p:cNvSpPr>
          <p:nvPr/>
        </p:nvSpPr>
        <p:spPr bwMode="auto">
          <a:xfrm>
            <a:off x="2810622" y="1309854"/>
            <a:ext cx="928695" cy="525855"/>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lgn="ctr">
              <a:defRPr/>
            </a:pPr>
            <a:r>
              <a:rPr lang="en-US" sz="1200" b="1" dirty="0">
                <a:solidFill>
                  <a:schemeClr val="bg1"/>
                </a:solidFill>
              </a:rPr>
              <a:t>100 points</a:t>
            </a:r>
          </a:p>
        </p:txBody>
      </p:sp>
      <p:sp>
        <p:nvSpPr>
          <p:cNvPr id="18" name="Rectangle 11">
            <a:extLst>
              <a:ext uri="{FF2B5EF4-FFF2-40B4-BE49-F238E27FC236}">
                <a16:creationId xmlns:a16="http://schemas.microsoft.com/office/drawing/2014/main" id="{8650FE23-10B6-4DC8-BEE4-FA286989A2E1}"/>
              </a:ext>
            </a:extLst>
          </p:cNvPr>
          <p:cNvSpPr>
            <a:spLocks noChangeArrowheads="1"/>
          </p:cNvSpPr>
          <p:nvPr/>
        </p:nvSpPr>
        <p:spPr bwMode="auto">
          <a:xfrm>
            <a:off x="469015" y="1984328"/>
            <a:ext cx="2925043" cy="761833"/>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t" anchorCtr="1"/>
          <a:lstStyle/>
          <a:p>
            <a:pPr marL="176213" indent="-176213" algn="ctr">
              <a:defRPr/>
            </a:pPr>
            <a:r>
              <a:rPr lang="en-US" sz="1200" b="1" dirty="0">
                <a:solidFill>
                  <a:schemeClr val="bg1"/>
                </a:solidFill>
              </a:rPr>
              <a:t>Achieve overall score of 70 out of 100 points to proceed to the next gate</a:t>
            </a:r>
          </a:p>
        </p:txBody>
      </p:sp>
      <p:sp>
        <p:nvSpPr>
          <p:cNvPr id="20" name="AutoShape 74">
            <a:extLst>
              <a:ext uri="{FF2B5EF4-FFF2-40B4-BE49-F238E27FC236}">
                <a16:creationId xmlns:a16="http://schemas.microsoft.com/office/drawing/2014/main" id="{FBD35483-9F55-440A-B28B-86D894FD6383}"/>
              </a:ext>
            </a:extLst>
          </p:cNvPr>
          <p:cNvSpPr>
            <a:spLocks noChangeArrowheads="1"/>
          </p:cNvSpPr>
          <p:nvPr/>
        </p:nvSpPr>
        <p:spPr bwMode="auto">
          <a:xfrm>
            <a:off x="273269" y="3295397"/>
            <a:ext cx="3587213" cy="2419026"/>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21" name="Text Box 91">
            <a:extLst>
              <a:ext uri="{FF2B5EF4-FFF2-40B4-BE49-F238E27FC236}">
                <a16:creationId xmlns:a16="http://schemas.microsoft.com/office/drawing/2014/main" id="{D0280ABB-42A8-4FC4-86AD-CC0088042893}"/>
              </a:ext>
            </a:extLst>
          </p:cNvPr>
          <p:cNvSpPr txBox="1">
            <a:spLocks noChangeArrowheads="1"/>
          </p:cNvSpPr>
          <p:nvPr/>
        </p:nvSpPr>
        <p:spPr bwMode="auto">
          <a:xfrm>
            <a:off x="751414" y="3544214"/>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3</a:t>
            </a:r>
            <a:endParaRPr lang="en-GB" b="1" dirty="0">
              <a:solidFill>
                <a:schemeClr val="tx2"/>
              </a:solidFill>
            </a:endParaRPr>
          </a:p>
        </p:txBody>
      </p:sp>
      <p:sp>
        <p:nvSpPr>
          <p:cNvPr id="23" name="Text Box 99">
            <a:extLst>
              <a:ext uri="{FF2B5EF4-FFF2-40B4-BE49-F238E27FC236}">
                <a16:creationId xmlns:a16="http://schemas.microsoft.com/office/drawing/2014/main" id="{987E33C0-1001-4A36-8887-A0E8003F422C}"/>
              </a:ext>
            </a:extLst>
          </p:cNvPr>
          <p:cNvSpPr txBox="1">
            <a:spLocks noChangeArrowheads="1"/>
          </p:cNvSpPr>
          <p:nvPr/>
        </p:nvSpPr>
        <p:spPr bwMode="auto">
          <a:xfrm>
            <a:off x="4198660" y="3913546"/>
            <a:ext cx="3718951" cy="977191"/>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9388" indent="-179388">
              <a:buFont typeface="Arial" pitchFamily="34" charset="0"/>
              <a:buChar char="•"/>
            </a:pPr>
            <a:r>
              <a:rPr lang="en-ZA" sz="1200" b="1" dirty="0">
                <a:solidFill>
                  <a:schemeClr val="tx2"/>
                </a:solidFill>
              </a:rPr>
              <a:t>B-BBEE Certificate/ Sworn Affidavit</a:t>
            </a:r>
          </a:p>
          <a:p>
            <a:pPr marL="179388" indent="-179388">
              <a:buFont typeface="Arial" pitchFamily="34" charset="0"/>
              <a:buChar char="•"/>
            </a:pPr>
            <a:r>
              <a:rPr lang="en-US" sz="1200" b="1" dirty="0">
                <a:solidFill>
                  <a:schemeClr val="tx2"/>
                </a:solidFill>
              </a:rPr>
              <a:t>Preference Point Claim Form (SBD 6.1)</a:t>
            </a:r>
            <a:endParaRPr lang="en-ZA" sz="1200" b="1" dirty="0">
              <a:solidFill>
                <a:schemeClr val="tx2"/>
              </a:solidFill>
            </a:endParaRPr>
          </a:p>
          <a:p>
            <a:pPr marL="171450" indent="-171450">
              <a:buFont typeface="Arial" pitchFamily="34" charset="0"/>
              <a:buChar char="•"/>
            </a:pPr>
            <a:r>
              <a:rPr lang="en-ZA" sz="1200" b="1" dirty="0">
                <a:solidFill>
                  <a:schemeClr val="tx2"/>
                </a:solidFill>
              </a:rPr>
              <a:t>Annexure C – Pricing Template</a:t>
            </a:r>
          </a:p>
          <a:p>
            <a:endParaRPr lang="en-ZA" sz="1100" b="1" dirty="0">
              <a:solidFill>
                <a:schemeClr val="accent2">
                  <a:lumMod val="50000"/>
                </a:schemeClr>
              </a:solidFill>
            </a:endParaRPr>
          </a:p>
          <a:p>
            <a:endParaRPr lang="en-ZA" sz="1050" b="1" dirty="0">
              <a:solidFill>
                <a:schemeClr val="accent2">
                  <a:lumMod val="50000"/>
                </a:schemeClr>
              </a:solidFill>
            </a:endParaRPr>
          </a:p>
        </p:txBody>
      </p:sp>
      <p:sp>
        <p:nvSpPr>
          <p:cNvPr id="15" name="Rectangle 12"/>
          <p:cNvSpPr>
            <a:spLocks noChangeArrowheads="1"/>
          </p:cNvSpPr>
          <p:nvPr/>
        </p:nvSpPr>
        <p:spPr bwMode="auto">
          <a:xfrm>
            <a:off x="611447" y="4008050"/>
            <a:ext cx="1518489" cy="395303"/>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100" b="1" dirty="0">
                <a:solidFill>
                  <a:schemeClr val="bg1"/>
                </a:solidFill>
                <a:cs typeface="Times New Roman" pitchFamily="18" charset="0"/>
              </a:rPr>
              <a:t>Price = 80</a:t>
            </a:r>
          </a:p>
        </p:txBody>
      </p:sp>
      <p:sp>
        <p:nvSpPr>
          <p:cNvPr id="19" name="Rectangle 12"/>
          <p:cNvSpPr>
            <a:spLocks noChangeArrowheads="1"/>
          </p:cNvSpPr>
          <p:nvPr/>
        </p:nvSpPr>
        <p:spPr bwMode="auto">
          <a:xfrm>
            <a:off x="615515" y="4709812"/>
            <a:ext cx="1518490" cy="406194"/>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100" b="1" dirty="0">
                <a:solidFill>
                  <a:schemeClr val="bg1"/>
                </a:solidFill>
                <a:cs typeface="Times New Roman" pitchFamily="18" charset="0"/>
              </a:rPr>
              <a:t>BBBEE = 20</a:t>
            </a:r>
          </a:p>
        </p:txBody>
      </p:sp>
      <p:sp>
        <p:nvSpPr>
          <p:cNvPr id="25" name="Rectangle 11"/>
          <p:cNvSpPr>
            <a:spLocks noChangeArrowheads="1"/>
          </p:cNvSpPr>
          <p:nvPr/>
        </p:nvSpPr>
        <p:spPr bwMode="auto">
          <a:xfrm>
            <a:off x="2625124" y="4260571"/>
            <a:ext cx="928695" cy="447814"/>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100" b="1" dirty="0">
                <a:solidFill>
                  <a:schemeClr val="bg1"/>
                </a:solidFill>
                <a:cs typeface="Times New Roman" pitchFamily="18" charset="0"/>
              </a:rPr>
              <a:t>100 points</a:t>
            </a:r>
          </a:p>
        </p:txBody>
      </p:sp>
      <p:sp>
        <p:nvSpPr>
          <p:cNvPr id="5" name="Text Box 99">
            <a:extLst>
              <a:ext uri="{FF2B5EF4-FFF2-40B4-BE49-F238E27FC236}">
                <a16:creationId xmlns:a16="http://schemas.microsoft.com/office/drawing/2014/main" id="{2E29180A-E52F-4E20-E5D6-A412B090DA45}"/>
              </a:ext>
            </a:extLst>
          </p:cNvPr>
          <p:cNvSpPr txBox="1">
            <a:spLocks noChangeArrowheads="1"/>
          </p:cNvSpPr>
          <p:nvPr/>
        </p:nvSpPr>
        <p:spPr bwMode="auto">
          <a:xfrm>
            <a:off x="4131061" y="1245703"/>
            <a:ext cx="3718951" cy="792525"/>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9388" indent="-179388">
              <a:buFont typeface="Arial" pitchFamily="34" charset="0"/>
              <a:buChar char="•"/>
            </a:pPr>
            <a:r>
              <a:rPr lang="en-US" sz="1200" b="1" dirty="0">
                <a:solidFill>
                  <a:schemeClr val="tx2"/>
                </a:solidFill>
              </a:rPr>
              <a:t>Annexure B1 to B3 : Technical evaluation criteria (Desktop )</a:t>
            </a:r>
            <a:endParaRPr lang="en-ZA" sz="1200" b="1" dirty="0">
              <a:solidFill>
                <a:schemeClr val="tx2"/>
              </a:solidFill>
            </a:endParaRPr>
          </a:p>
          <a:p>
            <a:endParaRPr lang="en-ZA" sz="1100" b="1" dirty="0">
              <a:solidFill>
                <a:schemeClr val="accent2">
                  <a:lumMod val="50000"/>
                </a:schemeClr>
              </a:solidFill>
            </a:endParaRPr>
          </a:p>
          <a:p>
            <a:endParaRPr lang="en-ZA" sz="1050" b="1" dirty="0">
              <a:solidFill>
                <a:schemeClr val="accent2">
                  <a:lumMod val="50000"/>
                </a:schemeClr>
              </a:solidFill>
            </a:endParaRPr>
          </a:p>
        </p:txBody>
      </p:sp>
    </p:spTree>
    <p:extLst>
      <p:ext uri="{BB962C8B-B14F-4D97-AF65-F5344CB8AC3E}">
        <p14:creationId xmlns:p14="http://schemas.microsoft.com/office/powerpoint/2010/main" val="3341055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14</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a:t>
            </a:r>
            <a:r>
              <a:rPr lang="en-ZA" sz="1800" b="1" dirty="0">
                <a:solidFill>
                  <a:schemeClr val="tx2"/>
                </a:solidFill>
              </a:rPr>
              <a:t>. Bid Evaluation Process </a:t>
            </a:r>
          </a:p>
          <a:p>
            <a:pPr marL="228600" indent="-228600">
              <a:lnSpc>
                <a:spcPct val="135000"/>
              </a:lnSpc>
              <a:spcBef>
                <a:spcPct val="75000"/>
              </a:spcBef>
              <a:spcAft>
                <a:spcPct val="10000"/>
              </a:spcAft>
              <a:buClr>
                <a:schemeClr val="accent1"/>
              </a:buClr>
            </a:pPr>
            <a:r>
              <a:rPr lang="en-US" b="1" dirty="0">
                <a:solidFill>
                  <a:srgbClr val="FF0000"/>
                </a:solidFill>
              </a:rPr>
              <a:t>6.Price &amp; B-BBEE</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Financial Analysis</a:t>
            </a:r>
          </a:p>
          <a:p>
            <a:pPr marL="228600" indent="-228600">
              <a:lnSpc>
                <a:spcPct val="135000"/>
              </a:lnSpc>
              <a:spcBef>
                <a:spcPct val="75000"/>
              </a:spcBef>
              <a:spcAft>
                <a:spcPct val="10000"/>
              </a:spcAft>
              <a:buClr>
                <a:schemeClr val="accent1"/>
              </a:buClr>
            </a:pPr>
            <a:r>
              <a:rPr lang="en-ZA" b="1" dirty="0">
                <a:solidFill>
                  <a:schemeClr val="tx2"/>
                </a:solidFill>
              </a:rPr>
              <a:t>8.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9. RFP submission and contact details</a:t>
            </a:r>
          </a:p>
          <a:p>
            <a:pPr marL="228600" indent="-228600" algn="l">
              <a:lnSpc>
                <a:spcPct val="135000"/>
              </a:lnSpc>
              <a:spcBef>
                <a:spcPct val="75000"/>
              </a:spcBef>
              <a:spcAft>
                <a:spcPct val="10000"/>
              </a:spcAft>
              <a:buClr>
                <a:schemeClr val="accent1"/>
              </a:buClr>
            </a:pPr>
            <a:r>
              <a:rPr lang="en-ZA" b="1" dirty="0">
                <a:solidFill>
                  <a:schemeClr val="tx2"/>
                </a:solidFill>
              </a:rPr>
              <a:t>10</a:t>
            </a:r>
            <a:r>
              <a:rPr lang="en-ZA" sz="1800" b="1" dirty="0">
                <a:solidFill>
                  <a:schemeClr val="tx2"/>
                </a:solidFill>
              </a:rPr>
              <a:t>. Q&amp;A</a:t>
            </a:r>
            <a:endParaRPr lang="en-ZA" sz="1100" dirty="0">
              <a:solidFill>
                <a:schemeClr val="tx1"/>
              </a:solidFill>
            </a:endParaRPr>
          </a:p>
          <a:p>
            <a:endParaRPr lang="en-ZA" dirty="0"/>
          </a:p>
        </p:txBody>
      </p:sp>
    </p:spTree>
    <p:extLst>
      <p:ext uri="{BB962C8B-B14F-4D97-AF65-F5344CB8AC3E}">
        <p14:creationId xmlns:p14="http://schemas.microsoft.com/office/powerpoint/2010/main" val="2027942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15</a:t>
            </a:fld>
            <a:endParaRPr lang="en-US" dirty="0"/>
          </a:p>
        </p:txBody>
      </p:sp>
      <p:sp>
        <p:nvSpPr>
          <p:cNvPr id="6" name="Title 1"/>
          <p:cNvSpPr txBox="1">
            <a:spLocks noGrp="1"/>
          </p:cNvSpPr>
          <p:nvPr>
            <p:ph type="title"/>
          </p:nvPr>
        </p:nvSpPr>
        <p:spPr>
          <a:xfrm>
            <a:off x="341313" y="174625"/>
            <a:ext cx="7886700" cy="533400"/>
          </a:xfrm>
          <a:prstGeom prst="rect">
            <a:avLst/>
          </a:prstGeom>
        </p:spPr>
        <p:txBody>
          <a:bodyPr lIns="360000"/>
          <a:lstStyle/>
          <a:p>
            <a:pPr>
              <a:lnSpc>
                <a:spcPct val="85000"/>
              </a:lnSpc>
              <a:defRPr/>
            </a:pPr>
            <a:r>
              <a:rPr lang="en-ZA" sz="2000" b="1" dirty="0">
                <a:solidFill>
                  <a:schemeClr val="tx2"/>
                </a:solidFill>
                <a:effectLst>
                  <a:outerShdw blurRad="38100" dist="38100" dir="2700000" algn="tl">
                    <a:srgbClr val="000000">
                      <a:alpha val="43137"/>
                    </a:srgbClr>
                  </a:outerShdw>
                </a:effectLst>
                <a:latin typeface="+mj-lt"/>
                <a:ea typeface="+mj-ea"/>
                <a:cs typeface="+mj-cs"/>
              </a:rPr>
              <a:t>Bid Evaluation Process  Gate 3 – Price</a:t>
            </a:r>
          </a:p>
        </p:txBody>
      </p:sp>
      <p:sp>
        <p:nvSpPr>
          <p:cNvPr id="7" name="Rectangle 6"/>
          <p:cNvSpPr/>
          <p:nvPr/>
        </p:nvSpPr>
        <p:spPr>
          <a:xfrm>
            <a:off x="140592" y="441325"/>
            <a:ext cx="8817193" cy="1991379"/>
          </a:xfrm>
          <a:prstGeom prst="rect">
            <a:avLst/>
          </a:prstGeom>
        </p:spPr>
        <p:txBody>
          <a:bodyPr wrap="square">
            <a:spAutoFit/>
          </a:bodyPr>
          <a:lstStyle/>
          <a:p>
            <a:pPr algn="just">
              <a:lnSpc>
                <a:spcPct val="150000"/>
              </a:lnSpc>
            </a:pPr>
            <a:r>
              <a:rPr lang="en-GB" sz="1400" dirty="0">
                <a:solidFill>
                  <a:srgbClr val="003366"/>
                </a:solidFill>
                <a:ea typeface="Times New Roman" pitchFamily="18" charset="0"/>
                <a:cs typeface="Tahoma" pitchFamily="34" charset="0"/>
              </a:rPr>
              <a:t>Points for the price evaluation will be calculated in accordance with the formula stated below.</a:t>
            </a:r>
          </a:p>
          <a:p>
            <a:pPr algn="just">
              <a:lnSpc>
                <a:spcPct val="150000"/>
              </a:lnSpc>
            </a:pPr>
            <a:r>
              <a:rPr lang="en-GB" sz="1400" dirty="0">
                <a:solidFill>
                  <a:srgbClr val="003366"/>
                </a:solidFill>
                <a:ea typeface="Times New Roman" pitchFamily="18" charset="0"/>
                <a:cs typeface="Tahoma" pitchFamily="34" charset="0"/>
              </a:rPr>
              <a:t>Bidders are required to complete all line items in the pricing response template provided by SARS, which will be used for the price evaluation. The price should be all-inclusive for all the goods and services required in the scope of work, and bidders must ensure the completeness and accuracy of the pricing figures provided in the pricing response template. Failure to complete the pricing response template may lead to a bidder scoring zero for the pricing evaluation or disqualification of the bidder. </a:t>
            </a:r>
            <a:endParaRPr lang="en-ZA" sz="1400" dirty="0">
              <a:solidFill>
                <a:srgbClr val="003366"/>
              </a:solidFill>
              <a:ea typeface="Times New Roman" pitchFamily="18" charset="0"/>
              <a:cs typeface="Tahoma" pitchFamily="34" charset="0"/>
            </a:endParaRPr>
          </a:p>
        </p:txBody>
      </p:sp>
      <p:sp>
        <p:nvSpPr>
          <p:cNvPr id="8" name="Rectangle 7"/>
          <p:cNvSpPr/>
          <p:nvPr/>
        </p:nvSpPr>
        <p:spPr>
          <a:xfrm>
            <a:off x="112871" y="2877818"/>
            <a:ext cx="8844915" cy="461665"/>
          </a:xfrm>
          <a:prstGeom prst="rect">
            <a:avLst/>
          </a:prstGeom>
        </p:spPr>
        <p:txBody>
          <a:bodyPr wrap="square">
            <a:spAutoFit/>
          </a:bodyPr>
          <a:lstStyle/>
          <a:p>
            <a:pPr algn="just">
              <a:lnSpc>
                <a:spcPct val="150000"/>
              </a:lnSpc>
            </a:pPr>
            <a:r>
              <a:rPr lang="en-ZA" sz="1400" b="1" u="sng" dirty="0">
                <a:solidFill>
                  <a:srgbClr val="003366"/>
                </a:solidFill>
                <a:ea typeface="Times New Roman" pitchFamily="18" charset="0"/>
                <a:cs typeface="Tahoma" pitchFamily="34" charset="0"/>
              </a:rPr>
              <a:t>Stage 1: Price Evaluation (80 points)</a:t>
            </a:r>
            <a:r>
              <a:rPr lang="en-ZA" sz="1600" b="1" u="sng" dirty="0">
                <a:solidFill>
                  <a:srgbClr val="003366"/>
                </a:solidFill>
                <a:ea typeface="Times New Roman" pitchFamily="18" charset="0"/>
                <a:cs typeface="Tahoma" pitchFamily="34" charset="0"/>
              </a:rPr>
              <a:t> </a:t>
            </a:r>
          </a:p>
        </p:txBody>
      </p:sp>
      <p:sp>
        <p:nvSpPr>
          <p:cNvPr id="9" name="Rectangle 8"/>
          <p:cNvSpPr/>
          <p:nvPr/>
        </p:nvSpPr>
        <p:spPr>
          <a:xfrm>
            <a:off x="112871" y="3288846"/>
            <a:ext cx="8667750" cy="307777"/>
          </a:xfrm>
          <a:prstGeom prst="rect">
            <a:avLst/>
          </a:prstGeom>
        </p:spPr>
        <p:txBody>
          <a:bodyPr wrap="square">
            <a:spAutoFit/>
          </a:bodyPr>
          <a:lstStyle/>
          <a:p>
            <a:r>
              <a:rPr lang="en-ZA" sz="1400" dirty="0">
                <a:solidFill>
                  <a:srgbClr val="003366"/>
                </a:solidFill>
                <a:ea typeface="Times New Roman" pitchFamily="18" charset="0"/>
                <a:cs typeface="Tahoma" pitchFamily="34" charset="0"/>
              </a:rPr>
              <a:t>Bidders must refer to Annexure B  – Pricing Template</a:t>
            </a:r>
          </a:p>
        </p:txBody>
      </p:sp>
      <p:graphicFrame>
        <p:nvGraphicFramePr>
          <p:cNvPr id="10" name="Table 9"/>
          <p:cNvGraphicFramePr>
            <a:graphicFrameLocks noGrp="1"/>
          </p:cNvGraphicFramePr>
          <p:nvPr>
            <p:extLst>
              <p:ext uri="{D42A27DB-BD31-4B8C-83A1-F6EECF244321}">
                <p14:modId xmlns:p14="http://schemas.microsoft.com/office/powerpoint/2010/main" val="1857060976"/>
              </p:ext>
            </p:extLst>
          </p:nvPr>
        </p:nvGraphicFramePr>
        <p:xfrm>
          <a:off x="219075" y="3629106"/>
          <a:ext cx="6345637" cy="1125830"/>
        </p:xfrm>
        <a:graphic>
          <a:graphicData uri="http://schemas.openxmlformats.org/drawingml/2006/table">
            <a:tbl>
              <a:tblPr firstRow="1" firstCol="1" bandRow="1"/>
              <a:tblGrid>
                <a:gridCol w="3799444">
                  <a:extLst>
                    <a:ext uri="{9D8B030D-6E8A-4147-A177-3AD203B41FA5}">
                      <a16:colId xmlns:a16="http://schemas.microsoft.com/office/drawing/2014/main" val="20000"/>
                    </a:ext>
                  </a:extLst>
                </a:gridCol>
                <a:gridCol w="2546193">
                  <a:extLst>
                    <a:ext uri="{9D8B030D-6E8A-4147-A177-3AD203B41FA5}">
                      <a16:colId xmlns:a16="http://schemas.microsoft.com/office/drawing/2014/main" val="20001"/>
                    </a:ext>
                  </a:extLst>
                </a:gridCol>
              </a:tblGrid>
              <a:tr h="46244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32962" rtl="0" eaLnBrk="1" latinLnBrk="0" hangingPunct="1">
                        <a:lnSpc>
                          <a:spcPct val="100000"/>
                        </a:lnSpc>
                        <a:spcBef>
                          <a:spcPts val="1200"/>
                        </a:spcBef>
                        <a:spcAft>
                          <a:spcPts val="600"/>
                        </a:spcAft>
                      </a:pPr>
                      <a:r>
                        <a:rPr lang="en-US" sz="1400" b="1" kern="1200" dirty="0">
                          <a:solidFill>
                            <a:schemeClr val="bg1"/>
                          </a:solidFill>
                          <a:latin typeface="Arial" charset="0"/>
                          <a:ea typeface="+mn-ea"/>
                          <a:cs typeface="+mn-cs"/>
                        </a:rPr>
                        <a:t>Adjudication Criteria</a:t>
                      </a:r>
                      <a:endParaRPr lang="en-ZA" sz="1400" b="1" kern="1200" dirty="0">
                        <a:solidFill>
                          <a:schemeClr val="bg1"/>
                        </a:solidFill>
                        <a:latin typeface="Arial" charset="0"/>
                        <a:ea typeface="+mn-ea"/>
                        <a:cs typeface="+mn-cs"/>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4F87">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32962" rtl="0" eaLnBrk="1" latinLnBrk="0" hangingPunct="1">
                        <a:lnSpc>
                          <a:spcPct val="100000"/>
                        </a:lnSpc>
                        <a:spcBef>
                          <a:spcPts val="1200"/>
                        </a:spcBef>
                        <a:spcAft>
                          <a:spcPts val="600"/>
                        </a:spcAft>
                      </a:pPr>
                      <a:r>
                        <a:rPr lang="en-US" sz="1400" b="1" kern="1200" dirty="0">
                          <a:solidFill>
                            <a:schemeClr val="bg1"/>
                          </a:solidFill>
                          <a:latin typeface="Arial" charset="0"/>
                          <a:ea typeface="+mn-ea"/>
                          <a:cs typeface="+mn-cs"/>
                        </a:rPr>
                        <a:t>Points</a:t>
                      </a:r>
                      <a:endParaRPr lang="en-ZA" sz="1400" b="1" kern="1200" dirty="0">
                        <a:solidFill>
                          <a:schemeClr val="bg1"/>
                        </a:solidFill>
                        <a:latin typeface="Arial" charset="0"/>
                        <a:ea typeface="+mn-ea"/>
                        <a:cs typeface="+mn-cs"/>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4F87">
                        <a:lumMod val="75000"/>
                      </a:srgbClr>
                    </a:solidFill>
                  </a:tcPr>
                </a:tc>
                <a:extLst>
                  <a:ext uri="{0D108BD9-81ED-4DB2-BD59-A6C34878D82A}">
                    <a16:rowId xmlns:a16="http://schemas.microsoft.com/office/drawing/2014/main" val="10000"/>
                  </a:ext>
                </a:extLst>
              </a:tr>
              <a:tr h="66338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32962" rtl="0" eaLnBrk="1" fontAlgn="auto" latinLnBrk="0" hangingPunct="1">
                        <a:lnSpc>
                          <a:spcPct val="150000"/>
                        </a:lnSpc>
                        <a:spcBef>
                          <a:spcPts val="0"/>
                        </a:spcBef>
                        <a:spcAft>
                          <a:spcPts val="0"/>
                        </a:spcAft>
                        <a:buClrTx/>
                        <a:buSzTx/>
                        <a:buFont typeface="Arial" pitchFamily="34" charset="0"/>
                        <a:buNone/>
                        <a:tabLst/>
                        <a:defRPr/>
                      </a:pPr>
                      <a:r>
                        <a:rPr lang="en-ZA" sz="1200" b="1" kern="1200" dirty="0">
                          <a:solidFill>
                            <a:schemeClr val="tx2">
                              <a:lumMod val="75000"/>
                            </a:schemeClr>
                          </a:solidFill>
                          <a:latin typeface="+mn-lt"/>
                          <a:ea typeface="+mn-ea"/>
                          <a:cs typeface="+mn-cs"/>
                        </a:rPr>
                        <a:t>Price Evaluation</a:t>
                      </a:r>
                      <a:endParaRPr lang="en-ZA" sz="1100" dirty="0">
                        <a:effectLst/>
                        <a:latin typeface="Arial"/>
                        <a:ea typeface="Times New Roman"/>
                        <a:cs typeface="Times New Roman"/>
                      </a:endParaRP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DEE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50000"/>
                        </a:lnSpc>
                        <a:spcBef>
                          <a:spcPts val="1200"/>
                        </a:spcBef>
                        <a:spcAft>
                          <a:spcPts val="600"/>
                        </a:spcAft>
                      </a:pPr>
                      <a:r>
                        <a:rPr lang="en-ZA" sz="1200" b="1" kern="1200" dirty="0">
                          <a:solidFill>
                            <a:schemeClr val="tx2">
                              <a:lumMod val="75000"/>
                            </a:schemeClr>
                          </a:solidFill>
                          <a:latin typeface="+mn-lt"/>
                          <a:ea typeface="+mn-ea"/>
                          <a:cs typeface="+mn-cs"/>
                        </a:rPr>
                        <a:t>80</a:t>
                      </a: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DEEE">
                        <a:tint val="40000"/>
                      </a:srgbClr>
                    </a:solidFill>
                  </a:tcPr>
                </a:tc>
                <a:extLst>
                  <a:ext uri="{0D108BD9-81ED-4DB2-BD59-A6C34878D82A}">
                    <a16:rowId xmlns:a16="http://schemas.microsoft.com/office/drawing/2014/main" val="10001"/>
                  </a:ext>
                </a:extLst>
              </a:tr>
            </a:tbl>
          </a:graphicData>
        </a:graphic>
      </p:graphicFrame>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075" y="4820909"/>
            <a:ext cx="1539240" cy="426720"/>
          </a:xfrm>
          <a:prstGeom prst="rect">
            <a:avLst/>
          </a:prstGeom>
          <a:noFill/>
          <a:ln>
            <a:noFill/>
          </a:ln>
        </p:spPr>
      </p:pic>
      <p:sp>
        <p:nvSpPr>
          <p:cNvPr id="12" name="Rectangle 11"/>
          <p:cNvSpPr/>
          <p:nvPr/>
        </p:nvSpPr>
        <p:spPr>
          <a:xfrm>
            <a:off x="219075" y="5442288"/>
            <a:ext cx="7505700" cy="738664"/>
          </a:xfrm>
          <a:prstGeom prst="rect">
            <a:avLst/>
          </a:prstGeom>
        </p:spPr>
        <p:txBody>
          <a:bodyPr wrap="square">
            <a:spAutoFit/>
          </a:bodyPr>
          <a:lstStyle/>
          <a:p>
            <a:r>
              <a:rPr lang="en-ZA" sz="1400" dirty="0">
                <a:solidFill>
                  <a:srgbClr val="004F87">
                    <a:lumMod val="75000"/>
                  </a:srgbClr>
                </a:solidFill>
              </a:rPr>
              <a:t>Ps	=	Points scored for price of Bid under consideration</a:t>
            </a:r>
          </a:p>
          <a:p>
            <a:r>
              <a:rPr lang="en-ZA" sz="1400" dirty="0">
                <a:solidFill>
                  <a:srgbClr val="004F87">
                    <a:lumMod val="75000"/>
                  </a:srgbClr>
                </a:solidFill>
              </a:rPr>
              <a:t>Pt.	=	Rand value of Bid under consideration</a:t>
            </a:r>
          </a:p>
          <a:p>
            <a:r>
              <a:rPr lang="en-ZA" sz="1400" dirty="0">
                <a:solidFill>
                  <a:srgbClr val="004F87">
                    <a:lumMod val="75000"/>
                  </a:srgbClr>
                </a:solidFill>
              </a:rPr>
              <a:t>Pmin	=	Rand value of lowest acceptable Bid</a:t>
            </a:r>
          </a:p>
        </p:txBody>
      </p:sp>
    </p:spTree>
    <p:extLst>
      <p:ext uri="{BB962C8B-B14F-4D97-AF65-F5344CB8AC3E}">
        <p14:creationId xmlns:p14="http://schemas.microsoft.com/office/powerpoint/2010/main" val="1752963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16</a:t>
            </a:fld>
            <a:endParaRPr lang="en-US" dirty="0"/>
          </a:p>
        </p:txBody>
      </p:sp>
      <p:sp>
        <p:nvSpPr>
          <p:cNvPr id="6" name="Title 1"/>
          <p:cNvSpPr txBox="1">
            <a:spLocks noGrp="1"/>
          </p:cNvSpPr>
          <p:nvPr>
            <p:ph type="title"/>
          </p:nvPr>
        </p:nvSpPr>
        <p:spPr>
          <a:xfrm>
            <a:off x="341313" y="174625"/>
            <a:ext cx="7886700" cy="533400"/>
          </a:xfrm>
          <a:prstGeom prst="rect">
            <a:avLst/>
          </a:prstGeom>
        </p:spPr>
        <p:txBody>
          <a:bodyPr lIns="360000">
            <a:normAutofit/>
          </a:bodyPr>
          <a:lstStyle/>
          <a:p>
            <a:pPr>
              <a:lnSpc>
                <a:spcPct val="85000"/>
              </a:lnSpc>
              <a:defRPr/>
            </a:pPr>
            <a:r>
              <a:rPr lang="en-GB" sz="2000" dirty="0">
                <a:solidFill>
                  <a:schemeClr val="tx2"/>
                </a:solidFill>
                <a:effectLst>
                  <a:outerShdw blurRad="38100" dist="38100" dir="2700000" algn="tl">
                    <a:srgbClr val="000000">
                      <a:alpha val="43137"/>
                    </a:srgbClr>
                  </a:outerShdw>
                </a:effectLst>
              </a:rPr>
              <a:t>POINTS AWARDED FOR SPECIFIC GOALS </a:t>
            </a:r>
            <a:r>
              <a:rPr lang="en-ZA" sz="2000" b="1" dirty="0">
                <a:solidFill>
                  <a:schemeClr val="tx2"/>
                </a:solidFill>
                <a:effectLst>
                  <a:outerShdw blurRad="38100" dist="38100" dir="2700000" algn="tl">
                    <a:srgbClr val="000000">
                      <a:alpha val="43137"/>
                    </a:srgbClr>
                  </a:outerShdw>
                </a:effectLst>
                <a:latin typeface="+mj-lt"/>
                <a:ea typeface="+mj-ea"/>
                <a:cs typeface="+mj-cs"/>
              </a:rPr>
              <a:t>Gate 3 – BBBEE</a:t>
            </a:r>
          </a:p>
        </p:txBody>
      </p:sp>
      <p:sp>
        <p:nvSpPr>
          <p:cNvPr id="4" name="TextBox 3">
            <a:extLst>
              <a:ext uri="{FF2B5EF4-FFF2-40B4-BE49-F238E27FC236}">
                <a16:creationId xmlns:a16="http://schemas.microsoft.com/office/drawing/2014/main" id="{02311964-346D-4913-54C1-650BE9B502CF}"/>
              </a:ext>
            </a:extLst>
          </p:cNvPr>
          <p:cNvSpPr txBox="1"/>
          <p:nvPr/>
        </p:nvSpPr>
        <p:spPr>
          <a:xfrm>
            <a:off x="169681" y="765626"/>
            <a:ext cx="8814063" cy="5532861"/>
          </a:xfrm>
          <a:prstGeom prst="rect">
            <a:avLst/>
          </a:prstGeom>
          <a:noFill/>
        </p:spPr>
        <p:txBody>
          <a:bodyPr wrap="square">
            <a:spAutoFit/>
          </a:bodyPr>
          <a:lstStyle/>
          <a:p>
            <a:pPr lvl="0" algn="just">
              <a:lnSpc>
                <a:spcPct val="107000"/>
              </a:lnSpc>
              <a:spcAft>
                <a:spcPts val="600"/>
              </a:spcAft>
              <a:tabLst>
                <a:tab pos="457200" algn="l"/>
                <a:tab pos="1828800" algn="l"/>
                <a:tab pos="3657600" algn="l"/>
                <a:tab pos="5029200" algn="l"/>
              </a:tabLst>
            </a:pPr>
            <a:r>
              <a:rPr lang="en-US" sz="1400" dirty="0">
                <a:solidFill>
                  <a:srgbClr val="003366"/>
                </a:solidFill>
                <a:cs typeface="Tahoma" pitchFamily="34" charset="0"/>
              </a:rPr>
              <a:t>3.1    Points for the Specific goals evaluation will be allocated in accordance with a bidder’s B-BBEE size. </a:t>
            </a:r>
          </a:p>
          <a:p>
            <a:pPr lvl="0" algn="just">
              <a:lnSpc>
                <a:spcPct val="107000"/>
              </a:lnSpc>
              <a:spcAft>
                <a:spcPts val="600"/>
              </a:spcAft>
              <a:tabLst>
                <a:tab pos="457200" algn="l"/>
                <a:tab pos="1828800" algn="l"/>
                <a:tab pos="3657600" algn="l"/>
                <a:tab pos="5029200" algn="l"/>
              </a:tabLst>
            </a:pPr>
            <a:r>
              <a:rPr lang="en-US" sz="1400" dirty="0">
                <a:solidFill>
                  <a:srgbClr val="003366"/>
                </a:solidFill>
                <a:cs typeface="Tahoma" pitchFamily="34" charset="0"/>
              </a:rPr>
              <a:t>         Points for Specific goals can only be awarded to a bidder who submits a valid B-BBEE certificate or </a:t>
            </a:r>
          </a:p>
          <a:p>
            <a:pPr lvl="0" algn="just">
              <a:lnSpc>
                <a:spcPct val="107000"/>
              </a:lnSpc>
              <a:spcAft>
                <a:spcPts val="600"/>
              </a:spcAft>
              <a:tabLst>
                <a:tab pos="457200" algn="l"/>
                <a:tab pos="1828800" algn="l"/>
                <a:tab pos="3657600" algn="l"/>
                <a:tab pos="5029200" algn="l"/>
              </a:tabLst>
            </a:pPr>
            <a:r>
              <a:rPr lang="en-US" sz="1400" dirty="0">
                <a:solidFill>
                  <a:srgbClr val="003366"/>
                </a:solidFill>
                <a:cs typeface="Tahoma" pitchFamily="34" charset="0"/>
              </a:rPr>
              <a:t>        sworn affidavit together with the SBD 6.1 Preference points claim form. </a:t>
            </a:r>
          </a:p>
          <a:p>
            <a:pPr lvl="0" algn="just">
              <a:lnSpc>
                <a:spcPct val="107000"/>
              </a:lnSpc>
              <a:spcAft>
                <a:spcPts val="600"/>
              </a:spcAft>
              <a:tabLst>
                <a:tab pos="457200" algn="l"/>
                <a:tab pos="1828800" algn="l"/>
                <a:tab pos="3657600" algn="l"/>
                <a:tab pos="5029200" algn="l"/>
              </a:tabLst>
            </a:pPr>
            <a:r>
              <a:rPr lang="en-US" sz="1400" dirty="0">
                <a:solidFill>
                  <a:srgbClr val="003366"/>
                </a:solidFill>
                <a:cs typeface="Tahoma" pitchFamily="34" charset="0"/>
              </a:rPr>
              <a:t>3.2   Bidders who do not claim preference points will be scored zero for Specific goals. </a:t>
            </a:r>
          </a:p>
          <a:p>
            <a:pPr lvl="0" algn="just">
              <a:lnSpc>
                <a:spcPct val="107000"/>
              </a:lnSpc>
              <a:spcAft>
                <a:spcPts val="600"/>
              </a:spcAft>
              <a:tabLst>
                <a:tab pos="457200" algn="l"/>
                <a:tab pos="1828800" algn="l"/>
                <a:tab pos="3657600" algn="l"/>
                <a:tab pos="5029200" algn="l"/>
              </a:tabLst>
            </a:pPr>
            <a:r>
              <a:rPr lang="en-US" sz="1400" dirty="0">
                <a:solidFill>
                  <a:srgbClr val="003366"/>
                </a:solidFill>
                <a:cs typeface="Tahoma" pitchFamily="34" charset="0"/>
              </a:rPr>
              <a:t>3.3  Failure of a bidder to submit a B-BBEE certificate from a verification agency accredited by the South      </a:t>
            </a:r>
          </a:p>
          <a:p>
            <a:pPr lvl="0" algn="just">
              <a:lnSpc>
                <a:spcPct val="107000"/>
              </a:lnSpc>
              <a:spcAft>
                <a:spcPts val="600"/>
              </a:spcAft>
              <a:tabLst>
                <a:tab pos="457200" algn="l"/>
                <a:tab pos="1828800" algn="l"/>
                <a:tab pos="3657600" algn="l"/>
                <a:tab pos="5029200" algn="l"/>
              </a:tabLst>
            </a:pPr>
            <a:r>
              <a:rPr lang="en-US" sz="1400" dirty="0">
                <a:solidFill>
                  <a:srgbClr val="003366"/>
                </a:solidFill>
                <a:cs typeface="Tahoma" pitchFamily="34" charset="0"/>
              </a:rPr>
              <a:t>       African Accreditation System (SANAS), a CIPC B-BBEE Certificate for Exempted Micro Enterprise </a:t>
            </a:r>
          </a:p>
          <a:p>
            <a:pPr lvl="0" algn="just">
              <a:lnSpc>
                <a:spcPct val="107000"/>
              </a:lnSpc>
              <a:spcAft>
                <a:spcPts val="600"/>
              </a:spcAft>
              <a:tabLst>
                <a:tab pos="457200" algn="l"/>
                <a:tab pos="1828800" algn="l"/>
                <a:tab pos="3657600" algn="l"/>
                <a:tab pos="5029200" algn="l"/>
              </a:tabLst>
            </a:pPr>
            <a:r>
              <a:rPr lang="en-US" sz="1400" dirty="0">
                <a:solidFill>
                  <a:srgbClr val="003366"/>
                </a:solidFill>
                <a:cs typeface="Tahoma" pitchFamily="34" charset="0"/>
              </a:rPr>
              <a:t>      (EME), or a sworn affidavit confirming annual turnover and level of black ownership in the case of an  </a:t>
            </a:r>
          </a:p>
          <a:p>
            <a:pPr lvl="0" algn="just">
              <a:lnSpc>
                <a:spcPct val="107000"/>
              </a:lnSpc>
              <a:spcAft>
                <a:spcPts val="600"/>
              </a:spcAft>
              <a:tabLst>
                <a:tab pos="457200" algn="l"/>
                <a:tab pos="1828800" algn="l"/>
                <a:tab pos="3657600" algn="l"/>
                <a:tab pos="5029200" algn="l"/>
              </a:tabLst>
            </a:pPr>
            <a:r>
              <a:rPr lang="en-US" sz="1400" dirty="0">
                <a:solidFill>
                  <a:srgbClr val="003366"/>
                </a:solidFill>
                <a:cs typeface="Tahoma" pitchFamily="34" charset="0"/>
              </a:rPr>
              <a:t>       Exempted Micro Enterprise (EME) and Qualifying Small Enterprise (QSE) together with the proposal, will  </a:t>
            </a:r>
          </a:p>
          <a:p>
            <a:pPr lvl="0" algn="just">
              <a:lnSpc>
                <a:spcPct val="107000"/>
              </a:lnSpc>
              <a:spcAft>
                <a:spcPts val="600"/>
              </a:spcAft>
              <a:tabLst>
                <a:tab pos="457200" algn="l"/>
                <a:tab pos="1828800" algn="l"/>
                <a:tab pos="3657600" algn="l"/>
                <a:tab pos="5029200" algn="l"/>
              </a:tabLst>
            </a:pPr>
            <a:r>
              <a:rPr lang="en-US" sz="1400" dirty="0">
                <a:solidFill>
                  <a:srgbClr val="003366"/>
                </a:solidFill>
                <a:cs typeface="Tahoma" pitchFamily="34" charset="0"/>
              </a:rPr>
              <a:t>       be interpreted to mean that preference points for Specific goals are not claimed.</a:t>
            </a:r>
          </a:p>
          <a:p>
            <a:pPr lvl="0" algn="just">
              <a:lnSpc>
                <a:spcPct val="107000"/>
              </a:lnSpc>
              <a:spcAft>
                <a:spcPts val="600"/>
              </a:spcAft>
              <a:tabLst>
                <a:tab pos="457200" algn="l"/>
                <a:tab pos="1828800" algn="l"/>
                <a:tab pos="3657600" algn="l"/>
                <a:tab pos="5029200" algn="l"/>
              </a:tabLst>
            </a:pPr>
            <a:r>
              <a:rPr lang="en-US" sz="1400" dirty="0">
                <a:solidFill>
                  <a:srgbClr val="003366"/>
                </a:solidFill>
                <a:cs typeface="Tahoma" pitchFamily="34" charset="0"/>
              </a:rPr>
              <a:t>3.4 The B-BBEE certificate or sworn affidavit should be submitted in the name of the bidding entity. If the     </a:t>
            </a:r>
          </a:p>
          <a:p>
            <a:pPr lvl="0" algn="just">
              <a:lnSpc>
                <a:spcPct val="107000"/>
              </a:lnSpc>
              <a:spcAft>
                <a:spcPts val="600"/>
              </a:spcAft>
              <a:tabLst>
                <a:tab pos="457200" algn="l"/>
                <a:tab pos="1828800" algn="l"/>
                <a:tab pos="3657600" algn="l"/>
                <a:tab pos="5029200" algn="l"/>
              </a:tabLst>
            </a:pPr>
            <a:r>
              <a:rPr lang="en-US" sz="1400" dirty="0">
                <a:solidFill>
                  <a:srgbClr val="003366"/>
                </a:solidFill>
                <a:cs typeface="Tahoma" pitchFamily="34" charset="0"/>
              </a:rPr>
              <a:t>       proposal is submitted by an incorporated joint venture, the incorporated joint venture must submit their B- </a:t>
            </a:r>
          </a:p>
          <a:p>
            <a:pPr lvl="0" algn="just">
              <a:lnSpc>
                <a:spcPct val="107000"/>
              </a:lnSpc>
              <a:spcAft>
                <a:spcPts val="600"/>
              </a:spcAft>
              <a:tabLst>
                <a:tab pos="457200" algn="l"/>
                <a:tab pos="1828800" algn="l"/>
                <a:tab pos="3657600" algn="l"/>
                <a:tab pos="5029200" algn="l"/>
              </a:tabLst>
            </a:pPr>
            <a:r>
              <a:rPr lang="en-US" sz="1400" dirty="0">
                <a:solidFill>
                  <a:srgbClr val="003366"/>
                </a:solidFill>
                <a:cs typeface="Tahoma" pitchFamily="34" charset="0"/>
              </a:rPr>
              <a:t>      BBEE status level verification certificate or sworn affidavit. If the proposal is submitted by an   </a:t>
            </a:r>
          </a:p>
          <a:p>
            <a:pPr lvl="0" algn="just">
              <a:lnSpc>
                <a:spcPct val="107000"/>
              </a:lnSpc>
              <a:spcAft>
                <a:spcPts val="600"/>
              </a:spcAft>
              <a:tabLst>
                <a:tab pos="457200" algn="l"/>
                <a:tab pos="1828800" algn="l"/>
                <a:tab pos="3657600" algn="l"/>
                <a:tab pos="5029200" algn="l"/>
              </a:tabLst>
            </a:pPr>
            <a:r>
              <a:rPr lang="en-US" sz="1400" dirty="0">
                <a:solidFill>
                  <a:srgbClr val="003366"/>
                </a:solidFill>
                <a:cs typeface="Tahoma" pitchFamily="34" charset="0"/>
              </a:rPr>
              <a:t>      unincorporated joint venture/consortium arrangement, the unincorporated joint venture/consortium must  </a:t>
            </a:r>
          </a:p>
          <a:p>
            <a:pPr lvl="0" algn="just">
              <a:lnSpc>
                <a:spcPct val="107000"/>
              </a:lnSpc>
              <a:spcAft>
                <a:spcPts val="600"/>
              </a:spcAft>
              <a:tabLst>
                <a:tab pos="457200" algn="l"/>
                <a:tab pos="1828800" algn="l"/>
                <a:tab pos="3657600" algn="l"/>
                <a:tab pos="5029200" algn="l"/>
              </a:tabLst>
            </a:pPr>
            <a:r>
              <a:rPr lang="en-US" sz="1400" dirty="0">
                <a:solidFill>
                  <a:srgbClr val="003366"/>
                </a:solidFill>
                <a:cs typeface="Tahoma" pitchFamily="34" charset="0"/>
              </a:rPr>
              <a:t>      submit a consolidated B-BBEE certificate or sworn affidavit as if they were a group structure, and that </a:t>
            </a:r>
          </a:p>
          <a:p>
            <a:pPr lvl="0" algn="just">
              <a:lnSpc>
                <a:spcPct val="107000"/>
              </a:lnSpc>
              <a:spcAft>
                <a:spcPts val="600"/>
              </a:spcAft>
              <a:tabLst>
                <a:tab pos="457200" algn="l"/>
                <a:tab pos="1828800" algn="l"/>
                <a:tab pos="3657600" algn="l"/>
                <a:tab pos="5029200" algn="l"/>
              </a:tabLst>
            </a:pPr>
            <a:r>
              <a:rPr lang="en-US" sz="1400" dirty="0">
                <a:solidFill>
                  <a:srgbClr val="003366"/>
                </a:solidFill>
                <a:cs typeface="Tahoma" pitchFamily="34" charset="0"/>
              </a:rPr>
              <a:t>      such consolidated B-BBEE certificate or sworn affidavit is prepared for every separate proposal.</a:t>
            </a:r>
          </a:p>
          <a:p>
            <a:pPr lvl="0" algn="just">
              <a:lnSpc>
                <a:spcPct val="107000"/>
              </a:lnSpc>
              <a:spcAft>
                <a:spcPts val="600"/>
              </a:spcAft>
              <a:tabLst>
                <a:tab pos="457200" algn="l"/>
                <a:tab pos="1828800" algn="l"/>
                <a:tab pos="3657600" algn="l"/>
                <a:tab pos="5029200" algn="l"/>
              </a:tabLst>
            </a:pPr>
            <a:r>
              <a:rPr lang="en-US" sz="1400" dirty="0">
                <a:solidFill>
                  <a:srgbClr val="003366"/>
                </a:solidFill>
                <a:cs typeface="Tahoma" pitchFamily="34" charset="0"/>
              </a:rPr>
              <a:t>3.5 SARS reserves the right to request bidders to submit proof of any information, to substantiate claims  </a:t>
            </a:r>
          </a:p>
          <a:p>
            <a:pPr lvl="0" algn="just">
              <a:lnSpc>
                <a:spcPct val="107000"/>
              </a:lnSpc>
              <a:spcAft>
                <a:spcPts val="600"/>
              </a:spcAft>
              <a:tabLst>
                <a:tab pos="457200" algn="l"/>
                <a:tab pos="1828800" algn="l"/>
                <a:tab pos="3657600" algn="l"/>
                <a:tab pos="5029200" algn="l"/>
              </a:tabLst>
            </a:pPr>
            <a:r>
              <a:rPr lang="en-US" sz="1400" dirty="0">
                <a:solidFill>
                  <a:srgbClr val="003366"/>
                </a:solidFill>
                <a:cs typeface="Tahoma" pitchFamily="34" charset="0"/>
              </a:rPr>
              <a:t>     made about their Specific goals</a:t>
            </a:r>
          </a:p>
          <a:p>
            <a:pPr marL="457200" algn="just">
              <a:lnSpc>
                <a:spcPct val="107000"/>
              </a:lnSpc>
              <a:spcAft>
                <a:spcPts val="600"/>
              </a:spcAft>
              <a:tabLst>
                <a:tab pos="1828800" algn="l"/>
                <a:tab pos="3657600" algn="l"/>
                <a:tab pos="5029200" algn="l"/>
              </a:tabLst>
            </a:pPr>
            <a:endParaRPr lang="en-ZA" sz="1400" dirty="0">
              <a:solidFill>
                <a:srgbClr val="003366"/>
              </a:solidFill>
              <a:cs typeface="Tahoma" pitchFamily="34" charset="0"/>
            </a:endParaRPr>
          </a:p>
        </p:txBody>
      </p:sp>
    </p:spTree>
    <p:extLst>
      <p:ext uri="{BB962C8B-B14F-4D97-AF65-F5344CB8AC3E}">
        <p14:creationId xmlns:p14="http://schemas.microsoft.com/office/powerpoint/2010/main" val="580108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7D4F54-9DB7-DEBE-092A-E4954562863F}"/>
              </a:ext>
            </a:extLst>
          </p:cNvPr>
          <p:cNvSpPr>
            <a:spLocks noGrp="1"/>
          </p:cNvSpPr>
          <p:nvPr>
            <p:ph type="sldNum" sz="quarter" idx="10"/>
          </p:nvPr>
        </p:nvSpPr>
        <p:spPr/>
        <p:txBody>
          <a:bodyPr/>
          <a:lstStyle/>
          <a:p>
            <a:fld id="{B540B12B-D968-2643-8E7F-238A3C456CC9}" type="slidenum">
              <a:rPr lang="en-US" smtClean="0"/>
              <a:pPr/>
              <a:t>17</a:t>
            </a:fld>
            <a:endParaRPr lang="en-US" dirty="0"/>
          </a:p>
        </p:txBody>
      </p:sp>
      <p:graphicFrame>
        <p:nvGraphicFramePr>
          <p:cNvPr id="6" name="Table 5">
            <a:extLst>
              <a:ext uri="{FF2B5EF4-FFF2-40B4-BE49-F238E27FC236}">
                <a16:creationId xmlns:a16="http://schemas.microsoft.com/office/drawing/2014/main" id="{B3D9310C-4BC1-B02C-2B83-780CB82EEBEE}"/>
              </a:ext>
            </a:extLst>
          </p:cNvPr>
          <p:cNvGraphicFramePr>
            <a:graphicFrameLocks noGrp="1"/>
          </p:cNvGraphicFramePr>
          <p:nvPr>
            <p:extLst>
              <p:ext uri="{D42A27DB-BD31-4B8C-83A1-F6EECF244321}">
                <p14:modId xmlns:p14="http://schemas.microsoft.com/office/powerpoint/2010/main" val="2847113445"/>
              </p:ext>
            </p:extLst>
          </p:nvPr>
        </p:nvGraphicFramePr>
        <p:xfrm>
          <a:off x="245096" y="537328"/>
          <a:ext cx="7956223" cy="1102936"/>
        </p:xfrm>
        <a:graphic>
          <a:graphicData uri="http://schemas.openxmlformats.org/drawingml/2006/table">
            <a:tbl>
              <a:tblPr firstRow="1" firstCol="1" bandRow="1">
                <a:tableStyleId>{5C22544A-7EE6-4342-B048-85BDC9FD1C3A}</a:tableStyleId>
              </a:tblPr>
              <a:tblGrid>
                <a:gridCol w="5845371">
                  <a:extLst>
                    <a:ext uri="{9D8B030D-6E8A-4147-A177-3AD203B41FA5}">
                      <a16:colId xmlns:a16="http://schemas.microsoft.com/office/drawing/2014/main" val="1016424563"/>
                    </a:ext>
                  </a:extLst>
                </a:gridCol>
                <a:gridCol w="2110852">
                  <a:extLst>
                    <a:ext uri="{9D8B030D-6E8A-4147-A177-3AD203B41FA5}">
                      <a16:colId xmlns:a16="http://schemas.microsoft.com/office/drawing/2014/main" val="4205760158"/>
                    </a:ext>
                  </a:extLst>
                </a:gridCol>
              </a:tblGrid>
              <a:tr h="372205">
                <a:tc>
                  <a:txBody>
                    <a:bodyPr/>
                    <a:lstStyle/>
                    <a:p>
                      <a:pPr algn="ctr">
                        <a:lnSpc>
                          <a:spcPct val="115000"/>
                        </a:lnSpc>
                      </a:pPr>
                      <a:r>
                        <a:rPr lang="en-GB" sz="1200" dirty="0">
                          <a:effectLst/>
                        </a:rPr>
                        <a:t>Specific goals evaluation</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4904" marR="34904" marT="27470" marB="18421" anchor="ctr"/>
                </a:tc>
                <a:tc>
                  <a:txBody>
                    <a:bodyPr/>
                    <a:lstStyle/>
                    <a:p>
                      <a:pPr algn="ctr">
                        <a:lnSpc>
                          <a:spcPct val="115000"/>
                        </a:lnSpc>
                      </a:pPr>
                      <a:r>
                        <a:rPr lang="en-GB" sz="1200">
                          <a:effectLst/>
                        </a:rPr>
                        <a:t>Points</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4904" marR="34904" marT="27470" marB="18421" anchor="ctr"/>
                </a:tc>
                <a:extLst>
                  <a:ext uri="{0D108BD9-81ED-4DB2-BD59-A6C34878D82A}">
                    <a16:rowId xmlns:a16="http://schemas.microsoft.com/office/drawing/2014/main" val="1760841351"/>
                  </a:ext>
                </a:extLst>
              </a:tr>
              <a:tr h="730731">
                <a:tc>
                  <a:txBody>
                    <a:bodyPr/>
                    <a:lstStyle/>
                    <a:p>
                      <a:pPr algn="just">
                        <a:lnSpc>
                          <a:spcPct val="115000"/>
                        </a:lnSpc>
                      </a:pPr>
                      <a:r>
                        <a:rPr lang="en-GB" sz="1200" dirty="0">
                          <a:effectLst/>
                        </a:rPr>
                        <a:t>Bidders to submit:</a:t>
                      </a:r>
                      <a:endParaRPr lang="en-ZA" sz="1200" dirty="0">
                        <a:effectLst/>
                      </a:endParaRPr>
                    </a:p>
                    <a:p>
                      <a:pPr marL="342900" lvl="0" indent="-342900" algn="just">
                        <a:lnSpc>
                          <a:spcPct val="115000"/>
                        </a:lnSpc>
                        <a:buFont typeface="+mj-lt"/>
                        <a:buAutoNum type="alphaLcParenR"/>
                      </a:pPr>
                      <a:r>
                        <a:rPr lang="en-ZA" sz="1200" dirty="0">
                          <a:effectLst/>
                        </a:rPr>
                        <a:t>A duly completed SBD 6.1 Preference point claim form, and</a:t>
                      </a:r>
                    </a:p>
                    <a:p>
                      <a:pPr marL="342900" lvl="0" indent="-342900" algn="just">
                        <a:lnSpc>
                          <a:spcPct val="115000"/>
                        </a:lnSpc>
                        <a:buFont typeface="+mj-lt"/>
                        <a:buAutoNum type="alphaLcParenR"/>
                      </a:pPr>
                      <a:r>
                        <a:rPr lang="en-ZA" sz="1200" dirty="0">
                          <a:effectLst/>
                        </a:rPr>
                        <a:t>A valid B-BBEE certificate or sworn affidavit.</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4904" marR="34904" marT="27470" marB="18421"/>
                </a:tc>
                <a:tc>
                  <a:txBody>
                    <a:bodyPr/>
                    <a:lstStyle/>
                    <a:p>
                      <a:pPr marL="111760" algn="ctr">
                        <a:lnSpc>
                          <a:spcPct val="115000"/>
                        </a:lnSpc>
                      </a:pPr>
                      <a:r>
                        <a:rPr lang="en-GB" sz="1200" dirty="0">
                          <a:effectLst/>
                        </a:rPr>
                        <a:t>20</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4904" marR="34904" marT="27470" marB="18421" anchor="ctr"/>
                </a:tc>
                <a:extLst>
                  <a:ext uri="{0D108BD9-81ED-4DB2-BD59-A6C34878D82A}">
                    <a16:rowId xmlns:a16="http://schemas.microsoft.com/office/drawing/2014/main" val="472796186"/>
                  </a:ext>
                </a:extLst>
              </a:tr>
            </a:tbl>
          </a:graphicData>
        </a:graphic>
      </p:graphicFrame>
      <p:sp>
        <p:nvSpPr>
          <p:cNvPr id="8" name="TextBox 7">
            <a:extLst>
              <a:ext uri="{FF2B5EF4-FFF2-40B4-BE49-F238E27FC236}">
                <a16:creationId xmlns:a16="http://schemas.microsoft.com/office/drawing/2014/main" id="{66334478-94DF-CB01-DE78-A752A60DBE9C}"/>
              </a:ext>
            </a:extLst>
          </p:cNvPr>
          <p:cNvSpPr txBox="1"/>
          <p:nvPr/>
        </p:nvSpPr>
        <p:spPr>
          <a:xfrm>
            <a:off x="245096" y="167996"/>
            <a:ext cx="4572000" cy="400110"/>
          </a:xfrm>
          <a:prstGeom prst="rect">
            <a:avLst/>
          </a:prstGeom>
          <a:noFill/>
        </p:spPr>
        <p:txBody>
          <a:bodyPr wrap="square">
            <a:spAutoFit/>
          </a:bodyPr>
          <a:lstStyle/>
          <a:p>
            <a:r>
              <a:rPr lang="en-ZA" sz="2000" b="1" dirty="0">
                <a:solidFill>
                  <a:schemeClr val="tx2"/>
                </a:solidFill>
                <a:effectLst>
                  <a:outerShdw blurRad="38100" dist="38100" dir="2700000" algn="tl">
                    <a:srgbClr val="000000">
                      <a:alpha val="43137"/>
                    </a:srgbClr>
                  </a:outerShdw>
                </a:effectLst>
                <a:latin typeface="+mj-lt"/>
                <a:ea typeface="+mj-ea"/>
                <a:cs typeface="+mj-cs"/>
              </a:rPr>
              <a:t>Specific goals points allocation</a:t>
            </a:r>
          </a:p>
        </p:txBody>
      </p:sp>
      <p:pic>
        <p:nvPicPr>
          <p:cNvPr id="9" name="Picture 8">
            <a:extLst>
              <a:ext uri="{FF2B5EF4-FFF2-40B4-BE49-F238E27FC236}">
                <a16:creationId xmlns:a16="http://schemas.microsoft.com/office/drawing/2014/main" id="{471056C5-1BFF-E42F-7F47-3F06A92774BB}"/>
              </a:ext>
            </a:extLst>
          </p:cNvPr>
          <p:cNvPicPr>
            <a:picLocks noChangeAspect="1"/>
          </p:cNvPicPr>
          <p:nvPr/>
        </p:nvPicPr>
        <p:blipFill>
          <a:blip r:embed="rId2"/>
          <a:stretch>
            <a:fillRect/>
          </a:stretch>
        </p:blipFill>
        <p:spPr>
          <a:xfrm>
            <a:off x="249810" y="2367779"/>
            <a:ext cx="8833870" cy="3853006"/>
          </a:xfrm>
          <a:prstGeom prst="rect">
            <a:avLst/>
          </a:prstGeom>
        </p:spPr>
      </p:pic>
      <p:sp>
        <p:nvSpPr>
          <p:cNvPr id="11" name="TextBox 10">
            <a:extLst>
              <a:ext uri="{FF2B5EF4-FFF2-40B4-BE49-F238E27FC236}">
                <a16:creationId xmlns:a16="http://schemas.microsoft.com/office/drawing/2014/main" id="{4AA44045-97B3-1905-4C83-D5B8871C6EA8}"/>
              </a:ext>
            </a:extLst>
          </p:cNvPr>
          <p:cNvSpPr txBox="1"/>
          <p:nvPr/>
        </p:nvSpPr>
        <p:spPr>
          <a:xfrm>
            <a:off x="249810" y="1852595"/>
            <a:ext cx="8644380" cy="566758"/>
          </a:xfrm>
          <a:prstGeom prst="rect">
            <a:avLst/>
          </a:prstGeom>
          <a:noFill/>
        </p:spPr>
        <p:txBody>
          <a:bodyPr wrap="square">
            <a:spAutoFit/>
          </a:bodyPr>
          <a:lstStyle/>
          <a:p>
            <a:pPr>
              <a:lnSpc>
                <a:spcPct val="115000"/>
              </a:lnSpc>
              <a:spcBef>
                <a:spcPts val="600"/>
              </a:spcBef>
              <a:buSzPts val="1000"/>
              <a:tabLst>
                <a:tab pos="1260475" algn="l"/>
                <a:tab pos="457200" algn="l"/>
              </a:tabLst>
            </a:pPr>
            <a:r>
              <a:rPr lang="en-ZA" sz="1400" dirty="0">
                <a:solidFill>
                  <a:srgbClr val="003366"/>
                </a:solidFill>
                <a:cs typeface="Tahoma" pitchFamily="34" charset="0"/>
              </a:rPr>
              <a:t>The following table indicates the specific B-BBEE documents that must be submitted for this RFT to claim Specific goals points.</a:t>
            </a:r>
          </a:p>
        </p:txBody>
      </p:sp>
    </p:spTree>
    <p:extLst>
      <p:ext uri="{BB962C8B-B14F-4D97-AF65-F5344CB8AC3E}">
        <p14:creationId xmlns:p14="http://schemas.microsoft.com/office/powerpoint/2010/main" val="403448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7D4F54-9DB7-DEBE-092A-E4954562863F}"/>
              </a:ext>
            </a:extLst>
          </p:cNvPr>
          <p:cNvSpPr>
            <a:spLocks noGrp="1"/>
          </p:cNvSpPr>
          <p:nvPr>
            <p:ph type="sldNum" sz="quarter" idx="10"/>
          </p:nvPr>
        </p:nvSpPr>
        <p:spPr/>
        <p:txBody>
          <a:bodyPr/>
          <a:lstStyle/>
          <a:p>
            <a:fld id="{B540B12B-D968-2643-8E7F-238A3C456CC9}" type="slidenum">
              <a:rPr lang="en-US" smtClean="0"/>
              <a:pPr/>
              <a:t>18</a:t>
            </a:fld>
            <a:endParaRPr lang="en-US" dirty="0"/>
          </a:p>
        </p:txBody>
      </p:sp>
      <p:sp>
        <p:nvSpPr>
          <p:cNvPr id="2" name="Text Placeholder 3">
            <a:extLst>
              <a:ext uri="{FF2B5EF4-FFF2-40B4-BE49-F238E27FC236}">
                <a16:creationId xmlns:a16="http://schemas.microsoft.com/office/drawing/2014/main" id="{5C7BE127-ACFD-54B9-BA83-9B1BD2FFB8CA}"/>
              </a:ext>
            </a:extLst>
          </p:cNvPr>
          <p:cNvSpPr>
            <a:spLocks noGrp="1"/>
          </p:cNvSpPr>
          <p:nvPr>
            <p:ph type="body" sz="quarter" idx="11"/>
          </p:nvPr>
        </p:nvSpPr>
        <p:spPr>
          <a:xfrm>
            <a:off x="341993" y="973931"/>
            <a:ext cx="8370887" cy="4248151"/>
          </a:xfrm>
        </p:spPr>
        <p:txBody>
          <a:bodyPr>
            <a:noAutofit/>
          </a:bodyPr>
          <a:lstStyle/>
          <a:p>
            <a:pPr marL="228600" indent="-228600" algn="just">
              <a:spcBef>
                <a:spcPct val="75000"/>
              </a:spcBef>
              <a:spcAft>
                <a:spcPct val="10000"/>
              </a:spcAft>
              <a:buClr>
                <a:schemeClr val="accent1"/>
              </a:buClr>
            </a:pPr>
            <a:r>
              <a:rPr lang="en-US" sz="1600" b="1" kern="0" dirty="0">
                <a:solidFill>
                  <a:srgbClr val="004F87"/>
                </a:solidFill>
                <a:latin typeface="+mn-lt"/>
                <a:cs typeface="Arial" panose="020B0604020202020204" pitchFamily="34" charset="0"/>
              </a:rPr>
              <a:t>Joint Ventures and Consortiums</a:t>
            </a:r>
          </a:p>
          <a:p>
            <a:pPr marL="228600" indent="-228600" algn="just">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A trust, consortium or joint venture (including unincorporated consortia and joint ventures), will qualify for points for their B-BBEE status level as a legal entity, provided that the entity submits their consolidated B-BBEE status level</a:t>
            </a:r>
          </a:p>
          <a:p>
            <a:pPr marL="228600" indent="-228600" algn="just">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Verification Certificate scorecard and that such a consolidated BBBEE scorecard is prepared for every separate bid.</a:t>
            </a:r>
          </a:p>
          <a:p>
            <a:pPr marL="228600" indent="-228600" algn="just">
              <a:spcBef>
                <a:spcPct val="75000"/>
              </a:spcBef>
              <a:spcAft>
                <a:spcPct val="10000"/>
              </a:spcAft>
              <a:buClr>
                <a:schemeClr val="accent1"/>
              </a:buClr>
            </a:pPr>
            <a:r>
              <a:rPr lang="en-US" sz="1600" b="1" kern="0" dirty="0">
                <a:solidFill>
                  <a:srgbClr val="004F87"/>
                </a:solidFill>
                <a:latin typeface="+mn-lt"/>
                <a:cs typeface="Arial" panose="020B0604020202020204" pitchFamily="34" charset="0"/>
              </a:rPr>
              <a:t>Proof of Existence: Joint Ventures</a:t>
            </a:r>
          </a:p>
          <a:p>
            <a:pPr marL="228600" indent="-228600" algn="just">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Bidders must submit proof of the existence of joint ventures arrangements. SARS will accept signed agreements as acceptable proof of the existence of a joint venture arrangement.</a:t>
            </a:r>
          </a:p>
          <a:p>
            <a:pPr marL="228600" indent="-228600" algn="just">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The above-mentioned joint venture agreement must clearly set out the roles and responsibilities of the Lead Partner and the joint venture party. The agreement must also clearly identify the Lead Partner, who shall be given the power of attorney to bind the other party/parties in respect of matters pertaining to the joint venture arrangement.</a:t>
            </a:r>
            <a:endParaRPr lang="en-ZA" sz="1600" kern="0" dirty="0">
              <a:solidFill>
                <a:srgbClr val="004F87"/>
              </a:solidFill>
              <a:latin typeface="+mn-lt"/>
              <a:cs typeface="Arial" panose="020B0604020202020204" pitchFamily="34" charset="0"/>
            </a:endParaRPr>
          </a:p>
        </p:txBody>
      </p:sp>
      <p:sp>
        <p:nvSpPr>
          <p:cNvPr id="4" name="Title 1">
            <a:extLst>
              <a:ext uri="{FF2B5EF4-FFF2-40B4-BE49-F238E27FC236}">
                <a16:creationId xmlns:a16="http://schemas.microsoft.com/office/drawing/2014/main" id="{DA555B64-962C-366F-0D2D-2AFACDD2E49B}"/>
              </a:ext>
            </a:extLst>
          </p:cNvPr>
          <p:cNvSpPr>
            <a:spLocks noGrp="1"/>
          </p:cNvSpPr>
          <p:nvPr>
            <p:ph type="title"/>
          </p:nvPr>
        </p:nvSpPr>
        <p:spPr>
          <a:xfrm>
            <a:off x="341992" y="175022"/>
            <a:ext cx="8370887" cy="532606"/>
          </a:xfrm>
        </p:spPr>
        <p:txBody>
          <a:bodyPr>
            <a:noAutofit/>
          </a:bodyPr>
          <a:lstStyle/>
          <a:p>
            <a:r>
              <a:rPr lang="en-ZA" sz="2900" dirty="0">
                <a:solidFill>
                  <a:schemeClr val="accent1">
                    <a:lumMod val="75000"/>
                  </a:schemeClr>
                </a:solidFill>
                <a:effectLst>
                  <a:outerShdw blurRad="38100" dist="38100" dir="2700000" algn="tl">
                    <a:srgbClr val="000000">
                      <a:alpha val="43137"/>
                    </a:srgbClr>
                  </a:outerShdw>
                </a:effectLst>
              </a:rPr>
              <a:t>JOINT VENTURES AND SUB -CONTRACTING</a:t>
            </a:r>
            <a:br>
              <a:rPr lang="en-ZA" sz="2900" dirty="0"/>
            </a:br>
            <a:endParaRPr lang="en-ZA" sz="2900" dirty="0"/>
          </a:p>
        </p:txBody>
      </p:sp>
    </p:spTree>
    <p:extLst>
      <p:ext uri="{BB962C8B-B14F-4D97-AF65-F5344CB8AC3E}">
        <p14:creationId xmlns:p14="http://schemas.microsoft.com/office/powerpoint/2010/main" val="769901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algn="l">
              <a:lnSpc>
                <a:spcPct val="135000"/>
              </a:lnSpc>
              <a:spcBef>
                <a:spcPct val="75000"/>
              </a:spcBef>
              <a:spcAft>
                <a:spcPct val="10000"/>
              </a:spcAft>
              <a:buClr>
                <a:schemeClr val="accent1"/>
              </a:buClr>
            </a:pPr>
            <a:r>
              <a:rPr lang="en-US" sz="1800" b="1" dirty="0">
                <a:solidFill>
                  <a:srgbClr val="FF0000"/>
                </a:solidFill>
                <a:ea typeface="SimSun" pitchFamily="2" charset="-122"/>
              </a:rPr>
              <a:t>1. Welcome and Introduction</a:t>
            </a:r>
          </a:p>
          <a:p>
            <a:pPr marL="228600" indent="-228600">
              <a:lnSpc>
                <a:spcPct val="135000"/>
              </a:lnSpc>
              <a:spcBef>
                <a:spcPct val="75000"/>
              </a:spcBef>
              <a:spcAft>
                <a:spcPct val="10000"/>
              </a:spcAft>
              <a:buClr>
                <a:schemeClr val="accent1"/>
              </a:buClr>
            </a:pPr>
            <a:r>
              <a:rPr lang="en-ZA" sz="1800" b="1" dirty="0">
                <a:solidFill>
                  <a:schemeClr val="tx2"/>
                </a:solidFill>
              </a:rPr>
              <a:t>2</a:t>
            </a:r>
            <a:r>
              <a:rPr lang="en-ZA" b="1" dirty="0">
                <a:solidFill>
                  <a:schemeClr val="tx2"/>
                </a:solidFill>
              </a:rPr>
              <a:t>. Governance, Rules and Procedures</a:t>
            </a:r>
          </a:p>
          <a:p>
            <a:pPr marL="228600" indent="-228600">
              <a:lnSpc>
                <a:spcPct val="135000"/>
              </a:lnSpc>
              <a:spcBef>
                <a:spcPct val="75000"/>
              </a:spcBef>
              <a:spcAft>
                <a:spcPct val="10000"/>
              </a:spcAft>
              <a:buClr>
                <a:schemeClr val="accent1"/>
              </a:buClr>
            </a:pPr>
            <a:r>
              <a:rPr lang="en-ZA" sz="1800" b="1" dirty="0">
                <a:solidFill>
                  <a:schemeClr val="tx2"/>
                </a:solidFill>
              </a:rPr>
              <a:t>3.RFP Timelines</a:t>
            </a:r>
          </a:p>
          <a:p>
            <a:pPr marL="228600" indent="-228600">
              <a:lnSpc>
                <a:spcPct val="135000"/>
              </a:lnSpc>
              <a:spcBef>
                <a:spcPct val="75000"/>
              </a:spcBef>
              <a:spcAft>
                <a:spcPct val="10000"/>
              </a:spcAft>
              <a:buClr>
                <a:schemeClr val="accent1"/>
              </a:buClr>
            </a:pPr>
            <a:r>
              <a:rPr lang="en-ZA" b="1" dirty="0">
                <a:solidFill>
                  <a:schemeClr val="tx2"/>
                </a:solidFill>
              </a:rPr>
              <a:t>4</a:t>
            </a:r>
            <a:r>
              <a:rPr lang="en-ZA" sz="1800" b="1" dirty="0">
                <a:solidFill>
                  <a:schemeClr val="tx2"/>
                </a:solidFill>
              </a:rPr>
              <a:t>.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a:t>
            </a:r>
            <a:r>
              <a:rPr lang="en-ZA" sz="1800" b="1" dirty="0">
                <a:solidFill>
                  <a:schemeClr val="tx2"/>
                </a:solidFill>
              </a:rPr>
              <a:t>. Bid Evaluation Process </a:t>
            </a:r>
          </a:p>
          <a:p>
            <a:pPr marL="228600" indent="-228600">
              <a:lnSpc>
                <a:spcPct val="135000"/>
              </a:lnSpc>
              <a:spcBef>
                <a:spcPct val="75000"/>
              </a:spcBef>
              <a:spcAft>
                <a:spcPct val="10000"/>
              </a:spcAft>
              <a:buClr>
                <a:schemeClr val="accent1"/>
              </a:buClr>
            </a:pPr>
            <a:r>
              <a:rPr lang="en-US" b="1" dirty="0">
                <a:solidFill>
                  <a:schemeClr val="tx2"/>
                </a:solidFill>
              </a:rPr>
              <a:t>6. Price &amp; B-BBEE</a:t>
            </a:r>
          </a:p>
          <a:p>
            <a:pPr marL="228600" indent="-228600">
              <a:lnSpc>
                <a:spcPct val="135000"/>
              </a:lnSpc>
              <a:spcBef>
                <a:spcPct val="75000"/>
              </a:spcBef>
              <a:spcAft>
                <a:spcPct val="10000"/>
              </a:spcAft>
              <a:buClr>
                <a:schemeClr val="accent1"/>
              </a:buClr>
            </a:pPr>
            <a:r>
              <a:rPr lang="en-ZA" sz="1800" b="1" dirty="0">
                <a:solidFill>
                  <a:schemeClr val="tx2"/>
                </a:solidFill>
              </a:rPr>
              <a:t>7. Financial Analysis </a:t>
            </a:r>
          </a:p>
          <a:p>
            <a:pPr marL="228600" indent="-228600">
              <a:lnSpc>
                <a:spcPct val="135000"/>
              </a:lnSpc>
              <a:spcBef>
                <a:spcPct val="75000"/>
              </a:spcBef>
              <a:spcAft>
                <a:spcPct val="10000"/>
              </a:spcAft>
              <a:buClr>
                <a:schemeClr val="accent1"/>
              </a:buClr>
            </a:pPr>
            <a:r>
              <a:rPr lang="en-ZA" b="1" dirty="0">
                <a:solidFill>
                  <a:schemeClr val="tx2"/>
                </a:solidFill>
              </a:rPr>
              <a:t>8. Services Agreements</a:t>
            </a:r>
          </a:p>
          <a:p>
            <a:pPr marL="228600" indent="-228600">
              <a:lnSpc>
                <a:spcPct val="135000"/>
              </a:lnSpc>
              <a:spcBef>
                <a:spcPct val="75000"/>
              </a:spcBef>
              <a:spcAft>
                <a:spcPct val="10000"/>
              </a:spcAft>
              <a:buClr>
                <a:schemeClr val="accent1"/>
              </a:buClr>
            </a:pPr>
            <a:r>
              <a:rPr lang="en-ZA" b="1" dirty="0">
                <a:solidFill>
                  <a:schemeClr val="tx2"/>
                </a:solidFill>
              </a:rPr>
              <a:t>9</a:t>
            </a:r>
            <a:r>
              <a:rPr lang="en-ZA" sz="1800" b="1" dirty="0">
                <a:solidFill>
                  <a:schemeClr val="tx2"/>
                </a:solidFill>
              </a:rPr>
              <a:t>. RFP submission and contact details</a:t>
            </a:r>
          </a:p>
          <a:p>
            <a:pPr marL="228600" indent="-228600" algn="l">
              <a:lnSpc>
                <a:spcPct val="135000"/>
              </a:lnSpc>
              <a:spcBef>
                <a:spcPct val="75000"/>
              </a:spcBef>
              <a:spcAft>
                <a:spcPct val="10000"/>
              </a:spcAft>
              <a:buClr>
                <a:schemeClr val="accent1"/>
              </a:buClr>
            </a:pPr>
            <a:r>
              <a:rPr lang="en-ZA" sz="1800" b="1" dirty="0">
                <a:solidFill>
                  <a:schemeClr val="tx2"/>
                </a:solidFill>
              </a:rPr>
              <a:t>10. Q&amp;A</a:t>
            </a:r>
            <a:endParaRPr lang="en-ZA" sz="1100" dirty="0">
              <a:solidFill>
                <a:schemeClr val="tx1"/>
              </a:solidFill>
            </a:endParaRPr>
          </a:p>
          <a:p>
            <a:endParaRPr lang="en-ZA" dirty="0"/>
          </a:p>
        </p:txBody>
      </p:sp>
    </p:spTree>
    <p:extLst>
      <p:ext uri="{BB962C8B-B14F-4D97-AF65-F5344CB8AC3E}">
        <p14:creationId xmlns:p14="http://schemas.microsoft.com/office/powerpoint/2010/main" val="3896004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19</a:t>
            </a:fld>
            <a:endParaRPr lang="en-US" dirty="0"/>
          </a:p>
        </p:txBody>
      </p:sp>
      <p:sp>
        <p:nvSpPr>
          <p:cNvPr id="5" name="Title 5"/>
          <p:cNvSpPr txBox="1">
            <a:spLocks/>
          </p:cNvSpPr>
          <p:nvPr/>
        </p:nvSpPr>
        <p:spPr>
          <a:xfrm>
            <a:off x="1" y="168297"/>
            <a:ext cx="8994530" cy="61421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lvl="0" algn="just"/>
            <a:r>
              <a:rPr lang="en-ZA" sz="2000">
                <a:latin typeface="Arial Narrow" panose="020B0606020202030204" pitchFamily="34" charset="0"/>
                <a:cs typeface="Arial" panose="020B0604020202020204" pitchFamily="34" charset="0"/>
              </a:rPr>
              <a:t>MANDATORY AND POINTS AWARDED FOR BBBEE CONTRIBUTION</a:t>
            </a:r>
            <a:endParaRPr lang="en-ZA" sz="2000" dirty="0">
              <a:latin typeface="Arial Narrow" panose="020B060602020203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448653F3-2A4F-F553-9DAB-CF62A29892E6}"/>
              </a:ext>
            </a:extLst>
          </p:cNvPr>
          <p:cNvGraphicFramePr>
            <a:graphicFrameLocks noGrp="1"/>
          </p:cNvGraphicFramePr>
          <p:nvPr>
            <p:extLst>
              <p:ext uri="{D42A27DB-BD31-4B8C-83A1-F6EECF244321}">
                <p14:modId xmlns:p14="http://schemas.microsoft.com/office/powerpoint/2010/main" val="4178447507"/>
              </p:ext>
            </p:extLst>
          </p:nvPr>
        </p:nvGraphicFramePr>
        <p:xfrm>
          <a:off x="113122" y="534586"/>
          <a:ext cx="8399282" cy="5660968"/>
        </p:xfrm>
        <a:graphic>
          <a:graphicData uri="http://schemas.openxmlformats.org/drawingml/2006/table">
            <a:tbl>
              <a:tblPr firstRow="1" firstCol="1" bandRow="1">
                <a:tableStyleId>{5C22544A-7EE6-4342-B048-85BDC9FD1C3A}</a:tableStyleId>
              </a:tblPr>
              <a:tblGrid>
                <a:gridCol w="5331678">
                  <a:extLst>
                    <a:ext uri="{9D8B030D-6E8A-4147-A177-3AD203B41FA5}">
                      <a16:colId xmlns:a16="http://schemas.microsoft.com/office/drawing/2014/main" val="2583045903"/>
                    </a:ext>
                  </a:extLst>
                </a:gridCol>
                <a:gridCol w="3067604">
                  <a:extLst>
                    <a:ext uri="{9D8B030D-6E8A-4147-A177-3AD203B41FA5}">
                      <a16:colId xmlns:a16="http://schemas.microsoft.com/office/drawing/2014/main" val="2126818985"/>
                    </a:ext>
                  </a:extLst>
                </a:gridCol>
              </a:tblGrid>
              <a:tr h="1812688">
                <a:tc>
                  <a:txBody>
                    <a:bodyPr/>
                    <a:lstStyle/>
                    <a:p>
                      <a:pPr eaLnBrk="0" fontAlgn="base" hangingPunct="0">
                        <a:lnSpc>
                          <a:spcPct val="107000"/>
                        </a:lnSpc>
                        <a:spcBef>
                          <a:spcPts val="480"/>
                        </a:spcBef>
                        <a:spcAft>
                          <a:spcPts val="800"/>
                        </a:spcAft>
                      </a:pPr>
                      <a:r>
                        <a:rPr lang="en-US" sz="1400" kern="1200" dirty="0">
                          <a:effectLst/>
                        </a:rPr>
                        <a:t>The specific goals allocated points in terms of this tender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6" marR="6236" marT="0" marB="0" anchor="ctr"/>
                </a:tc>
                <a:tc>
                  <a:txBody>
                    <a:bodyPr/>
                    <a:lstStyle/>
                    <a:p>
                      <a:pPr algn="ctr" eaLnBrk="0" fontAlgn="base" hangingPunct="0">
                        <a:lnSpc>
                          <a:spcPct val="107000"/>
                        </a:lnSpc>
                        <a:spcBef>
                          <a:spcPts val="480"/>
                        </a:spcBef>
                        <a:spcAft>
                          <a:spcPts val="800"/>
                        </a:spcAft>
                      </a:pPr>
                      <a:r>
                        <a:rPr lang="en-US" sz="1400" kern="1200" dirty="0">
                          <a:effectLst/>
                        </a:rPr>
                        <a:t>Number of points</a:t>
                      </a:r>
                      <a:endParaRPr lang="en-ZA" sz="1400" dirty="0">
                        <a:effectLst/>
                      </a:endParaRPr>
                    </a:p>
                    <a:p>
                      <a:pPr algn="ctr" eaLnBrk="0" fontAlgn="base" hangingPunct="0">
                        <a:lnSpc>
                          <a:spcPct val="107000"/>
                        </a:lnSpc>
                        <a:spcBef>
                          <a:spcPts val="480"/>
                        </a:spcBef>
                        <a:spcAft>
                          <a:spcPts val="800"/>
                        </a:spcAft>
                      </a:pPr>
                      <a:r>
                        <a:rPr lang="en-US" sz="1400" kern="1200" dirty="0">
                          <a:effectLst/>
                        </a:rPr>
                        <a:t>allocated</a:t>
                      </a:r>
                      <a:endParaRPr lang="en-ZA" sz="1400" dirty="0">
                        <a:effectLst/>
                      </a:endParaRPr>
                    </a:p>
                    <a:p>
                      <a:pPr algn="ctr" eaLnBrk="0" fontAlgn="base" hangingPunct="0">
                        <a:lnSpc>
                          <a:spcPct val="107000"/>
                        </a:lnSpc>
                        <a:spcBef>
                          <a:spcPts val="480"/>
                        </a:spcBef>
                        <a:spcAft>
                          <a:spcPts val="800"/>
                        </a:spcAft>
                      </a:pPr>
                      <a:r>
                        <a:rPr lang="en-US" sz="1400" kern="1200" dirty="0">
                          <a:effectLst/>
                        </a:rPr>
                        <a:t>(80/20 system)</a:t>
                      </a:r>
                      <a:endParaRPr lang="en-ZA" sz="1400" dirty="0">
                        <a:effectLst/>
                      </a:endParaRPr>
                    </a:p>
                    <a:p>
                      <a:pPr algn="ctr" eaLnBrk="0" fontAlgn="base" hangingPunct="0">
                        <a:lnSpc>
                          <a:spcPct val="107000"/>
                        </a:lnSpc>
                        <a:spcBef>
                          <a:spcPts val="480"/>
                        </a:spcBef>
                        <a:spcAft>
                          <a:spcPts val="800"/>
                        </a:spcAft>
                      </a:pPr>
                      <a:r>
                        <a:rPr lang="en-US" sz="1400" dirty="0">
                          <a:effectLst/>
                        </a:rPr>
                        <a:t>(To be completed by the organ of state)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6" marR="6236" marT="0" marB="0" anchor="ctr"/>
                </a:tc>
                <a:extLst>
                  <a:ext uri="{0D108BD9-81ED-4DB2-BD59-A6C34878D82A}">
                    <a16:rowId xmlns:a16="http://schemas.microsoft.com/office/drawing/2014/main" val="577375586"/>
                  </a:ext>
                </a:extLst>
              </a:tr>
              <a:tr h="837658">
                <a:tc>
                  <a:txBody>
                    <a:bodyPr/>
                    <a:lstStyle/>
                    <a:p>
                      <a:pPr algn="l" eaLnBrk="0" fontAlgn="base" hangingPunct="0">
                        <a:lnSpc>
                          <a:spcPct val="107000"/>
                        </a:lnSpc>
                        <a:spcBef>
                          <a:spcPts val="575"/>
                        </a:spcBef>
                        <a:spcAft>
                          <a:spcPts val="800"/>
                        </a:spcAft>
                      </a:pPr>
                      <a:r>
                        <a:rPr lang="en-US" sz="1400" dirty="0">
                          <a:effectLst/>
                        </a:rPr>
                        <a:t>The entity is an</a:t>
                      </a:r>
                      <a:endParaRPr lang="en-ZA" sz="1400" dirty="0">
                        <a:effectLst/>
                      </a:endParaRPr>
                    </a:p>
                    <a:p>
                      <a:pPr algn="l" eaLnBrk="0" fontAlgn="base" hangingPunct="0">
                        <a:lnSpc>
                          <a:spcPct val="107000"/>
                        </a:lnSpc>
                        <a:spcBef>
                          <a:spcPts val="575"/>
                        </a:spcBef>
                        <a:spcAft>
                          <a:spcPts val="800"/>
                        </a:spcAft>
                      </a:pPr>
                      <a:r>
                        <a:rPr lang="en-US" sz="1400" dirty="0">
                          <a:effectLst/>
                        </a:rPr>
                        <a:t>EME/QSE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6" marR="6236" marT="0" marB="0"/>
                </a:tc>
                <a:tc>
                  <a:txBody>
                    <a:bodyPr/>
                    <a:lstStyle/>
                    <a:p>
                      <a:pPr algn="ctr" eaLnBrk="0" fontAlgn="base" hangingPunct="0">
                        <a:lnSpc>
                          <a:spcPct val="100000"/>
                        </a:lnSpc>
                        <a:spcBef>
                          <a:spcPts val="575"/>
                        </a:spcBef>
                        <a:spcAft>
                          <a:spcPts val="800"/>
                        </a:spcAft>
                      </a:pPr>
                      <a:endParaRPr lang="en-US" sz="1400" dirty="0">
                        <a:effectLst/>
                      </a:endParaRPr>
                    </a:p>
                    <a:p>
                      <a:pPr algn="ctr" eaLnBrk="0" fontAlgn="base" hangingPunct="0">
                        <a:lnSpc>
                          <a:spcPct val="100000"/>
                        </a:lnSpc>
                        <a:spcBef>
                          <a:spcPts val="575"/>
                        </a:spcBef>
                        <a:spcAft>
                          <a:spcPts val="800"/>
                        </a:spcAft>
                      </a:pPr>
                      <a:r>
                        <a:rPr lang="en-US" sz="1400" dirty="0">
                          <a:effectLst/>
                        </a:rPr>
                        <a:t>15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6" marR="6236" marT="0" marB="0"/>
                </a:tc>
                <a:extLst>
                  <a:ext uri="{0D108BD9-81ED-4DB2-BD59-A6C34878D82A}">
                    <a16:rowId xmlns:a16="http://schemas.microsoft.com/office/drawing/2014/main" val="895129528"/>
                  </a:ext>
                </a:extLst>
              </a:tr>
              <a:tr h="837658">
                <a:tc>
                  <a:txBody>
                    <a:bodyPr/>
                    <a:lstStyle/>
                    <a:p>
                      <a:pPr algn="l" eaLnBrk="0" fontAlgn="base" hangingPunct="0">
                        <a:lnSpc>
                          <a:spcPct val="107000"/>
                        </a:lnSpc>
                        <a:spcBef>
                          <a:spcPts val="575"/>
                        </a:spcBef>
                        <a:spcAft>
                          <a:spcPts val="800"/>
                        </a:spcAft>
                      </a:pPr>
                      <a:r>
                        <a:rPr lang="en-US" sz="1400">
                          <a:effectLst/>
                        </a:rPr>
                        <a:t>Women Owned</a:t>
                      </a:r>
                      <a:endParaRPr lang="en-ZA" sz="1400">
                        <a:effectLst/>
                      </a:endParaRPr>
                    </a:p>
                    <a:p>
                      <a:pPr algn="l" eaLnBrk="0" fontAlgn="base" hangingPunct="0">
                        <a:lnSpc>
                          <a:spcPct val="107000"/>
                        </a:lnSpc>
                        <a:spcBef>
                          <a:spcPts val="575"/>
                        </a:spcBef>
                        <a:spcAft>
                          <a:spcPts val="800"/>
                        </a:spcAft>
                      </a:pPr>
                      <a:r>
                        <a:rPr lang="en-US" sz="1400">
                          <a:effectLst/>
                        </a:rPr>
                        <a:t>Enterprise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6" marR="6236" marT="0" marB="0"/>
                </a:tc>
                <a:tc>
                  <a:txBody>
                    <a:bodyPr/>
                    <a:lstStyle/>
                    <a:p>
                      <a:pPr algn="ctr" eaLnBrk="0" fontAlgn="base" hangingPunct="0">
                        <a:lnSpc>
                          <a:spcPct val="100000"/>
                        </a:lnSpc>
                        <a:spcBef>
                          <a:spcPts val="575"/>
                        </a:spcBef>
                        <a:spcAft>
                          <a:spcPts val="800"/>
                        </a:spcAft>
                      </a:pPr>
                      <a:endParaRPr lang="en-US" sz="1400" dirty="0">
                        <a:effectLst/>
                      </a:endParaRPr>
                    </a:p>
                    <a:p>
                      <a:pPr algn="ctr" eaLnBrk="0" fontAlgn="base" hangingPunct="0">
                        <a:lnSpc>
                          <a:spcPct val="100000"/>
                        </a:lnSpc>
                        <a:spcBef>
                          <a:spcPts val="575"/>
                        </a:spcBef>
                        <a:spcAft>
                          <a:spcPts val="800"/>
                        </a:spcAft>
                      </a:pPr>
                      <a:r>
                        <a:rPr lang="en-US" sz="1400" dirty="0">
                          <a:effectLst/>
                        </a:rPr>
                        <a:t>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6" marR="6236" marT="0" marB="0"/>
                </a:tc>
                <a:extLst>
                  <a:ext uri="{0D108BD9-81ED-4DB2-BD59-A6C34878D82A}">
                    <a16:rowId xmlns:a16="http://schemas.microsoft.com/office/drawing/2014/main" val="382491668"/>
                  </a:ext>
                </a:extLst>
              </a:tr>
              <a:tr h="789194">
                <a:tc>
                  <a:txBody>
                    <a:bodyPr/>
                    <a:lstStyle/>
                    <a:p>
                      <a:pPr algn="l" eaLnBrk="0" fontAlgn="base" hangingPunct="0">
                        <a:lnSpc>
                          <a:spcPct val="107000"/>
                        </a:lnSpc>
                        <a:spcBef>
                          <a:spcPts val="575"/>
                        </a:spcBef>
                        <a:spcAft>
                          <a:spcPts val="800"/>
                        </a:spcAft>
                      </a:pPr>
                      <a:r>
                        <a:rPr lang="en-US" sz="1400">
                          <a:effectLst/>
                        </a:rPr>
                        <a:t>Large Enterprise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6" marR="6236" marT="0" marB="0"/>
                </a:tc>
                <a:tc>
                  <a:txBody>
                    <a:bodyPr/>
                    <a:lstStyle/>
                    <a:p>
                      <a:pPr algn="ctr" eaLnBrk="0" fontAlgn="base" hangingPunct="0">
                        <a:lnSpc>
                          <a:spcPct val="100000"/>
                        </a:lnSpc>
                        <a:spcBef>
                          <a:spcPts val="575"/>
                        </a:spcBef>
                        <a:spcAft>
                          <a:spcPts val="800"/>
                        </a:spcAft>
                      </a:pPr>
                      <a:endParaRPr lang="en-US" sz="1400" dirty="0">
                        <a:effectLst/>
                      </a:endParaRPr>
                    </a:p>
                    <a:p>
                      <a:pPr algn="ctr" eaLnBrk="0" fontAlgn="base" hangingPunct="0">
                        <a:lnSpc>
                          <a:spcPct val="100000"/>
                        </a:lnSpc>
                        <a:spcBef>
                          <a:spcPts val="575"/>
                        </a:spcBef>
                        <a:spcAft>
                          <a:spcPts val="800"/>
                        </a:spcAft>
                      </a:pPr>
                      <a:r>
                        <a:rPr lang="en-US" sz="1400" dirty="0">
                          <a:effectLst/>
                        </a:rPr>
                        <a:t>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6" marR="6236" marT="0" marB="0"/>
                </a:tc>
                <a:extLst>
                  <a:ext uri="{0D108BD9-81ED-4DB2-BD59-A6C34878D82A}">
                    <a16:rowId xmlns:a16="http://schemas.microsoft.com/office/drawing/2014/main" val="2334289414"/>
                  </a:ext>
                </a:extLst>
              </a:tr>
              <a:tr h="1383770">
                <a:tc>
                  <a:txBody>
                    <a:bodyPr/>
                    <a:lstStyle/>
                    <a:p>
                      <a:pPr algn="l" eaLnBrk="0" fontAlgn="base" hangingPunct="0">
                        <a:lnSpc>
                          <a:spcPct val="107000"/>
                        </a:lnSpc>
                        <a:spcBef>
                          <a:spcPts val="575"/>
                        </a:spcBef>
                        <a:spcAft>
                          <a:spcPts val="800"/>
                        </a:spcAft>
                      </a:pPr>
                      <a:r>
                        <a:rPr lang="en-US" sz="1400" dirty="0">
                          <a:effectLst/>
                        </a:rPr>
                        <a:t>MAXIMUM POINTS</a:t>
                      </a:r>
                      <a:endParaRPr lang="en-ZA" sz="1400" dirty="0">
                        <a:effectLst/>
                      </a:endParaRPr>
                    </a:p>
                    <a:p>
                      <a:pPr algn="l" eaLnBrk="0" fontAlgn="base" hangingPunct="0">
                        <a:lnSpc>
                          <a:spcPct val="107000"/>
                        </a:lnSpc>
                        <a:spcBef>
                          <a:spcPts val="575"/>
                        </a:spcBef>
                        <a:spcAft>
                          <a:spcPts val="800"/>
                        </a:spcAft>
                      </a:pPr>
                      <a:r>
                        <a:rPr lang="en-US" sz="1400" dirty="0">
                          <a:effectLst/>
                        </a:rPr>
                        <a:t>AWARDED FOR</a:t>
                      </a:r>
                      <a:endParaRPr lang="en-ZA" sz="1400" dirty="0">
                        <a:effectLst/>
                      </a:endParaRPr>
                    </a:p>
                    <a:p>
                      <a:pPr algn="l" eaLnBrk="0" fontAlgn="base" hangingPunct="0">
                        <a:lnSpc>
                          <a:spcPct val="107000"/>
                        </a:lnSpc>
                        <a:spcBef>
                          <a:spcPts val="575"/>
                        </a:spcBef>
                        <a:spcAft>
                          <a:spcPts val="800"/>
                        </a:spcAft>
                      </a:pPr>
                      <a:r>
                        <a:rPr lang="en-US" sz="1400" dirty="0">
                          <a:effectLst/>
                        </a:rPr>
                        <a:t>SPECIFIC GOALS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6" marR="6236" marT="0" marB="0"/>
                </a:tc>
                <a:tc>
                  <a:txBody>
                    <a:bodyPr/>
                    <a:lstStyle/>
                    <a:p>
                      <a:pPr algn="ctr" eaLnBrk="0" fontAlgn="base" hangingPunct="0">
                        <a:lnSpc>
                          <a:spcPct val="100000"/>
                        </a:lnSpc>
                        <a:spcBef>
                          <a:spcPts val="575"/>
                        </a:spcBef>
                        <a:spcAft>
                          <a:spcPts val="800"/>
                        </a:spcAft>
                      </a:pPr>
                      <a:endParaRPr lang="en-US" sz="1400" dirty="0">
                        <a:effectLst/>
                      </a:endParaRPr>
                    </a:p>
                    <a:p>
                      <a:pPr algn="ctr" eaLnBrk="0" fontAlgn="base" hangingPunct="0">
                        <a:lnSpc>
                          <a:spcPct val="100000"/>
                        </a:lnSpc>
                        <a:spcBef>
                          <a:spcPts val="575"/>
                        </a:spcBef>
                        <a:spcAft>
                          <a:spcPts val="800"/>
                        </a:spcAft>
                      </a:pPr>
                      <a:r>
                        <a:rPr lang="en-US" sz="1400" dirty="0">
                          <a:effectLst/>
                        </a:rPr>
                        <a:t>20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6" marR="6236" marT="0" marB="0"/>
                </a:tc>
                <a:extLst>
                  <a:ext uri="{0D108BD9-81ED-4DB2-BD59-A6C34878D82A}">
                    <a16:rowId xmlns:a16="http://schemas.microsoft.com/office/drawing/2014/main" val="1080298827"/>
                  </a:ext>
                </a:extLst>
              </a:tr>
            </a:tbl>
          </a:graphicData>
        </a:graphic>
      </p:graphicFrame>
    </p:spTree>
    <p:extLst>
      <p:ext uri="{BB962C8B-B14F-4D97-AF65-F5344CB8AC3E}">
        <p14:creationId xmlns:p14="http://schemas.microsoft.com/office/powerpoint/2010/main" val="1831197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20</a:t>
            </a:fld>
            <a:endParaRPr lang="en-US" dirty="0"/>
          </a:p>
        </p:txBody>
      </p:sp>
      <p:sp>
        <p:nvSpPr>
          <p:cNvPr id="5" name="Rectangle 2"/>
          <p:cNvSpPr txBox="1">
            <a:spLocks noChangeArrowheads="1"/>
          </p:cNvSpPr>
          <p:nvPr/>
        </p:nvSpPr>
        <p:spPr>
          <a:xfrm>
            <a:off x="107504" y="185690"/>
            <a:ext cx="8942753" cy="430887"/>
          </a:xfrm>
          <a:prstGeom prst="rect">
            <a:avLst/>
          </a:prstGeom>
        </p:spPr>
        <p:txBody>
          <a:bodyPr vert="horz" lIns="91440" tIns="45720" rIns="91440" bIns="45720" rtlCol="0" anchor="t" anchorCtr="0">
            <a:normAutofit fontScale="90000" lnSpcReduction="1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sz="2800" dirty="0">
                <a:latin typeface="Arial Narrow" panose="020B0606020202030204" pitchFamily="34" charset="0"/>
                <a:cs typeface="Arial" panose="020B0604020202020204" pitchFamily="34" charset="0"/>
              </a:rPr>
              <a:t>Bid Evaluation Process: Gate 3 B-BBEE</a:t>
            </a:r>
            <a:endParaRPr lang="en-GB" sz="2800" dirty="0"/>
          </a:p>
        </p:txBody>
      </p:sp>
      <p:sp>
        <p:nvSpPr>
          <p:cNvPr id="9" name="Rectangle 8"/>
          <p:cNvSpPr/>
          <p:nvPr/>
        </p:nvSpPr>
        <p:spPr>
          <a:xfrm>
            <a:off x="107504" y="794328"/>
            <a:ext cx="8936346" cy="4585871"/>
          </a:xfrm>
          <a:prstGeom prst="rect">
            <a:avLst/>
          </a:prstGeom>
        </p:spPr>
        <p:txBody>
          <a:bodyPr wrap="square">
            <a:spAutoFit/>
          </a:bodyPr>
          <a:lstStyle/>
          <a:p>
            <a:pPr algn="just" defTabSz="912753" fontAlgn="auto">
              <a:lnSpc>
                <a:spcPct val="150000"/>
              </a:lnSpc>
              <a:spcBef>
                <a:spcPts val="0"/>
              </a:spcBef>
              <a:spcAft>
                <a:spcPts val="0"/>
              </a:spcAft>
            </a:pPr>
            <a:r>
              <a:rPr lang="en-US" sz="1600" kern="0" dirty="0">
                <a:solidFill>
                  <a:srgbClr val="004F87"/>
                </a:solidFill>
                <a:cs typeface="Arial" panose="020B0604020202020204" pitchFamily="34" charset="0"/>
              </a:rPr>
              <a:t>1.5 Failure on the part of a tenderer to submit proof or documentation required in terms of this tender to claim points for specific goals with the tender, will be interpreted to mean that preference points for specific goals are not claimed.</a:t>
            </a:r>
          </a:p>
          <a:p>
            <a:pPr algn="just" defTabSz="912753" fontAlgn="auto">
              <a:lnSpc>
                <a:spcPct val="150000"/>
              </a:lnSpc>
              <a:spcBef>
                <a:spcPts val="0"/>
              </a:spcBef>
              <a:spcAft>
                <a:spcPts val="0"/>
              </a:spcAft>
            </a:pPr>
            <a:r>
              <a:rPr lang="en-US" sz="1600" kern="0" dirty="0">
                <a:solidFill>
                  <a:srgbClr val="004F87"/>
                </a:solidFill>
                <a:cs typeface="Arial" panose="020B0604020202020204" pitchFamily="34" charset="0"/>
              </a:rPr>
              <a:t>1.6 The organ of state reserves the right to require of a tenderer, either before a tender is adjudicated or at any time subsequently, to substantiate any claim in regard to preferences, in any manner required by the organ of state.</a:t>
            </a:r>
            <a:endParaRPr lang="en-ZA" sz="1600" kern="0" dirty="0">
              <a:solidFill>
                <a:srgbClr val="004F87"/>
              </a:solidFill>
              <a:cs typeface="Arial" panose="020B0604020202020204" pitchFamily="34" charset="0"/>
            </a:endParaRPr>
          </a:p>
          <a:p>
            <a:pPr algn="just" defTabSz="912753" fontAlgn="auto">
              <a:lnSpc>
                <a:spcPct val="150000"/>
              </a:lnSpc>
              <a:spcBef>
                <a:spcPts val="0"/>
              </a:spcBef>
              <a:spcAft>
                <a:spcPts val="0"/>
              </a:spcAft>
            </a:pPr>
            <a:endParaRPr lang="en-ZA" sz="1600" kern="0" dirty="0">
              <a:solidFill>
                <a:srgbClr val="004F87"/>
              </a:solidFill>
              <a:cs typeface="Arial" panose="020B0604020202020204" pitchFamily="34" charset="0"/>
            </a:endParaRPr>
          </a:p>
          <a:p>
            <a:pPr algn="just" defTabSz="912753" fontAlgn="auto">
              <a:lnSpc>
                <a:spcPct val="150000"/>
              </a:lnSpc>
              <a:spcBef>
                <a:spcPts val="0"/>
              </a:spcBef>
              <a:spcAft>
                <a:spcPts val="0"/>
              </a:spcAft>
            </a:pPr>
            <a:endParaRPr lang="en-ZA" sz="1600" kern="0" dirty="0">
              <a:solidFill>
                <a:srgbClr val="004F87"/>
              </a:solidFill>
              <a:cs typeface="Arial" panose="020B0604020202020204" pitchFamily="34" charset="0"/>
            </a:endParaRPr>
          </a:p>
          <a:p>
            <a:pPr algn="just" defTabSz="912753" fontAlgn="auto">
              <a:lnSpc>
                <a:spcPct val="150000"/>
              </a:lnSpc>
              <a:spcBef>
                <a:spcPts val="0"/>
              </a:spcBef>
              <a:spcAft>
                <a:spcPts val="0"/>
              </a:spcAft>
            </a:pPr>
            <a:r>
              <a:rPr lang="en-ZA" sz="1600" kern="0" dirty="0">
                <a:solidFill>
                  <a:srgbClr val="004F87"/>
                </a:solidFill>
                <a:cs typeface="Arial" panose="020B0604020202020204" pitchFamily="34" charset="0"/>
              </a:rPr>
              <a:t>SARS reserves the right to request that bidders submit their Black ownership and turnover information in support of their Affidavits.</a:t>
            </a:r>
          </a:p>
          <a:p>
            <a:pPr algn="just" defTabSz="912753" fontAlgn="auto">
              <a:lnSpc>
                <a:spcPct val="150000"/>
              </a:lnSpc>
              <a:spcBef>
                <a:spcPts val="0"/>
              </a:spcBef>
              <a:spcAft>
                <a:spcPts val="0"/>
              </a:spcAft>
            </a:pPr>
            <a:endParaRPr lang="en-ZA" sz="1600" b="1" dirty="0">
              <a:solidFill>
                <a:srgbClr val="FF0000"/>
              </a:solidFill>
              <a:latin typeface="Arial Narrow" panose="020B0606020202030204" pitchFamily="34" charset="0"/>
            </a:endParaRPr>
          </a:p>
          <a:p>
            <a:pPr defTabSz="912753" fontAlgn="auto">
              <a:spcBef>
                <a:spcPts val="0"/>
              </a:spcBef>
              <a:spcAft>
                <a:spcPts val="0"/>
              </a:spcAft>
            </a:pPr>
            <a:endParaRPr lang="en-ZA" sz="2800" dirty="0">
              <a:solidFill>
                <a:srgbClr val="004F87"/>
              </a:solidFill>
              <a:latin typeface="Arial Narrow" panose="020B0606020202030204" pitchFamily="34" charset="0"/>
            </a:endParaRPr>
          </a:p>
        </p:txBody>
      </p:sp>
    </p:spTree>
    <p:extLst>
      <p:ext uri="{BB962C8B-B14F-4D97-AF65-F5344CB8AC3E}">
        <p14:creationId xmlns:p14="http://schemas.microsoft.com/office/powerpoint/2010/main" val="1775451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21</a:t>
            </a:fld>
            <a:endParaRPr lang="en-US" dirty="0"/>
          </a:p>
        </p:txBody>
      </p:sp>
      <p:sp>
        <p:nvSpPr>
          <p:cNvPr id="5" name="Rectangle 2"/>
          <p:cNvSpPr txBox="1">
            <a:spLocks noChangeArrowheads="1"/>
          </p:cNvSpPr>
          <p:nvPr/>
        </p:nvSpPr>
        <p:spPr>
          <a:xfrm>
            <a:off x="107504" y="185690"/>
            <a:ext cx="8942753" cy="430887"/>
          </a:xfrm>
          <a:prstGeom prst="rect">
            <a:avLst/>
          </a:prstGeom>
        </p:spPr>
        <p:txBody>
          <a:bodyPr vert="horz" lIns="91440" tIns="45720" rIns="91440" bIns="45720" rtlCol="0" anchor="t" anchorCtr="0">
            <a:normAutofit fontScale="90000" lnSpcReduction="1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endParaRPr lang="en-GB" sz="2800" dirty="0"/>
          </a:p>
        </p:txBody>
      </p:sp>
      <p:sp>
        <p:nvSpPr>
          <p:cNvPr id="6" name="Title 1"/>
          <p:cNvSpPr txBox="1">
            <a:spLocks/>
          </p:cNvSpPr>
          <p:nvPr/>
        </p:nvSpPr>
        <p:spPr>
          <a:xfrm>
            <a:off x="-241069" y="116632"/>
            <a:ext cx="9385069" cy="431056"/>
          </a:xfrm>
          <a:prstGeom prst="rect">
            <a:avLst/>
          </a:prstGeom>
        </p:spPr>
        <p:txBody>
          <a:bodyPr lIns="360000"/>
          <a:lstStyle/>
          <a:p>
            <a:pPr>
              <a:lnSpc>
                <a:spcPct val="90000"/>
              </a:lnSpc>
              <a:spcBef>
                <a:spcPct val="0"/>
              </a:spcBef>
              <a:defRPr/>
            </a:pPr>
            <a:r>
              <a:rPr lang="en-ZA" sz="2800" b="1" dirty="0">
                <a:solidFill>
                  <a:srgbClr val="004C85"/>
                </a:solidFill>
                <a:latin typeface="Arial Narrow" panose="020B0606020202030204" pitchFamily="34" charset="0"/>
                <a:ea typeface="+mj-ea"/>
                <a:cs typeface="Arial" panose="020B0604020202020204" pitchFamily="34" charset="0"/>
              </a:rPr>
              <a:t>B-BBEE KEY SECTIONS TO COMPLETE IN SBD 6.1</a:t>
            </a:r>
          </a:p>
        </p:txBody>
      </p:sp>
      <p:graphicFrame>
        <p:nvGraphicFramePr>
          <p:cNvPr id="4" name="Table 3">
            <a:extLst>
              <a:ext uri="{FF2B5EF4-FFF2-40B4-BE49-F238E27FC236}">
                <a16:creationId xmlns:a16="http://schemas.microsoft.com/office/drawing/2014/main" id="{4EB9A8FD-BE11-F828-9945-E3116CBB7A96}"/>
              </a:ext>
            </a:extLst>
          </p:cNvPr>
          <p:cNvGraphicFramePr>
            <a:graphicFrameLocks noGrp="1"/>
          </p:cNvGraphicFramePr>
          <p:nvPr>
            <p:extLst>
              <p:ext uri="{D42A27DB-BD31-4B8C-83A1-F6EECF244321}">
                <p14:modId xmlns:p14="http://schemas.microsoft.com/office/powerpoint/2010/main" val="1225695000"/>
              </p:ext>
            </p:extLst>
          </p:nvPr>
        </p:nvGraphicFramePr>
        <p:xfrm>
          <a:off x="188536" y="2092085"/>
          <a:ext cx="8613471" cy="5573474"/>
        </p:xfrm>
        <a:graphic>
          <a:graphicData uri="http://schemas.openxmlformats.org/drawingml/2006/table">
            <a:tbl>
              <a:tblPr firstRow="1" firstCol="1" bandRow="1">
                <a:tableStyleId>{5C22544A-7EE6-4342-B048-85BDC9FD1C3A}</a:tableStyleId>
              </a:tblPr>
              <a:tblGrid>
                <a:gridCol w="2666270">
                  <a:extLst>
                    <a:ext uri="{9D8B030D-6E8A-4147-A177-3AD203B41FA5}">
                      <a16:colId xmlns:a16="http://schemas.microsoft.com/office/drawing/2014/main" val="1436181506"/>
                    </a:ext>
                  </a:extLst>
                </a:gridCol>
                <a:gridCol w="1348111">
                  <a:extLst>
                    <a:ext uri="{9D8B030D-6E8A-4147-A177-3AD203B41FA5}">
                      <a16:colId xmlns:a16="http://schemas.microsoft.com/office/drawing/2014/main" val="974325999"/>
                    </a:ext>
                  </a:extLst>
                </a:gridCol>
                <a:gridCol w="1540989">
                  <a:extLst>
                    <a:ext uri="{9D8B030D-6E8A-4147-A177-3AD203B41FA5}">
                      <a16:colId xmlns:a16="http://schemas.microsoft.com/office/drawing/2014/main" val="1955754719"/>
                    </a:ext>
                  </a:extLst>
                </a:gridCol>
                <a:gridCol w="1537995">
                  <a:extLst>
                    <a:ext uri="{9D8B030D-6E8A-4147-A177-3AD203B41FA5}">
                      <a16:colId xmlns:a16="http://schemas.microsoft.com/office/drawing/2014/main" val="3229287451"/>
                    </a:ext>
                  </a:extLst>
                </a:gridCol>
                <a:gridCol w="1520106">
                  <a:extLst>
                    <a:ext uri="{9D8B030D-6E8A-4147-A177-3AD203B41FA5}">
                      <a16:colId xmlns:a16="http://schemas.microsoft.com/office/drawing/2014/main" val="2911459671"/>
                    </a:ext>
                  </a:extLst>
                </a:gridCol>
              </a:tblGrid>
              <a:tr h="1243366">
                <a:tc>
                  <a:txBody>
                    <a:bodyPr/>
                    <a:lstStyle/>
                    <a:p>
                      <a:pPr marL="0" algn="l" defTabSz="914400" rtl="0" eaLnBrk="0" fontAlgn="base" latinLnBrk="0" hangingPunct="0">
                        <a:lnSpc>
                          <a:spcPct val="107000"/>
                        </a:lnSpc>
                        <a:spcBef>
                          <a:spcPts val="480"/>
                        </a:spcBef>
                        <a:spcAft>
                          <a:spcPts val="800"/>
                        </a:spcAft>
                      </a:pPr>
                      <a:r>
                        <a:rPr lang="en-US" sz="1400" b="1" kern="1200" dirty="0">
                          <a:solidFill>
                            <a:schemeClr val="lt1"/>
                          </a:solidFill>
                          <a:effectLst/>
                          <a:latin typeface="+mn-lt"/>
                          <a:ea typeface="+mn-ea"/>
                          <a:cs typeface="+mn-cs"/>
                        </a:rPr>
                        <a:t>The specific goals allocated points in terms of this tender</a:t>
                      </a:r>
                      <a:endParaRPr lang="en-ZA" sz="1400" b="1" kern="1200" dirty="0">
                        <a:solidFill>
                          <a:schemeClr val="lt1"/>
                        </a:solidFill>
                        <a:effectLst/>
                        <a:latin typeface="+mn-lt"/>
                        <a:ea typeface="+mn-ea"/>
                        <a:cs typeface="+mn-cs"/>
                      </a:endParaRPr>
                    </a:p>
                  </a:txBody>
                  <a:tcPr marL="6236" marR="6236" marT="0" marB="0" anchor="ctr"/>
                </a:tc>
                <a:tc>
                  <a:txBody>
                    <a:bodyPr/>
                    <a:lstStyle/>
                    <a:p>
                      <a:pPr marL="0" algn="l" defTabSz="914400" rtl="0" eaLnBrk="0" fontAlgn="base" latinLnBrk="0" hangingPunct="0">
                        <a:lnSpc>
                          <a:spcPct val="107000"/>
                        </a:lnSpc>
                        <a:spcBef>
                          <a:spcPts val="480"/>
                        </a:spcBef>
                        <a:spcAft>
                          <a:spcPts val="800"/>
                        </a:spcAft>
                      </a:pPr>
                      <a:r>
                        <a:rPr lang="en-US" sz="1400" b="1" kern="1200" dirty="0">
                          <a:solidFill>
                            <a:schemeClr val="lt1"/>
                          </a:solidFill>
                          <a:effectLst/>
                          <a:latin typeface="+mn-lt"/>
                          <a:ea typeface="+mn-ea"/>
                          <a:cs typeface="+mn-cs"/>
                        </a:rPr>
                        <a:t>Number of points</a:t>
                      </a:r>
                      <a:endParaRPr lang="en-ZA" sz="1400" b="1" kern="1200" dirty="0">
                        <a:solidFill>
                          <a:schemeClr val="lt1"/>
                        </a:solidFill>
                        <a:effectLst/>
                        <a:latin typeface="+mn-lt"/>
                        <a:ea typeface="+mn-ea"/>
                        <a:cs typeface="+mn-cs"/>
                      </a:endParaRPr>
                    </a:p>
                    <a:p>
                      <a:pPr marL="0" algn="l" defTabSz="914400" rtl="0" eaLnBrk="0" fontAlgn="base" latinLnBrk="0" hangingPunct="0">
                        <a:lnSpc>
                          <a:spcPct val="107000"/>
                        </a:lnSpc>
                        <a:spcBef>
                          <a:spcPts val="480"/>
                        </a:spcBef>
                        <a:spcAft>
                          <a:spcPts val="800"/>
                        </a:spcAft>
                      </a:pPr>
                      <a:r>
                        <a:rPr lang="en-US" sz="1400" b="1" kern="1200" dirty="0">
                          <a:solidFill>
                            <a:schemeClr val="lt1"/>
                          </a:solidFill>
                          <a:effectLst/>
                          <a:latin typeface="+mn-lt"/>
                          <a:ea typeface="+mn-ea"/>
                          <a:cs typeface="+mn-cs"/>
                        </a:rPr>
                        <a:t>allocated</a:t>
                      </a:r>
                      <a:endParaRPr lang="en-ZA" sz="1400" b="1" kern="1200" dirty="0">
                        <a:solidFill>
                          <a:schemeClr val="lt1"/>
                        </a:solidFill>
                        <a:effectLst/>
                        <a:latin typeface="+mn-lt"/>
                        <a:ea typeface="+mn-ea"/>
                        <a:cs typeface="+mn-cs"/>
                      </a:endParaRPr>
                    </a:p>
                    <a:p>
                      <a:pPr marL="0" algn="l" defTabSz="914400" rtl="0" eaLnBrk="0" fontAlgn="base" latinLnBrk="0" hangingPunct="0">
                        <a:lnSpc>
                          <a:spcPct val="107000"/>
                        </a:lnSpc>
                        <a:spcBef>
                          <a:spcPts val="480"/>
                        </a:spcBef>
                        <a:spcAft>
                          <a:spcPts val="800"/>
                        </a:spcAft>
                      </a:pPr>
                      <a:r>
                        <a:rPr lang="en-US" sz="1400" b="1" kern="1200" dirty="0">
                          <a:solidFill>
                            <a:schemeClr val="lt1"/>
                          </a:solidFill>
                          <a:effectLst/>
                          <a:latin typeface="+mn-lt"/>
                          <a:ea typeface="+mn-ea"/>
                          <a:cs typeface="+mn-cs"/>
                        </a:rPr>
                        <a:t>(90/10 system)</a:t>
                      </a:r>
                      <a:endParaRPr lang="en-ZA" sz="1400" b="1" kern="1200" dirty="0">
                        <a:solidFill>
                          <a:schemeClr val="lt1"/>
                        </a:solidFill>
                        <a:effectLst/>
                        <a:latin typeface="+mn-lt"/>
                        <a:ea typeface="+mn-ea"/>
                        <a:cs typeface="+mn-cs"/>
                      </a:endParaRPr>
                    </a:p>
                    <a:p>
                      <a:pPr marL="0" algn="l" defTabSz="914400" rtl="0" eaLnBrk="0" fontAlgn="base" latinLnBrk="0" hangingPunct="0">
                        <a:lnSpc>
                          <a:spcPct val="107000"/>
                        </a:lnSpc>
                        <a:spcBef>
                          <a:spcPts val="480"/>
                        </a:spcBef>
                        <a:spcAft>
                          <a:spcPts val="800"/>
                        </a:spcAft>
                      </a:pPr>
                      <a:r>
                        <a:rPr lang="en-US" sz="1400" b="1" kern="1200" dirty="0">
                          <a:solidFill>
                            <a:schemeClr val="lt1"/>
                          </a:solidFill>
                          <a:effectLst/>
                          <a:latin typeface="+mn-lt"/>
                          <a:ea typeface="+mn-ea"/>
                          <a:cs typeface="+mn-cs"/>
                        </a:rPr>
                        <a:t>(To be completed by the organ of state)</a:t>
                      </a:r>
                      <a:endParaRPr lang="en-ZA" sz="1400" b="1" kern="1200" dirty="0">
                        <a:solidFill>
                          <a:schemeClr val="lt1"/>
                        </a:solidFill>
                        <a:effectLst/>
                        <a:latin typeface="+mn-lt"/>
                        <a:ea typeface="+mn-ea"/>
                        <a:cs typeface="+mn-cs"/>
                      </a:endParaRPr>
                    </a:p>
                    <a:p>
                      <a:pPr marL="0" algn="l" defTabSz="914400" rtl="0" eaLnBrk="0" fontAlgn="base" latinLnBrk="0" hangingPunct="0">
                        <a:lnSpc>
                          <a:spcPct val="107000"/>
                        </a:lnSpc>
                        <a:spcBef>
                          <a:spcPts val="480"/>
                        </a:spcBef>
                        <a:spcAft>
                          <a:spcPts val="800"/>
                        </a:spcAft>
                      </a:pPr>
                      <a:r>
                        <a:rPr lang="en-US" sz="1400" b="1" kern="1200" dirty="0">
                          <a:solidFill>
                            <a:schemeClr val="lt1"/>
                          </a:solidFill>
                          <a:effectLst/>
                          <a:latin typeface="+mn-lt"/>
                          <a:ea typeface="+mn-ea"/>
                          <a:cs typeface="+mn-cs"/>
                        </a:rPr>
                        <a:t> </a:t>
                      </a:r>
                      <a:endParaRPr lang="en-ZA" sz="1400" b="1" kern="1200" dirty="0">
                        <a:solidFill>
                          <a:schemeClr val="lt1"/>
                        </a:solidFill>
                        <a:effectLst/>
                        <a:latin typeface="+mn-lt"/>
                        <a:ea typeface="+mn-ea"/>
                        <a:cs typeface="+mn-cs"/>
                      </a:endParaRPr>
                    </a:p>
                  </a:txBody>
                  <a:tcPr marL="6236" marR="6236" marT="0" marB="0" anchor="ctr"/>
                </a:tc>
                <a:tc>
                  <a:txBody>
                    <a:bodyPr/>
                    <a:lstStyle/>
                    <a:p>
                      <a:pPr marL="0" algn="l" defTabSz="914400" rtl="0" eaLnBrk="0" fontAlgn="base" latinLnBrk="0" hangingPunct="0">
                        <a:lnSpc>
                          <a:spcPct val="107000"/>
                        </a:lnSpc>
                        <a:spcBef>
                          <a:spcPts val="480"/>
                        </a:spcBef>
                        <a:spcAft>
                          <a:spcPts val="800"/>
                        </a:spcAft>
                      </a:pPr>
                      <a:r>
                        <a:rPr lang="en-US" sz="1400" b="1" kern="1200" dirty="0">
                          <a:solidFill>
                            <a:schemeClr val="lt1"/>
                          </a:solidFill>
                          <a:effectLst/>
                          <a:latin typeface="+mn-lt"/>
                          <a:ea typeface="+mn-ea"/>
                          <a:cs typeface="+mn-cs"/>
                        </a:rPr>
                        <a:t>Number of points</a:t>
                      </a:r>
                      <a:endParaRPr lang="en-ZA" sz="1400" b="1" kern="1200" dirty="0">
                        <a:solidFill>
                          <a:schemeClr val="lt1"/>
                        </a:solidFill>
                        <a:effectLst/>
                        <a:latin typeface="+mn-lt"/>
                        <a:ea typeface="+mn-ea"/>
                        <a:cs typeface="+mn-cs"/>
                      </a:endParaRPr>
                    </a:p>
                    <a:p>
                      <a:pPr marL="0" algn="l" defTabSz="914400" rtl="0" eaLnBrk="0" fontAlgn="base" latinLnBrk="0" hangingPunct="0">
                        <a:lnSpc>
                          <a:spcPct val="107000"/>
                        </a:lnSpc>
                        <a:spcBef>
                          <a:spcPts val="480"/>
                        </a:spcBef>
                        <a:spcAft>
                          <a:spcPts val="800"/>
                        </a:spcAft>
                      </a:pPr>
                      <a:r>
                        <a:rPr lang="en-US" sz="1400" b="1" kern="1200" dirty="0">
                          <a:solidFill>
                            <a:schemeClr val="lt1"/>
                          </a:solidFill>
                          <a:effectLst/>
                          <a:latin typeface="+mn-lt"/>
                          <a:ea typeface="+mn-ea"/>
                          <a:cs typeface="+mn-cs"/>
                        </a:rPr>
                        <a:t>allocated</a:t>
                      </a:r>
                      <a:endParaRPr lang="en-ZA" sz="1400" b="1" kern="1200" dirty="0">
                        <a:solidFill>
                          <a:schemeClr val="lt1"/>
                        </a:solidFill>
                        <a:effectLst/>
                        <a:latin typeface="+mn-lt"/>
                        <a:ea typeface="+mn-ea"/>
                        <a:cs typeface="+mn-cs"/>
                      </a:endParaRPr>
                    </a:p>
                    <a:p>
                      <a:pPr marL="0" algn="l" defTabSz="914400" rtl="0" eaLnBrk="0" fontAlgn="base" latinLnBrk="0" hangingPunct="0">
                        <a:lnSpc>
                          <a:spcPct val="107000"/>
                        </a:lnSpc>
                        <a:spcBef>
                          <a:spcPts val="480"/>
                        </a:spcBef>
                        <a:spcAft>
                          <a:spcPts val="800"/>
                        </a:spcAft>
                      </a:pPr>
                      <a:r>
                        <a:rPr lang="en-US" sz="1400" b="1" kern="1200" dirty="0">
                          <a:solidFill>
                            <a:schemeClr val="lt1"/>
                          </a:solidFill>
                          <a:effectLst/>
                          <a:latin typeface="+mn-lt"/>
                          <a:ea typeface="+mn-ea"/>
                          <a:cs typeface="+mn-cs"/>
                        </a:rPr>
                        <a:t>(80/20 system)</a:t>
                      </a:r>
                      <a:endParaRPr lang="en-ZA" sz="1400" b="1" kern="1200" dirty="0">
                        <a:solidFill>
                          <a:schemeClr val="lt1"/>
                        </a:solidFill>
                        <a:effectLst/>
                        <a:latin typeface="+mn-lt"/>
                        <a:ea typeface="+mn-ea"/>
                        <a:cs typeface="+mn-cs"/>
                      </a:endParaRPr>
                    </a:p>
                    <a:p>
                      <a:pPr marL="0" algn="l" defTabSz="914400" rtl="0" eaLnBrk="0" fontAlgn="base" latinLnBrk="0" hangingPunct="0">
                        <a:lnSpc>
                          <a:spcPct val="107000"/>
                        </a:lnSpc>
                        <a:spcBef>
                          <a:spcPts val="480"/>
                        </a:spcBef>
                        <a:spcAft>
                          <a:spcPts val="800"/>
                        </a:spcAft>
                      </a:pPr>
                      <a:r>
                        <a:rPr lang="en-US" sz="1400" b="1" kern="1200" dirty="0">
                          <a:solidFill>
                            <a:schemeClr val="lt1"/>
                          </a:solidFill>
                          <a:effectLst/>
                          <a:latin typeface="+mn-lt"/>
                          <a:ea typeface="+mn-ea"/>
                          <a:cs typeface="+mn-cs"/>
                        </a:rPr>
                        <a:t>(To be completed by the organ of state)</a:t>
                      </a:r>
                      <a:endParaRPr lang="en-ZA" sz="1400" b="1" kern="1200" dirty="0">
                        <a:solidFill>
                          <a:schemeClr val="lt1"/>
                        </a:solidFill>
                        <a:effectLst/>
                        <a:latin typeface="+mn-lt"/>
                        <a:ea typeface="+mn-ea"/>
                        <a:cs typeface="+mn-cs"/>
                      </a:endParaRPr>
                    </a:p>
                  </a:txBody>
                  <a:tcPr marL="6236" marR="6236" marT="0" marB="0" anchor="ctr"/>
                </a:tc>
                <a:tc>
                  <a:txBody>
                    <a:bodyPr/>
                    <a:lstStyle/>
                    <a:p>
                      <a:pPr marL="0" algn="l" defTabSz="914400" rtl="0" eaLnBrk="0" fontAlgn="base" latinLnBrk="0" hangingPunct="0">
                        <a:lnSpc>
                          <a:spcPct val="107000"/>
                        </a:lnSpc>
                        <a:spcBef>
                          <a:spcPts val="480"/>
                        </a:spcBef>
                        <a:spcAft>
                          <a:spcPts val="800"/>
                        </a:spcAft>
                      </a:pPr>
                      <a:r>
                        <a:rPr lang="en-US" sz="1400" b="1" kern="1200">
                          <a:solidFill>
                            <a:schemeClr val="lt1"/>
                          </a:solidFill>
                          <a:effectLst/>
                          <a:latin typeface="+mn-lt"/>
                          <a:ea typeface="+mn-ea"/>
                          <a:cs typeface="+mn-cs"/>
                        </a:rPr>
                        <a:t>Number of points claimed</a:t>
                      </a:r>
                      <a:endParaRPr lang="en-ZA" sz="1400" b="1" kern="1200">
                        <a:solidFill>
                          <a:schemeClr val="lt1"/>
                        </a:solidFill>
                        <a:effectLst/>
                        <a:latin typeface="+mn-lt"/>
                        <a:ea typeface="+mn-ea"/>
                        <a:cs typeface="+mn-cs"/>
                      </a:endParaRPr>
                    </a:p>
                    <a:p>
                      <a:pPr marL="0" algn="l" defTabSz="914400" rtl="0" eaLnBrk="0" fontAlgn="base" latinLnBrk="0" hangingPunct="0">
                        <a:lnSpc>
                          <a:spcPct val="107000"/>
                        </a:lnSpc>
                        <a:spcBef>
                          <a:spcPts val="480"/>
                        </a:spcBef>
                        <a:spcAft>
                          <a:spcPts val="800"/>
                        </a:spcAft>
                      </a:pPr>
                      <a:r>
                        <a:rPr lang="en-US" sz="1400" b="1" kern="1200">
                          <a:solidFill>
                            <a:schemeClr val="lt1"/>
                          </a:solidFill>
                          <a:effectLst/>
                          <a:latin typeface="+mn-lt"/>
                          <a:ea typeface="+mn-ea"/>
                          <a:cs typeface="+mn-cs"/>
                        </a:rPr>
                        <a:t>(90/10 system)</a:t>
                      </a:r>
                      <a:endParaRPr lang="en-ZA" sz="1400" b="1" kern="1200">
                        <a:solidFill>
                          <a:schemeClr val="lt1"/>
                        </a:solidFill>
                        <a:effectLst/>
                        <a:latin typeface="+mn-lt"/>
                        <a:ea typeface="+mn-ea"/>
                        <a:cs typeface="+mn-cs"/>
                      </a:endParaRPr>
                    </a:p>
                    <a:p>
                      <a:pPr marL="0" algn="l" defTabSz="914400" rtl="0" eaLnBrk="0" fontAlgn="base" latinLnBrk="0" hangingPunct="0">
                        <a:lnSpc>
                          <a:spcPct val="107000"/>
                        </a:lnSpc>
                        <a:spcBef>
                          <a:spcPts val="480"/>
                        </a:spcBef>
                        <a:spcAft>
                          <a:spcPts val="800"/>
                        </a:spcAft>
                      </a:pPr>
                      <a:r>
                        <a:rPr lang="en-US" sz="1400" b="1" kern="1200">
                          <a:solidFill>
                            <a:schemeClr val="lt1"/>
                          </a:solidFill>
                          <a:effectLst/>
                          <a:latin typeface="+mn-lt"/>
                          <a:ea typeface="+mn-ea"/>
                          <a:cs typeface="+mn-cs"/>
                        </a:rPr>
                        <a:t>(To be completed by the tenderer)</a:t>
                      </a:r>
                      <a:endParaRPr lang="en-ZA" sz="1400" b="1" kern="1200">
                        <a:solidFill>
                          <a:schemeClr val="lt1"/>
                        </a:solidFill>
                        <a:effectLst/>
                        <a:latin typeface="+mn-lt"/>
                        <a:ea typeface="+mn-ea"/>
                        <a:cs typeface="+mn-cs"/>
                      </a:endParaRPr>
                    </a:p>
                  </a:txBody>
                  <a:tcPr marL="6236" marR="6236" marT="0" marB="0"/>
                </a:tc>
                <a:tc>
                  <a:txBody>
                    <a:bodyPr/>
                    <a:lstStyle/>
                    <a:p>
                      <a:pPr marL="0" algn="l" defTabSz="914400" rtl="0" eaLnBrk="0" fontAlgn="base" latinLnBrk="0" hangingPunct="0">
                        <a:lnSpc>
                          <a:spcPct val="107000"/>
                        </a:lnSpc>
                        <a:spcBef>
                          <a:spcPts val="480"/>
                        </a:spcBef>
                        <a:spcAft>
                          <a:spcPts val="800"/>
                        </a:spcAft>
                      </a:pPr>
                      <a:r>
                        <a:rPr lang="en-US" sz="1400" b="1" kern="1200" dirty="0">
                          <a:solidFill>
                            <a:schemeClr val="lt1"/>
                          </a:solidFill>
                          <a:effectLst/>
                          <a:latin typeface="+mn-lt"/>
                          <a:ea typeface="+mn-ea"/>
                          <a:cs typeface="+mn-cs"/>
                        </a:rPr>
                        <a:t>Number of points claimed (80/20 system)</a:t>
                      </a:r>
                      <a:endParaRPr lang="en-ZA" sz="1400" b="1" kern="1200" dirty="0">
                        <a:solidFill>
                          <a:schemeClr val="lt1"/>
                        </a:solidFill>
                        <a:effectLst/>
                        <a:latin typeface="+mn-lt"/>
                        <a:ea typeface="+mn-ea"/>
                        <a:cs typeface="+mn-cs"/>
                      </a:endParaRPr>
                    </a:p>
                    <a:p>
                      <a:pPr marL="0" algn="l" defTabSz="914400" rtl="0" eaLnBrk="0" fontAlgn="base" latinLnBrk="0" hangingPunct="0">
                        <a:lnSpc>
                          <a:spcPct val="107000"/>
                        </a:lnSpc>
                        <a:spcBef>
                          <a:spcPts val="480"/>
                        </a:spcBef>
                        <a:spcAft>
                          <a:spcPts val="800"/>
                        </a:spcAft>
                      </a:pPr>
                      <a:r>
                        <a:rPr lang="en-US" sz="1400" b="1" kern="1200" dirty="0">
                          <a:solidFill>
                            <a:schemeClr val="lt1"/>
                          </a:solidFill>
                          <a:effectLst/>
                          <a:latin typeface="+mn-lt"/>
                          <a:ea typeface="+mn-ea"/>
                          <a:cs typeface="+mn-cs"/>
                        </a:rPr>
                        <a:t>(To be completed by the tenderer)</a:t>
                      </a:r>
                      <a:endParaRPr lang="en-ZA" sz="1400" b="1" kern="1200" dirty="0">
                        <a:solidFill>
                          <a:schemeClr val="lt1"/>
                        </a:solidFill>
                        <a:effectLst/>
                        <a:latin typeface="+mn-lt"/>
                        <a:ea typeface="+mn-ea"/>
                        <a:cs typeface="+mn-cs"/>
                      </a:endParaRPr>
                    </a:p>
                  </a:txBody>
                  <a:tcPr marL="6236" marR="6236" marT="0" marB="0"/>
                </a:tc>
                <a:extLst>
                  <a:ext uri="{0D108BD9-81ED-4DB2-BD59-A6C34878D82A}">
                    <a16:rowId xmlns:a16="http://schemas.microsoft.com/office/drawing/2014/main" val="589256466"/>
                  </a:ext>
                </a:extLst>
              </a:tr>
              <a:tr h="168045">
                <a:tc>
                  <a:txBody>
                    <a:bodyPr/>
                    <a:lstStyle/>
                    <a:p>
                      <a:pPr marL="0" algn="l" defTabSz="914400" rtl="0" eaLnBrk="0" fontAlgn="base" latinLnBrk="0" hangingPunct="0">
                        <a:lnSpc>
                          <a:spcPct val="107000"/>
                        </a:lnSpc>
                        <a:spcBef>
                          <a:spcPts val="480"/>
                        </a:spcBef>
                        <a:spcAft>
                          <a:spcPts val="800"/>
                        </a:spcAft>
                      </a:pPr>
                      <a:r>
                        <a:rPr lang="en-US" sz="1600" kern="0" dirty="0">
                          <a:solidFill>
                            <a:srgbClr val="004F87"/>
                          </a:solidFill>
                          <a:latin typeface="+mn-lt"/>
                          <a:ea typeface="+mn-ea"/>
                          <a:cs typeface="Arial" panose="020B0604020202020204" pitchFamily="34" charset="0"/>
                        </a:rPr>
                        <a:t>The entity is an</a:t>
                      </a:r>
                      <a:endParaRPr lang="en-ZA" sz="1600" kern="0" dirty="0">
                        <a:solidFill>
                          <a:srgbClr val="004F87"/>
                        </a:solidFill>
                        <a:latin typeface="+mn-lt"/>
                        <a:ea typeface="+mn-ea"/>
                        <a:cs typeface="Arial" panose="020B0604020202020204" pitchFamily="34" charset="0"/>
                      </a:endParaRPr>
                    </a:p>
                    <a:p>
                      <a:pPr marL="0" algn="l" defTabSz="914400" rtl="0" eaLnBrk="0" fontAlgn="base" latinLnBrk="0" hangingPunct="0">
                        <a:lnSpc>
                          <a:spcPct val="107000"/>
                        </a:lnSpc>
                        <a:spcBef>
                          <a:spcPts val="480"/>
                        </a:spcBef>
                        <a:spcAft>
                          <a:spcPts val="800"/>
                        </a:spcAft>
                      </a:pPr>
                      <a:r>
                        <a:rPr lang="en-US" sz="1600" kern="0" dirty="0">
                          <a:solidFill>
                            <a:srgbClr val="004F87"/>
                          </a:solidFill>
                          <a:latin typeface="+mn-lt"/>
                          <a:ea typeface="+mn-ea"/>
                          <a:cs typeface="Arial" panose="020B0604020202020204" pitchFamily="34" charset="0"/>
                        </a:rPr>
                        <a:t>EME/QSE</a:t>
                      </a:r>
                      <a:endParaRPr lang="en-ZA" sz="1600" kern="0" dirty="0">
                        <a:solidFill>
                          <a:srgbClr val="004F87"/>
                        </a:solidFill>
                        <a:latin typeface="+mn-lt"/>
                        <a:ea typeface="+mn-ea"/>
                        <a:cs typeface="Arial" panose="020B0604020202020204" pitchFamily="34" charset="0"/>
                      </a:endParaRPr>
                    </a:p>
                  </a:txBody>
                  <a:tcPr marL="6236" marR="6236" marT="0" marB="0"/>
                </a:tc>
                <a:tc>
                  <a:txBody>
                    <a:bodyPr/>
                    <a:lstStyle/>
                    <a:p>
                      <a:pPr marL="0" algn="l" defTabSz="914400" rtl="0" eaLnBrk="0" fontAlgn="base" latinLnBrk="0" hangingPunct="0">
                        <a:lnSpc>
                          <a:spcPct val="107000"/>
                        </a:lnSpc>
                        <a:spcBef>
                          <a:spcPts val="480"/>
                        </a:spcBef>
                        <a:spcAft>
                          <a:spcPts val="800"/>
                        </a:spcAft>
                      </a:pPr>
                      <a:r>
                        <a:rPr lang="en-US" sz="1600" kern="0" dirty="0">
                          <a:solidFill>
                            <a:srgbClr val="004F87"/>
                          </a:solidFill>
                          <a:latin typeface="+mn-lt"/>
                          <a:ea typeface="+mn-ea"/>
                          <a:cs typeface="Arial" panose="020B0604020202020204" pitchFamily="34" charset="0"/>
                        </a:rPr>
                        <a:t> </a:t>
                      </a:r>
                      <a:endParaRPr lang="en-ZA" sz="1600" kern="0" dirty="0">
                        <a:solidFill>
                          <a:srgbClr val="004F87"/>
                        </a:solidFill>
                        <a:latin typeface="+mn-lt"/>
                        <a:ea typeface="+mn-ea"/>
                        <a:cs typeface="Arial" panose="020B0604020202020204" pitchFamily="34" charset="0"/>
                      </a:endParaRPr>
                    </a:p>
                  </a:txBody>
                  <a:tcPr marL="6236" marR="6236" marT="0" marB="0"/>
                </a:tc>
                <a:tc>
                  <a:txBody>
                    <a:bodyPr/>
                    <a:lstStyle/>
                    <a:p>
                      <a:pPr marL="0" algn="l" defTabSz="914400" rtl="0" eaLnBrk="0" fontAlgn="base" latinLnBrk="0" hangingPunct="0">
                        <a:lnSpc>
                          <a:spcPct val="107000"/>
                        </a:lnSpc>
                        <a:spcBef>
                          <a:spcPts val="480"/>
                        </a:spcBef>
                        <a:spcAft>
                          <a:spcPts val="800"/>
                        </a:spcAft>
                      </a:pPr>
                      <a:r>
                        <a:rPr lang="en-US" sz="1600" kern="0" dirty="0">
                          <a:solidFill>
                            <a:srgbClr val="004F87"/>
                          </a:solidFill>
                          <a:latin typeface="+mn-lt"/>
                          <a:ea typeface="+mn-ea"/>
                          <a:cs typeface="Arial" panose="020B0604020202020204" pitchFamily="34" charset="0"/>
                        </a:rPr>
                        <a:t>15</a:t>
                      </a:r>
                      <a:endParaRPr lang="en-ZA" sz="1600" kern="0" dirty="0">
                        <a:solidFill>
                          <a:srgbClr val="004F87"/>
                        </a:solidFill>
                        <a:latin typeface="+mn-lt"/>
                        <a:ea typeface="+mn-ea"/>
                        <a:cs typeface="Arial" panose="020B0604020202020204" pitchFamily="34" charset="0"/>
                      </a:endParaRPr>
                    </a:p>
                  </a:txBody>
                  <a:tcPr marL="6236" marR="6236" marT="0" marB="0"/>
                </a:tc>
                <a:tc>
                  <a:txBody>
                    <a:bodyPr/>
                    <a:lstStyle/>
                    <a:p>
                      <a:pPr marL="0" algn="l" defTabSz="914400" rtl="0" eaLnBrk="0" fontAlgn="base" latinLnBrk="0" hangingPunct="0">
                        <a:lnSpc>
                          <a:spcPct val="107000"/>
                        </a:lnSpc>
                        <a:spcBef>
                          <a:spcPts val="480"/>
                        </a:spcBef>
                        <a:spcAft>
                          <a:spcPts val="800"/>
                        </a:spcAft>
                      </a:pPr>
                      <a:r>
                        <a:rPr lang="en-US" sz="1400" b="1" kern="1200" dirty="0">
                          <a:solidFill>
                            <a:schemeClr val="lt1"/>
                          </a:solidFill>
                          <a:effectLst/>
                          <a:latin typeface="+mn-lt"/>
                          <a:ea typeface="+mn-ea"/>
                          <a:cs typeface="+mn-cs"/>
                        </a:rPr>
                        <a:t> </a:t>
                      </a:r>
                      <a:endParaRPr lang="en-ZA" sz="1400" b="1" kern="1200" dirty="0">
                        <a:solidFill>
                          <a:schemeClr val="lt1"/>
                        </a:solidFill>
                        <a:effectLst/>
                        <a:latin typeface="+mn-lt"/>
                        <a:ea typeface="+mn-ea"/>
                        <a:cs typeface="+mn-cs"/>
                      </a:endParaRPr>
                    </a:p>
                  </a:txBody>
                  <a:tcPr marL="6236" marR="6236" marT="0" marB="0"/>
                </a:tc>
                <a:tc>
                  <a:txBody>
                    <a:bodyPr/>
                    <a:lstStyle/>
                    <a:p>
                      <a:pPr marL="0" algn="l" defTabSz="914400" rtl="0" eaLnBrk="0" fontAlgn="base" latinLnBrk="0" hangingPunct="0">
                        <a:lnSpc>
                          <a:spcPct val="107000"/>
                        </a:lnSpc>
                        <a:spcBef>
                          <a:spcPts val="480"/>
                        </a:spcBef>
                        <a:spcAft>
                          <a:spcPts val="800"/>
                        </a:spcAft>
                      </a:pPr>
                      <a:r>
                        <a:rPr lang="en-US" sz="1400" b="1" kern="1200">
                          <a:solidFill>
                            <a:schemeClr val="lt1"/>
                          </a:solidFill>
                          <a:effectLst/>
                          <a:latin typeface="+mn-lt"/>
                          <a:ea typeface="+mn-ea"/>
                          <a:cs typeface="+mn-cs"/>
                        </a:rPr>
                        <a:t> </a:t>
                      </a:r>
                      <a:endParaRPr lang="en-ZA" sz="1400" b="1" kern="1200">
                        <a:solidFill>
                          <a:schemeClr val="lt1"/>
                        </a:solidFill>
                        <a:effectLst/>
                        <a:latin typeface="+mn-lt"/>
                        <a:ea typeface="+mn-ea"/>
                        <a:cs typeface="+mn-cs"/>
                      </a:endParaRPr>
                    </a:p>
                  </a:txBody>
                  <a:tcPr marL="6236" marR="6236" marT="0" marB="0"/>
                </a:tc>
                <a:extLst>
                  <a:ext uri="{0D108BD9-81ED-4DB2-BD59-A6C34878D82A}">
                    <a16:rowId xmlns:a16="http://schemas.microsoft.com/office/drawing/2014/main" val="1141607039"/>
                  </a:ext>
                </a:extLst>
              </a:tr>
              <a:tr h="467926">
                <a:tc>
                  <a:txBody>
                    <a:bodyPr/>
                    <a:lstStyle/>
                    <a:p>
                      <a:pPr marL="0" algn="l" defTabSz="914400" rtl="0" eaLnBrk="0" fontAlgn="base" latinLnBrk="0" hangingPunct="0">
                        <a:lnSpc>
                          <a:spcPct val="107000"/>
                        </a:lnSpc>
                        <a:spcBef>
                          <a:spcPts val="480"/>
                        </a:spcBef>
                        <a:spcAft>
                          <a:spcPts val="800"/>
                        </a:spcAft>
                      </a:pPr>
                      <a:r>
                        <a:rPr lang="en-US" sz="1600" kern="0">
                          <a:solidFill>
                            <a:srgbClr val="004F87"/>
                          </a:solidFill>
                          <a:latin typeface="+mn-lt"/>
                          <a:ea typeface="+mn-ea"/>
                          <a:cs typeface="Arial" panose="020B0604020202020204" pitchFamily="34" charset="0"/>
                        </a:rPr>
                        <a:t>Women Owned</a:t>
                      </a:r>
                      <a:endParaRPr lang="en-ZA" sz="1600" kern="0">
                        <a:solidFill>
                          <a:srgbClr val="004F87"/>
                        </a:solidFill>
                        <a:latin typeface="+mn-lt"/>
                        <a:ea typeface="+mn-ea"/>
                        <a:cs typeface="Arial" panose="020B0604020202020204" pitchFamily="34" charset="0"/>
                      </a:endParaRPr>
                    </a:p>
                    <a:p>
                      <a:pPr marL="0" algn="l" defTabSz="914400" rtl="0" eaLnBrk="0" fontAlgn="base" latinLnBrk="0" hangingPunct="0">
                        <a:lnSpc>
                          <a:spcPct val="107000"/>
                        </a:lnSpc>
                        <a:spcBef>
                          <a:spcPts val="480"/>
                        </a:spcBef>
                        <a:spcAft>
                          <a:spcPts val="800"/>
                        </a:spcAft>
                      </a:pPr>
                      <a:r>
                        <a:rPr lang="en-US" sz="1600" kern="0">
                          <a:solidFill>
                            <a:srgbClr val="004F87"/>
                          </a:solidFill>
                          <a:latin typeface="+mn-lt"/>
                          <a:ea typeface="+mn-ea"/>
                          <a:cs typeface="Arial" panose="020B0604020202020204" pitchFamily="34" charset="0"/>
                        </a:rPr>
                        <a:t>Enterprise</a:t>
                      </a:r>
                      <a:endParaRPr lang="en-ZA" sz="1600" kern="0">
                        <a:solidFill>
                          <a:srgbClr val="004F87"/>
                        </a:solidFill>
                        <a:latin typeface="+mn-lt"/>
                        <a:ea typeface="+mn-ea"/>
                        <a:cs typeface="Arial" panose="020B0604020202020204" pitchFamily="34" charset="0"/>
                      </a:endParaRPr>
                    </a:p>
                  </a:txBody>
                  <a:tcPr marL="6236" marR="6236" marT="0" marB="0"/>
                </a:tc>
                <a:tc>
                  <a:txBody>
                    <a:bodyPr/>
                    <a:lstStyle/>
                    <a:p>
                      <a:pPr marL="0" algn="l" defTabSz="914400" rtl="0" eaLnBrk="0" fontAlgn="base" latinLnBrk="0" hangingPunct="0">
                        <a:lnSpc>
                          <a:spcPct val="107000"/>
                        </a:lnSpc>
                        <a:spcBef>
                          <a:spcPts val="480"/>
                        </a:spcBef>
                        <a:spcAft>
                          <a:spcPts val="800"/>
                        </a:spcAft>
                      </a:pPr>
                      <a:r>
                        <a:rPr lang="en-US" sz="1600" kern="0" dirty="0">
                          <a:solidFill>
                            <a:srgbClr val="004F87"/>
                          </a:solidFill>
                          <a:latin typeface="+mn-lt"/>
                          <a:ea typeface="+mn-ea"/>
                          <a:cs typeface="Arial" panose="020B0604020202020204" pitchFamily="34" charset="0"/>
                        </a:rPr>
                        <a:t> </a:t>
                      </a:r>
                      <a:endParaRPr lang="en-ZA" sz="1600" kern="0" dirty="0">
                        <a:solidFill>
                          <a:srgbClr val="004F87"/>
                        </a:solidFill>
                        <a:latin typeface="+mn-lt"/>
                        <a:ea typeface="+mn-ea"/>
                        <a:cs typeface="Arial" panose="020B0604020202020204" pitchFamily="34" charset="0"/>
                      </a:endParaRPr>
                    </a:p>
                  </a:txBody>
                  <a:tcPr marL="6236" marR="6236" marT="0" marB="0"/>
                </a:tc>
                <a:tc>
                  <a:txBody>
                    <a:bodyPr/>
                    <a:lstStyle/>
                    <a:p>
                      <a:pPr marL="0" algn="l" defTabSz="914400" rtl="0" eaLnBrk="0" fontAlgn="base" latinLnBrk="0" hangingPunct="0">
                        <a:lnSpc>
                          <a:spcPct val="107000"/>
                        </a:lnSpc>
                        <a:spcBef>
                          <a:spcPts val="480"/>
                        </a:spcBef>
                        <a:spcAft>
                          <a:spcPts val="800"/>
                        </a:spcAft>
                      </a:pPr>
                      <a:r>
                        <a:rPr lang="en-US" sz="1600" kern="0" dirty="0">
                          <a:solidFill>
                            <a:srgbClr val="004F87"/>
                          </a:solidFill>
                          <a:latin typeface="+mn-lt"/>
                          <a:ea typeface="+mn-ea"/>
                          <a:cs typeface="Arial" panose="020B0604020202020204" pitchFamily="34" charset="0"/>
                        </a:rPr>
                        <a:t>5</a:t>
                      </a:r>
                      <a:endParaRPr lang="en-ZA" sz="1600" kern="0" dirty="0">
                        <a:solidFill>
                          <a:srgbClr val="004F87"/>
                        </a:solidFill>
                        <a:latin typeface="+mn-lt"/>
                        <a:ea typeface="+mn-ea"/>
                        <a:cs typeface="Arial" panose="020B0604020202020204" pitchFamily="34" charset="0"/>
                      </a:endParaRPr>
                    </a:p>
                  </a:txBody>
                  <a:tcPr marL="6236" marR="6236" marT="0" marB="0"/>
                </a:tc>
                <a:tc>
                  <a:txBody>
                    <a:bodyPr/>
                    <a:lstStyle/>
                    <a:p>
                      <a:pPr marL="0" algn="l" defTabSz="914400" rtl="0" eaLnBrk="0" fontAlgn="base" latinLnBrk="0" hangingPunct="0">
                        <a:lnSpc>
                          <a:spcPct val="107000"/>
                        </a:lnSpc>
                        <a:spcBef>
                          <a:spcPts val="480"/>
                        </a:spcBef>
                        <a:spcAft>
                          <a:spcPts val="800"/>
                        </a:spcAft>
                      </a:pPr>
                      <a:r>
                        <a:rPr lang="en-US" sz="1400" b="1" kern="1200" dirty="0">
                          <a:solidFill>
                            <a:schemeClr val="lt1"/>
                          </a:solidFill>
                          <a:effectLst/>
                          <a:latin typeface="+mn-lt"/>
                          <a:ea typeface="+mn-ea"/>
                          <a:cs typeface="+mn-cs"/>
                        </a:rPr>
                        <a:t> </a:t>
                      </a:r>
                      <a:endParaRPr lang="en-ZA" sz="1400" b="1" kern="1200" dirty="0">
                        <a:solidFill>
                          <a:schemeClr val="lt1"/>
                        </a:solidFill>
                        <a:effectLst/>
                        <a:latin typeface="+mn-lt"/>
                        <a:ea typeface="+mn-ea"/>
                        <a:cs typeface="+mn-cs"/>
                      </a:endParaRPr>
                    </a:p>
                  </a:txBody>
                  <a:tcPr marL="6236" marR="6236" marT="0" marB="0"/>
                </a:tc>
                <a:tc>
                  <a:txBody>
                    <a:bodyPr/>
                    <a:lstStyle/>
                    <a:p>
                      <a:pPr marL="0" algn="l" defTabSz="914400" rtl="0" eaLnBrk="0" fontAlgn="base" latinLnBrk="0" hangingPunct="0">
                        <a:lnSpc>
                          <a:spcPct val="107000"/>
                        </a:lnSpc>
                        <a:spcBef>
                          <a:spcPts val="480"/>
                        </a:spcBef>
                        <a:spcAft>
                          <a:spcPts val="800"/>
                        </a:spcAft>
                      </a:pPr>
                      <a:r>
                        <a:rPr lang="en-US" sz="1400" b="1" kern="1200">
                          <a:solidFill>
                            <a:schemeClr val="lt1"/>
                          </a:solidFill>
                          <a:effectLst/>
                          <a:latin typeface="+mn-lt"/>
                          <a:ea typeface="+mn-ea"/>
                          <a:cs typeface="+mn-cs"/>
                        </a:rPr>
                        <a:t> </a:t>
                      </a:r>
                      <a:endParaRPr lang="en-ZA" sz="1400" b="1" kern="1200">
                        <a:solidFill>
                          <a:schemeClr val="lt1"/>
                        </a:solidFill>
                        <a:effectLst/>
                        <a:latin typeface="+mn-lt"/>
                        <a:ea typeface="+mn-ea"/>
                        <a:cs typeface="+mn-cs"/>
                      </a:endParaRPr>
                    </a:p>
                  </a:txBody>
                  <a:tcPr marL="6236" marR="6236" marT="0" marB="0"/>
                </a:tc>
                <a:extLst>
                  <a:ext uri="{0D108BD9-81ED-4DB2-BD59-A6C34878D82A}">
                    <a16:rowId xmlns:a16="http://schemas.microsoft.com/office/drawing/2014/main" val="3485641648"/>
                  </a:ext>
                </a:extLst>
              </a:tr>
              <a:tr h="269266">
                <a:tc>
                  <a:txBody>
                    <a:bodyPr/>
                    <a:lstStyle/>
                    <a:p>
                      <a:pPr marL="0" algn="l" defTabSz="914400" rtl="0" eaLnBrk="0" fontAlgn="base" latinLnBrk="0" hangingPunct="0">
                        <a:lnSpc>
                          <a:spcPct val="107000"/>
                        </a:lnSpc>
                        <a:spcBef>
                          <a:spcPts val="480"/>
                        </a:spcBef>
                        <a:spcAft>
                          <a:spcPts val="800"/>
                        </a:spcAft>
                      </a:pPr>
                      <a:r>
                        <a:rPr lang="en-US" sz="1600" kern="0">
                          <a:solidFill>
                            <a:srgbClr val="004F87"/>
                          </a:solidFill>
                          <a:latin typeface="+mn-lt"/>
                          <a:ea typeface="+mn-ea"/>
                          <a:cs typeface="Arial" panose="020B0604020202020204" pitchFamily="34" charset="0"/>
                        </a:rPr>
                        <a:t>Large Enterprise</a:t>
                      </a:r>
                      <a:endParaRPr lang="en-ZA" sz="1600" kern="0">
                        <a:solidFill>
                          <a:srgbClr val="004F87"/>
                        </a:solidFill>
                        <a:latin typeface="+mn-lt"/>
                        <a:ea typeface="+mn-ea"/>
                        <a:cs typeface="Arial" panose="020B0604020202020204" pitchFamily="34" charset="0"/>
                      </a:endParaRPr>
                    </a:p>
                  </a:txBody>
                  <a:tcPr marL="6236" marR="6236" marT="0" marB="0"/>
                </a:tc>
                <a:tc>
                  <a:txBody>
                    <a:bodyPr/>
                    <a:lstStyle/>
                    <a:p>
                      <a:pPr marL="0" algn="l" defTabSz="914400" rtl="0" eaLnBrk="0" fontAlgn="base" latinLnBrk="0" hangingPunct="0">
                        <a:lnSpc>
                          <a:spcPct val="107000"/>
                        </a:lnSpc>
                        <a:spcBef>
                          <a:spcPts val="480"/>
                        </a:spcBef>
                        <a:spcAft>
                          <a:spcPts val="800"/>
                        </a:spcAft>
                      </a:pPr>
                      <a:r>
                        <a:rPr lang="en-US" sz="1600" kern="0" dirty="0">
                          <a:solidFill>
                            <a:srgbClr val="004F87"/>
                          </a:solidFill>
                          <a:latin typeface="+mn-lt"/>
                          <a:ea typeface="+mn-ea"/>
                          <a:cs typeface="Arial" panose="020B0604020202020204" pitchFamily="34" charset="0"/>
                        </a:rPr>
                        <a:t> </a:t>
                      </a:r>
                      <a:endParaRPr lang="en-ZA" sz="1600" kern="0" dirty="0">
                        <a:solidFill>
                          <a:srgbClr val="004F87"/>
                        </a:solidFill>
                        <a:latin typeface="+mn-lt"/>
                        <a:ea typeface="+mn-ea"/>
                        <a:cs typeface="Arial" panose="020B0604020202020204" pitchFamily="34" charset="0"/>
                      </a:endParaRPr>
                    </a:p>
                  </a:txBody>
                  <a:tcPr marL="6236" marR="6236" marT="0" marB="0"/>
                </a:tc>
                <a:tc>
                  <a:txBody>
                    <a:bodyPr/>
                    <a:lstStyle/>
                    <a:p>
                      <a:pPr marL="0" algn="l" defTabSz="914400" rtl="0" eaLnBrk="0" fontAlgn="base" latinLnBrk="0" hangingPunct="0">
                        <a:lnSpc>
                          <a:spcPct val="107000"/>
                        </a:lnSpc>
                        <a:spcBef>
                          <a:spcPts val="480"/>
                        </a:spcBef>
                        <a:spcAft>
                          <a:spcPts val="800"/>
                        </a:spcAft>
                      </a:pPr>
                      <a:r>
                        <a:rPr lang="en-US" sz="1600" kern="0" dirty="0">
                          <a:solidFill>
                            <a:srgbClr val="004F87"/>
                          </a:solidFill>
                          <a:latin typeface="+mn-lt"/>
                          <a:ea typeface="+mn-ea"/>
                          <a:cs typeface="Arial" panose="020B0604020202020204" pitchFamily="34" charset="0"/>
                        </a:rPr>
                        <a:t>5</a:t>
                      </a:r>
                      <a:endParaRPr lang="en-ZA" sz="1600" kern="0" dirty="0">
                        <a:solidFill>
                          <a:srgbClr val="004F87"/>
                        </a:solidFill>
                        <a:latin typeface="+mn-lt"/>
                        <a:ea typeface="+mn-ea"/>
                        <a:cs typeface="Arial" panose="020B0604020202020204" pitchFamily="34" charset="0"/>
                      </a:endParaRPr>
                    </a:p>
                  </a:txBody>
                  <a:tcPr marL="6236" marR="6236" marT="0" marB="0"/>
                </a:tc>
                <a:tc>
                  <a:txBody>
                    <a:bodyPr/>
                    <a:lstStyle/>
                    <a:p>
                      <a:pPr marL="0" algn="l" defTabSz="914400" rtl="0" eaLnBrk="0" fontAlgn="base" latinLnBrk="0" hangingPunct="0">
                        <a:lnSpc>
                          <a:spcPct val="107000"/>
                        </a:lnSpc>
                        <a:spcBef>
                          <a:spcPts val="480"/>
                        </a:spcBef>
                        <a:spcAft>
                          <a:spcPts val="800"/>
                        </a:spcAft>
                      </a:pPr>
                      <a:r>
                        <a:rPr lang="en-US" sz="1400" b="1" kern="1200" dirty="0">
                          <a:solidFill>
                            <a:schemeClr val="lt1"/>
                          </a:solidFill>
                          <a:effectLst/>
                          <a:latin typeface="+mn-lt"/>
                          <a:ea typeface="+mn-ea"/>
                          <a:cs typeface="+mn-cs"/>
                        </a:rPr>
                        <a:t> </a:t>
                      </a:r>
                      <a:endParaRPr lang="en-ZA" sz="1400" b="1" kern="1200" dirty="0">
                        <a:solidFill>
                          <a:schemeClr val="lt1"/>
                        </a:solidFill>
                        <a:effectLst/>
                        <a:latin typeface="+mn-lt"/>
                        <a:ea typeface="+mn-ea"/>
                        <a:cs typeface="+mn-cs"/>
                      </a:endParaRPr>
                    </a:p>
                  </a:txBody>
                  <a:tcPr marL="6236" marR="6236" marT="0" marB="0"/>
                </a:tc>
                <a:tc>
                  <a:txBody>
                    <a:bodyPr/>
                    <a:lstStyle/>
                    <a:p>
                      <a:pPr marL="0" algn="l" defTabSz="914400" rtl="0" eaLnBrk="0" fontAlgn="base" latinLnBrk="0" hangingPunct="0">
                        <a:lnSpc>
                          <a:spcPct val="107000"/>
                        </a:lnSpc>
                        <a:spcBef>
                          <a:spcPts val="480"/>
                        </a:spcBef>
                        <a:spcAft>
                          <a:spcPts val="800"/>
                        </a:spcAft>
                      </a:pPr>
                      <a:r>
                        <a:rPr lang="en-US" sz="1400" b="1" kern="1200" dirty="0">
                          <a:solidFill>
                            <a:schemeClr val="lt1"/>
                          </a:solidFill>
                          <a:effectLst/>
                          <a:latin typeface="+mn-lt"/>
                          <a:ea typeface="+mn-ea"/>
                          <a:cs typeface="+mn-cs"/>
                        </a:rPr>
                        <a:t> </a:t>
                      </a:r>
                      <a:endParaRPr lang="en-ZA" sz="1400" b="1" kern="1200" dirty="0">
                        <a:solidFill>
                          <a:schemeClr val="lt1"/>
                        </a:solidFill>
                        <a:effectLst/>
                        <a:latin typeface="+mn-lt"/>
                        <a:ea typeface="+mn-ea"/>
                        <a:cs typeface="+mn-cs"/>
                      </a:endParaRPr>
                    </a:p>
                  </a:txBody>
                  <a:tcPr marL="6236" marR="6236" marT="0" marB="0"/>
                </a:tc>
                <a:extLst>
                  <a:ext uri="{0D108BD9-81ED-4DB2-BD59-A6C34878D82A}">
                    <a16:rowId xmlns:a16="http://schemas.microsoft.com/office/drawing/2014/main" val="2758560780"/>
                  </a:ext>
                </a:extLst>
              </a:tr>
              <a:tr h="1269925">
                <a:tc>
                  <a:txBody>
                    <a:bodyPr/>
                    <a:lstStyle/>
                    <a:p>
                      <a:pPr marL="0" algn="l" defTabSz="914400" rtl="0" eaLnBrk="0" fontAlgn="base" latinLnBrk="0" hangingPunct="0">
                        <a:lnSpc>
                          <a:spcPct val="107000"/>
                        </a:lnSpc>
                        <a:spcBef>
                          <a:spcPts val="480"/>
                        </a:spcBef>
                        <a:spcAft>
                          <a:spcPts val="800"/>
                        </a:spcAft>
                      </a:pPr>
                      <a:r>
                        <a:rPr lang="en-US" sz="1600" kern="0">
                          <a:solidFill>
                            <a:srgbClr val="004F87"/>
                          </a:solidFill>
                          <a:latin typeface="+mn-lt"/>
                          <a:ea typeface="+mn-ea"/>
                          <a:cs typeface="Arial" panose="020B0604020202020204" pitchFamily="34" charset="0"/>
                        </a:rPr>
                        <a:t>MAXIMUM POINTS</a:t>
                      </a:r>
                      <a:endParaRPr lang="en-ZA" sz="1600" kern="0">
                        <a:solidFill>
                          <a:srgbClr val="004F87"/>
                        </a:solidFill>
                        <a:latin typeface="+mn-lt"/>
                        <a:ea typeface="+mn-ea"/>
                        <a:cs typeface="Arial" panose="020B0604020202020204" pitchFamily="34" charset="0"/>
                      </a:endParaRPr>
                    </a:p>
                    <a:p>
                      <a:pPr marL="0" algn="l" defTabSz="914400" rtl="0" eaLnBrk="0" fontAlgn="base" latinLnBrk="0" hangingPunct="0">
                        <a:lnSpc>
                          <a:spcPct val="107000"/>
                        </a:lnSpc>
                        <a:spcBef>
                          <a:spcPts val="480"/>
                        </a:spcBef>
                        <a:spcAft>
                          <a:spcPts val="800"/>
                        </a:spcAft>
                      </a:pPr>
                      <a:r>
                        <a:rPr lang="en-US" sz="1600" kern="0">
                          <a:solidFill>
                            <a:srgbClr val="004F87"/>
                          </a:solidFill>
                          <a:latin typeface="+mn-lt"/>
                          <a:ea typeface="+mn-ea"/>
                          <a:cs typeface="Arial" panose="020B0604020202020204" pitchFamily="34" charset="0"/>
                        </a:rPr>
                        <a:t>AWARDED FOR</a:t>
                      </a:r>
                      <a:endParaRPr lang="en-ZA" sz="1600" kern="0">
                        <a:solidFill>
                          <a:srgbClr val="004F87"/>
                        </a:solidFill>
                        <a:latin typeface="+mn-lt"/>
                        <a:ea typeface="+mn-ea"/>
                        <a:cs typeface="Arial" panose="020B0604020202020204" pitchFamily="34" charset="0"/>
                      </a:endParaRPr>
                    </a:p>
                    <a:p>
                      <a:pPr marL="0" algn="l" defTabSz="914400" rtl="0" eaLnBrk="0" fontAlgn="base" latinLnBrk="0" hangingPunct="0">
                        <a:lnSpc>
                          <a:spcPct val="107000"/>
                        </a:lnSpc>
                        <a:spcBef>
                          <a:spcPts val="480"/>
                        </a:spcBef>
                        <a:spcAft>
                          <a:spcPts val="800"/>
                        </a:spcAft>
                      </a:pPr>
                      <a:r>
                        <a:rPr lang="en-US" sz="1600" kern="0">
                          <a:solidFill>
                            <a:srgbClr val="004F87"/>
                          </a:solidFill>
                          <a:latin typeface="+mn-lt"/>
                          <a:ea typeface="+mn-ea"/>
                          <a:cs typeface="Arial" panose="020B0604020202020204" pitchFamily="34" charset="0"/>
                        </a:rPr>
                        <a:t>SPECIFIC GOALS</a:t>
                      </a:r>
                      <a:endParaRPr lang="en-ZA" sz="1600" kern="0">
                        <a:solidFill>
                          <a:srgbClr val="004F87"/>
                        </a:solidFill>
                        <a:latin typeface="+mn-lt"/>
                        <a:ea typeface="+mn-ea"/>
                        <a:cs typeface="Arial" panose="020B0604020202020204" pitchFamily="34" charset="0"/>
                      </a:endParaRPr>
                    </a:p>
                  </a:txBody>
                  <a:tcPr marL="6236" marR="6236" marT="0" marB="0"/>
                </a:tc>
                <a:tc>
                  <a:txBody>
                    <a:bodyPr/>
                    <a:lstStyle/>
                    <a:p>
                      <a:pPr marL="0" algn="l" defTabSz="914400" rtl="0" eaLnBrk="0" fontAlgn="base" latinLnBrk="0" hangingPunct="0">
                        <a:lnSpc>
                          <a:spcPct val="107000"/>
                        </a:lnSpc>
                        <a:spcBef>
                          <a:spcPts val="480"/>
                        </a:spcBef>
                        <a:spcAft>
                          <a:spcPts val="800"/>
                        </a:spcAft>
                        <a:tabLst>
                          <a:tab pos="409575" algn="l"/>
                          <a:tab pos="788670" algn="ctr"/>
                        </a:tabLst>
                      </a:pPr>
                      <a:r>
                        <a:rPr lang="en-US" sz="1600" kern="0">
                          <a:solidFill>
                            <a:srgbClr val="004F87"/>
                          </a:solidFill>
                          <a:latin typeface="+mn-lt"/>
                          <a:ea typeface="+mn-ea"/>
                          <a:cs typeface="Arial" panose="020B0604020202020204" pitchFamily="34" charset="0"/>
                        </a:rPr>
                        <a:t>		</a:t>
                      </a:r>
                      <a:endParaRPr lang="en-ZA" sz="1600" kern="0">
                        <a:solidFill>
                          <a:srgbClr val="004F87"/>
                        </a:solidFill>
                        <a:latin typeface="+mn-lt"/>
                        <a:ea typeface="+mn-ea"/>
                        <a:cs typeface="Arial" panose="020B0604020202020204" pitchFamily="34" charset="0"/>
                      </a:endParaRPr>
                    </a:p>
                  </a:txBody>
                  <a:tcPr marL="6236" marR="6236" marT="0" marB="0"/>
                </a:tc>
                <a:tc>
                  <a:txBody>
                    <a:bodyPr/>
                    <a:lstStyle/>
                    <a:p>
                      <a:pPr marL="0" algn="l" defTabSz="914400" rtl="0" eaLnBrk="0" fontAlgn="base" latinLnBrk="0" hangingPunct="0">
                        <a:lnSpc>
                          <a:spcPct val="107000"/>
                        </a:lnSpc>
                        <a:spcBef>
                          <a:spcPts val="480"/>
                        </a:spcBef>
                        <a:spcAft>
                          <a:spcPts val="800"/>
                        </a:spcAft>
                      </a:pPr>
                      <a:r>
                        <a:rPr lang="en-US" sz="1600" kern="0" dirty="0">
                          <a:solidFill>
                            <a:srgbClr val="004F87"/>
                          </a:solidFill>
                          <a:latin typeface="+mn-lt"/>
                          <a:ea typeface="+mn-ea"/>
                          <a:cs typeface="Arial" panose="020B0604020202020204" pitchFamily="34" charset="0"/>
                        </a:rPr>
                        <a:t>20</a:t>
                      </a:r>
                      <a:endParaRPr lang="en-ZA" sz="1600" kern="0" dirty="0">
                        <a:solidFill>
                          <a:srgbClr val="004F87"/>
                        </a:solidFill>
                        <a:latin typeface="+mn-lt"/>
                        <a:ea typeface="+mn-ea"/>
                        <a:cs typeface="Arial" panose="020B0604020202020204" pitchFamily="34" charset="0"/>
                      </a:endParaRPr>
                    </a:p>
                  </a:txBody>
                  <a:tcPr marL="6236" marR="6236" marT="0" marB="0"/>
                </a:tc>
                <a:tc>
                  <a:txBody>
                    <a:bodyPr/>
                    <a:lstStyle/>
                    <a:p>
                      <a:pPr marL="0" algn="l" defTabSz="914400" rtl="0" eaLnBrk="0" fontAlgn="base" latinLnBrk="0" hangingPunct="0">
                        <a:lnSpc>
                          <a:spcPct val="107000"/>
                        </a:lnSpc>
                        <a:spcBef>
                          <a:spcPts val="480"/>
                        </a:spcBef>
                        <a:spcAft>
                          <a:spcPts val="800"/>
                        </a:spcAft>
                      </a:pPr>
                      <a:r>
                        <a:rPr lang="en-US" sz="1400" b="1" kern="1200" dirty="0">
                          <a:solidFill>
                            <a:schemeClr val="lt1"/>
                          </a:solidFill>
                          <a:effectLst/>
                          <a:latin typeface="+mn-lt"/>
                          <a:ea typeface="+mn-ea"/>
                          <a:cs typeface="+mn-cs"/>
                        </a:rPr>
                        <a:t> </a:t>
                      </a:r>
                      <a:endParaRPr lang="en-ZA" sz="1400" b="1" kern="1200" dirty="0">
                        <a:solidFill>
                          <a:schemeClr val="lt1"/>
                        </a:solidFill>
                        <a:effectLst/>
                        <a:latin typeface="+mn-lt"/>
                        <a:ea typeface="+mn-ea"/>
                        <a:cs typeface="+mn-cs"/>
                      </a:endParaRPr>
                    </a:p>
                  </a:txBody>
                  <a:tcPr marL="6236" marR="6236" marT="0" marB="0"/>
                </a:tc>
                <a:tc>
                  <a:txBody>
                    <a:bodyPr/>
                    <a:lstStyle/>
                    <a:p>
                      <a:pPr marL="0" algn="l" defTabSz="914400" rtl="0" eaLnBrk="0" fontAlgn="base" latinLnBrk="0" hangingPunct="0">
                        <a:lnSpc>
                          <a:spcPct val="107000"/>
                        </a:lnSpc>
                        <a:spcBef>
                          <a:spcPts val="480"/>
                        </a:spcBef>
                        <a:spcAft>
                          <a:spcPts val="800"/>
                        </a:spcAft>
                      </a:pPr>
                      <a:r>
                        <a:rPr lang="en-US" sz="1400" b="1" kern="1200" dirty="0">
                          <a:solidFill>
                            <a:schemeClr val="lt1"/>
                          </a:solidFill>
                          <a:effectLst/>
                          <a:latin typeface="+mn-lt"/>
                          <a:ea typeface="+mn-ea"/>
                          <a:cs typeface="+mn-cs"/>
                        </a:rPr>
                        <a:t> </a:t>
                      </a:r>
                      <a:endParaRPr lang="en-ZA" sz="1400" b="1" kern="1200" dirty="0">
                        <a:solidFill>
                          <a:schemeClr val="lt1"/>
                        </a:solidFill>
                        <a:effectLst/>
                        <a:latin typeface="+mn-lt"/>
                        <a:ea typeface="+mn-ea"/>
                        <a:cs typeface="+mn-cs"/>
                      </a:endParaRPr>
                    </a:p>
                  </a:txBody>
                  <a:tcPr marL="6236" marR="6236" marT="0" marB="0"/>
                </a:tc>
                <a:extLst>
                  <a:ext uri="{0D108BD9-81ED-4DB2-BD59-A6C34878D82A}">
                    <a16:rowId xmlns:a16="http://schemas.microsoft.com/office/drawing/2014/main" val="1274043153"/>
                  </a:ext>
                </a:extLst>
              </a:tr>
            </a:tbl>
          </a:graphicData>
        </a:graphic>
      </p:graphicFrame>
      <p:sp>
        <p:nvSpPr>
          <p:cNvPr id="9" name="TextBox 8">
            <a:extLst>
              <a:ext uri="{FF2B5EF4-FFF2-40B4-BE49-F238E27FC236}">
                <a16:creationId xmlns:a16="http://schemas.microsoft.com/office/drawing/2014/main" id="{F227799A-8AF8-5DC2-F632-15C78127892C}"/>
              </a:ext>
            </a:extLst>
          </p:cNvPr>
          <p:cNvSpPr txBox="1"/>
          <p:nvPr/>
        </p:nvSpPr>
        <p:spPr>
          <a:xfrm>
            <a:off x="229396" y="547688"/>
            <a:ext cx="8572611" cy="1544397"/>
          </a:xfrm>
          <a:prstGeom prst="rect">
            <a:avLst/>
          </a:prstGeom>
          <a:noFill/>
        </p:spPr>
        <p:txBody>
          <a:bodyPr wrap="square">
            <a:spAutoFit/>
          </a:bodyPr>
          <a:lstStyle/>
          <a:p>
            <a:pPr algn="just">
              <a:lnSpc>
                <a:spcPct val="107000"/>
              </a:lnSpc>
              <a:spcAft>
                <a:spcPts val="600"/>
              </a:spcAft>
            </a:pPr>
            <a:r>
              <a:rPr lang="en-GB" sz="1600" kern="0" dirty="0">
                <a:solidFill>
                  <a:srgbClr val="004F87"/>
                </a:solidFill>
                <a:cs typeface="Arial" panose="020B0604020202020204" pitchFamily="34" charset="0"/>
              </a:rPr>
              <a:t>Table 1: Specific goals for the tender and points claimed are indicated per the table below. </a:t>
            </a:r>
            <a:endParaRPr lang="en-ZA" sz="1600" kern="0" dirty="0">
              <a:solidFill>
                <a:srgbClr val="004F87"/>
              </a:solidFill>
              <a:cs typeface="Arial" panose="020B0604020202020204" pitchFamily="34" charset="0"/>
            </a:endParaRPr>
          </a:p>
          <a:p>
            <a:pPr algn="just">
              <a:lnSpc>
                <a:spcPct val="107000"/>
              </a:lnSpc>
              <a:spcAft>
                <a:spcPts val="600"/>
              </a:spcAft>
            </a:pPr>
            <a:r>
              <a:rPr lang="en-GB" sz="1600" kern="0" dirty="0">
                <a:solidFill>
                  <a:srgbClr val="004F87"/>
                </a:solidFill>
                <a:cs typeface="Arial" panose="020B0604020202020204" pitchFamily="34" charset="0"/>
              </a:rPr>
              <a:t>(Note to organs of state: Where either the 90/10 or 80/20 preference point system is applicable, corresponding points must also be indicated as such. </a:t>
            </a:r>
            <a:endParaRPr lang="en-ZA" sz="1600" kern="0" dirty="0">
              <a:solidFill>
                <a:srgbClr val="004F87"/>
              </a:solidFill>
              <a:cs typeface="Arial" panose="020B0604020202020204" pitchFamily="34" charset="0"/>
            </a:endParaRPr>
          </a:p>
          <a:p>
            <a:pPr algn="just">
              <a:lnSpc>
                <a:spcPct val="107000"/>
              </a:lnSpc>
              <a:spcAft>
                <a:spcPts val="600"/>
              </a:spcAft>
            </a:pPr>
            <a:r>
              <a:rPr lang="en-GB" sz="1600" kern="0" dirty="0">
                <a:solidFill>
                  <a:srgbClr val="004F87"/>
                </a:solidFill>
                <a:cs typeface="Arial" panose="020B0604020202020204" pitchFamily="34" charset="0"/>
              </a:rPr>
              <a:t>Note to tenderers: The tenderer must indicate how they claim points for each preference point system.)  </a:t>
            </a:r>
            <a:endParaRPr lang="en-ZA" sz="1600" kern="0" dirty="0">
              <a:solidFill>
                <a:srgbClr val="004F87"/>
              </a:solidFill>
              <a:cs typeface="Arial" panose="020B0604020202020204" pitchFamily="34" charset="0"/>
            </a:endParaRPr>
          </a:p>
        </p:txBody>
      </p:sp>
    </p:spTree>
    <p:extLst>
      <p:ext uri="{BB962C8B-B14F-4D97-AF65-F5344CB8AC3E}">
        <p14:creationId xmlns:p14="http://schemas.microsoft.com/office/powerpoint/2010/main" val="3411622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2" y="175022"/>
            <a:ext cx="8370887" cy="532606"/>
          </a:xfrm>
        </p:spPr>
        <p:txBody>
          <a:bodyPr>
            <a:noAutofit/>
          </a:bodyPr>
          <a:lstStyle/>
          <a:p>
            <a:r>
              <a:rPr lang="en-ZA" sz="2900" dirty="0">
                <a:solidFill>
                  <a:schemeClr val="accent1">
                    <a:lumMod val="75000"/>
                  </a:schemeClr>
                </a:solidFill>
                <a:effectLst>
                  <a:outerShdw blurRad="38100" dist="38100" dir="2700000" algn="tl">
                    <a:srgbClr val="000000">
                      <a:alpha val="43137"/>
                    </a:srgbClr>
                  </a:outerShdw>
                </a:effectLst>
              </a:rPr>
              <a:t>JOINT VENTURES AND SUB -CONTRACTING</a:t>
            </a:r>
            <a:br>
              <a:rPr lang="en-ZA" sz="2900" dirty="0"/>
            </a:br>
            <a:endParaRPr lang="en-ZA" sz="2900"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22</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Autofit/>
          </a:bodyPr>
          <a:lstStyle/>
          <a:p>
            <a:pPr marL="228600" indent="-228600" algn="just">
              <a:spcBef>
                <a:spcPct val="75000"/>
              </a:spcBef>
              <a:spcAft>
                <a:spcPct val="10000"/>
              </a:spcAft>
              <a:buClr>
                <a:schemeClr val="accent1"/>
              </a:buClr>
            </a:pPr>
            <a:r>
              <a:rPr lang="en-US" sz="1600" b="1" kern="0" dirty="0">
                <a:solidFill>
                  <a:srgbClr val="004F87"/>
                </a:solidFill>
                <a:latin typeface="+mn-lt"/>
                <a:cs typeface="Arial" panose="020B0604020202020204" pitchFamily="34" charset="0"/>
              </a:rPr>
              <a:t>Joint Ventures and Consortiums</a:t>
            </a:r>
          </a:p>
          <a:p>
            <a:pPr marL="228600" indent="-228600" algn="just">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A trust, consortium or joint venture (including unincorporated consortia and joint ventures), will qualify for points for their B-BBEE status level as a legal entity, provided that the entity submits their consolidated B-BBEE status level</a:t>
            </a:r>
          </a:p>
          <a:p>
            <a:pPr marL="228600" indent="-228600" algn="just">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Verification Certificate scorecard and that such a consolidated BBBEE scorecard is prepared for every separate bid.</a:t>
            </a:r>
          </a:p>
          <a:p>
            <a:pPr marL="228600" indent="-228600" algn="just">
              <a:spcBef>
                <a:spcPct val="75000"/>
              </a:spcBef>
              <a:spcAft>
                <a:spcPct val="10000"/>
              </a:spcAft>
              <a:buClr>
                <a:schemeClr val="accent1"/>
              </a:buClr>
            </a:pPr>
            <a:r>
              <a:rPr lang="en-US" sz="1600" b="1" kern="0" dirty="0">
                <a:solidFill>
                  <a:srgbClr val="004F87"/>
                </a:solidFill>
                <a:latin typeface="+mn-lt"/>
                <a:cs typeface="Arial" panose="020B0604020202020204" pitchFamily="34" charset="0"/>
              </a:rPr>
              <a:t>Proof of Existence: Joint Ventures</a:t>
            </a:r>
          </a:p>
          <a:p>
            <a:pPr marL="228600" indent="-228600" algn="just">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Bidders must submit proof of the existence of joint ventures arrangements. SARS will accept signed agreements as acceptable proof of the existence of a joint venture arrangement.</a:t>
            </a:r>
          </a:p>
          <a:p>
            <a:pPr marL="228600" indent="-228600" algn="just">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The above-mentioned joint venture agreement must clearly set out the roles and responsibilities of the Lead Partner and the joint venture party. The agreement must also clearly identify the Lead Partner, who shall be given the power of attorney to bind the other party/parties in respect of matters pertaining to the joint venture arrangement.</a:t>
            </a:r>
            <a:endParaRPr lang="en-ZA" sz="1600" kern="0" dirty="0">
              <a:solidFill>
                <a:srgbClr val="004F87"/>
              </a:solidFill>
              <a:latin typeface="+mn-lt"/>
              <a:cs typeface="Arial" panose="020B0604020202020204" pitchFamily="34" charset="0"/>
            </a:endParaRPr>
          </a:p>
        </p:txBody>
      </p:sp>
    </p:spTree>
    <p:extLst>
      <p:ext uri="{BB962C8B-B14F-4D97-AF65-F5344CB8AC3E}">
        <p14:creationId xmlns:p14="http://schemas.microsoft.com/office/powerpoint/2010/main" val="3492042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 Bid Evaluation Process </a:t>
            </a:r>
          </a:p>
          <a:p>
            <a:pPr marL="228600" indent="-228600">
              <a:lnSpc>
                <a:spcPct val="135000"/>
              </a:lnSpc>
              <a:spcBef>
                <a:spcPct val="75000"/>
              </a:spcBef>
              <a:spcAft>
                <a:spcPct val="10000"/>
              </a:spcAft>
              <a:buClr>
                <a:schemeClr val="accent1"/>
              </a:buClr>
            </a:pPr>
            <a:r>
              <a:rPr lang="en-US" b="1" dirty="0">
                <a:solidFill>
                  <a:schemeClr val="tx2"/>
                </a:solidFill>
              </a:rPr>
              <a:t>6. Price &amp; B-BBEE</a:t>
            </a:r>
          </a:p>
          <a:p>
            <a:pPr marL="228600" indent="-228600">
              <a:lnSpc>
                <a:spcPct val="135000"/>
              </a:lnSpc>
              <a:spcBef>
                <a:spcPct val="75000"/>
              </a:spcBef>
              <a:spcAft>
                <a:spcPct val="10000"/>
              </a:spcAft>
              <a:buClr>
                <a:schemeClr val="accent1"/>
              </a:buClr>
            </a:pPr>
            <a:r>
              <a:rPr lang="en-US" b="1" dirty="0">
                <a:solidFill>
                  <a:srgbClr val="FF0000"/>
                </a:solidFill>
              </a:rPr>
              <a:t>7. Financial Analysis Evaluation</a:t>
            </a:r>
          </a:p>
          <a:p>
            <a:pPr marL="228600" indent="-228600">
              <a:lnSpc>
                <a:spcPct val="135000"/>
              </a:lnSpc>
              <a:spcBef>
                <a:spcPct val="75000"/>
              </a:spcBef>
              <a:spcAft>
                <a:spcPct val="10000"/>
              </a:spcAft>
              <a:buClr>
                <a:schemeClr val="accent1"/>
              </a:buClr>
            </a:pPr>
            <a:r>
              <a:rPr lang="en-ZA" sz="1800" b="1" dirty="0">
                <a:solidFill>
                  <a:schemeClr val="tx2"/>
                </a:solidFill>
              </a:rPr>
              <a:t>8.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9. RFP submission and contact details</a:t>
            </a:r>
          </a:p>
          <a:p>
            <a:pPr marL="228600" indent="-228600" algn="l">
              <a:lnSpc>
                <a:spcPct val="135000"/>
              </a:lnSpc>
              <a:spcBef>
                <a:spcPct val="75000"/>
              </a:spcBef>
              <a:spcAft>
                <a:spcPct val="10000"/>
              </a:spcAft>
              <a:buClr>
                <a:schemeClr val="accent1"/>
              </a:buClr>
            </a:pPr>
            <a:r>
              <a:rPr lang="en-ZA" sz="1800" b="1" dirty="0">
                <a:solidFill>
                  <a:schemeClr val="tx2"/>
                </a:solidFill>
              </a:rPr>
              <a:t>10. Q&amp;A</a:t>
            </a:r>
            <a:endParaRPr lang="en-ZA" sz="1100" dirty="0">
              <a:solidFill>
                <a:schemeClr val="tx1"/>
              </a:solidFill>
            </a:endParaRPr>
          </a:p>
          <a:p>
            <a:endParaRPr lang="en-ZA" dirty="0"/>
          </a:p>
        </p:txBody>
      </p:sp>
    </p:spTree>
    <p:extLst>
      <p:ext uri="{BB962C8B-B14F-4D97-AF65-F5344CB8AC3E}">
        <p14:creationId xmlns:p14="http://schemas.microsoft.com/office/powerpoint/2010/main" val="3317129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24</a:t>
            </a:fld>
            <a:endParaRPr lang="en-US" dirty="0"/>
          </a:p>
        </p:txBody>
      </p:sp>
      <p:sp>
        <p:nvSpPr>
          <p:cNvPr id="6" name="Rectangle 5"/>
          <p:cNvSpPr/>
          <p:nvPr/>
        </p:nvSpPr>
        <p:spPr>
          <a:xfrm>
            <a:off x="175259" y="790127"/>
            <a:ext cx="8844915" cy="5340244"/>
          </a:xfrm>
          <a:prstGeom prst="rect">
            <a:avLst/>
          </a:prstGeom>
        </p:spPr>
        <p:txBody>
          <a:bodyPr wrap="square">
            <a:spAutoFit/>
          </a:bodyPr>
          <a:lstStyle/>
          <a:p>
            <a:pPr algn="just">
              <a:lnSpc>
                <a:spcPct val="150000"/>
              </a:lnSpc>
            </a:pPr>
            <a:r>
              <a:rPr lang="en-US" sz="1600" dirty="0">
                <a:solidFill>
                  <a:srgbClr val="003366"/>
                </a:solidFill>
                <a:latin typeface="Arial Narrow" panose="020B0606020202030204" pitchFamily="34" charset="0"/>
                <a:ea typeface="Times New Roman" pitchFamily="18" charset="0"/>
                <a:cs typeface="Tahoma" pitchFamily="34" charset="0"/>
              </a:rPr>
              <a:t>Bidders </a:t>
            </a:r>
            <a:r>
              <a:rPr lang="en-GB" sz="1600" dirty="0">
                <a:solidFill>
                  <a:srgbClr val="003366"/>
                </a:solidFill>
                <a:latin typeface="Arial Narrow" panose="020B0606020202030204" pitchFamily="34" charset="0"/>
                <a:ea typeface="Times New Roman" pitchFamily="18" charset="0"/>
                <a:cs typeface="Tahoma" pitchFamily="34" charset="0"/>
              </a:rPr>
              <a:t>are required to submit the public interest score and complete sets of audited / independently reviewed annual financial statements in compliance with the Companies Act for the three (3) most recent financial periods in the name of the bidding entity. The financial statement analysis will be conducted on the shortlisted bidder.</a:t>
            </a:r>
            <a:endParaRPr lang="en-US" sz="1600" dirty="0">
              <a:solidFill>
                <a:srgbClr val="003366"/>
              </a:solidFill>
              <a:latin typeface="Arial Narrow" panose="020B0606020202030204" pitchFamily="34" charset="0"/>
              <a:ea typeface="Times New Roman" pitchFamily="18" charset="0"/>
              <a:cs typeface="Tahoma" pitchFamily="34" charset="0"/>
            </a:endParaRPr>
          </a:p>
          <a:p>
            <a:pPr algn="just">
              <a:lnSpc>
                <a:spcPct val="150000"/>
              </a:lnSpc>
            </a:pPr>
            <a:r>
              <a:rPr lang="en-US" sz="1600" dirty="0">
                <a:solidFill>
                  <a:srgbClr val="003366"/>
                </a:solidFill>
                <a:latin typeface="Arial Narrow" panose="020B0606020202030204" pitchFamily="34" charset="0"/>
                <a:ea typeface="Times New Roman" pitchFamily="18" charset="0"/>
                <a:cs typeface="Tahoma" pitchFamily="34" charset="0"/>
              </a:rPr>
              <a:t> </a:t>
            </a:r>
            <a:endParaRPr lang="en-ZA" sz="1600" dirty="0">
              <a:solidFill>
                <a:srgbClr val="003366"/>
              </a:solidFill>
              <a:latin typeface="Arial Narrow" panose="020B0606020202030204" pitchFamily="34" charset="0"/>
              <a:ea typeface="Times New Roman" pitchFamily="18" charset="0"/>
              <a:cs typeface="Tahoma" pitchFamily="34" charset="0"/>
            </a:endParaRPr>
          </a:p>
          <a:p>
            <a:pPr lvl="0"/>
            <a:r>
              <a:rPr lang="en-ZA" sz="1600" dirty="0">
                <a:solidFill>
                  <a:srgbClr val="003366"/>
                </a:solidFill>
                <a:latin typeface="Arial Narrow" panose="020B0606020202030204" pitchFamily="34" charset="0"/>
                <a:ea typeface="Times New Roman" pitchFamily="18" charset="0"/>
                <a:cs typeface="Tahoma" pitchFamily="34" charset="0"/>
              </a:rPr>
              <a:t>The annual financial statements must contain: </a:t>
            </a:r>
          </a:p>
          <a:p>
            <a:pPr lvl="0"/>
            <a:endParaRPr lang="en-ZA" sz="1600" dirty="0">
              <a:solidFill>
                <a:srgbClr val="003366"/>
              </a:solidFill>
              <a:latin typeface="Arial Narrow" panose="020B0606020202030204" pitchFamily="34" charset="0"/>
              <a:ea typeface="Times New Roman" pitchFamily="18" charset="0"/>
              <a:cs typeface="Tahoma" pitchFamily="34" charset="0"/>
            </a:endParaRPr>
          </a:p>
          <a:p>
            <a:pPr marL="285750" lvl="0" indent="-285750">
              <a:buFont typeface="Arial" panose="020B0604020202020204" pitchFamily="34" charset="0"/>
              <a:buChar char="•"/>
            </a:pPr>
            <a:r>
              <a:rPr lang="en-ZA" sz="1600" dirty="0">
                <a:solidFill>
                  <a:srgbClr val="003366"/>
                </a:solidFill>
                <a:latin typeface="Arial Narrow" panose="020B0606020202030204" pitchFamily="34" charset="0"/>
                <a:ea typeface="Times New Roman" pitchFamily="18" charset="0"/>
                <a:cs typeface="Tahoma" pitchFamily="34" charset="0"/>
              </a:rPr>
              <a:t>Statement of Profit and Loss and Other Comprehensive Income; </a:t>
            </a:r>
          </a:p>
          <a:p>
            <a:pPr marL="285750" lvl="0" indent="-285750">
              <a:buFont typeface="Arial" panose="020B0604020202020204" pitchFamily="34" charset="0"/>
              <a:buChar char="•"/>
            </a:pPr>
            <a:r>
              <a:rPr lang="en-ZA" sz="1600" dirty="0">
                <a:solidFill>
                  <a:srgbClr val="003366"/>
                </a:solidFill>
                <a:latin typeface="Arial Narrow" panose="020B0606020202030204" pitchFamily="34" charset="0"/>
                <a:ea typeface="Times New Roman" pitchFamily="18" charset="0"/>
                <a:cs typeface="Tahoma" pitchFamily="34" charset="0"/>
              </a:rPr>
              <a:t>Statement of Financial Position; </a:t>
            </a:r>
          </a:p>
          <a:p>
            <a:pPr marL="285750" lvl="0" indent="-285750">
              <a:buFont typeface="Arial" panose="020B0604020202020204" pitchFamily="34" charset="0"/>
              <a:buChar char="•"/>
            </a:pPr>
            <a:r>
              <a:rPr lang="en-ZA" sz="1600" dirty="0">
                <a:solidFill>
                  <a:srgbClr val="003366"/>
                </a:solidFill>
                <a:latin typeface="Arial Narrow" panose="020B0606020202030204" pitchFamily="34" charset="0"/>
                <a:ea typeface="Times New Roman" pitchFamily="18" charset="0"/>
                <a:cs typeface="Tahoma" pitchFamily="34" charset="0"/>
              </a:rPr>
              <a:t>Statement of Cash Flows; </a:t>
            </a:r>
          </a:p>
          <a:p>
            <a:pPr marL="285750" lvl="0" indent="-285750">
              <a:buFont typeface="Arial" panose="020B0604020202020204" pitchFamily="34" charset="0"/>
              <a:buChar char="•"/>
            </a:pPr>
            <a:r>
              <a:rPr lang="en-ZA" sz="1600" dirty="0">
                <a:solidFill>
                  <a:srgbClr val="003366"/>
                </a:solidFill>
                <a:latin typeface="Arial Narrow" panose="020B0606020202030204" pitchFamily="34" charset="0"/>
                <a:ea typeface="Times New Roman" pitchFamily="18" charset="0"/>
                <a:cs typeface="Tahoma" pitchFamily="34" charset="0"/>
              </a:rPr>
              <a:t>Statement of changes in equity/ net assets ; and</a:t>
            </a:r>
          </a:p>
          <a:p>
            <a:pPr marL="285750" lvl="0" indent="-285750">
              <a:buFont typeface="Arial" panose="020B0604020202020204" pitchFamily="34" charset="0"/>
              <a:buChar char="•"/>
            </a:pPr>
            <a:r>
              <a:rPr lang="en-ZA" sz="1600" dirty="0">
                <a:solidFill>
                  <a:srgbClr val="003366"/>
                </a:solidFill>
                <a:latin typeface="Arial Narrow" panose="020B0606020202030204" pitchFamily="34" charset="0"/>
                <a:ea typeface="Times New Roman" pitchFamily="18" charset="0"/>
                <a:cs typeface="Tahoma" pitchFamily="34" charset="0"/>
              </a:rPr>
              <a:t>Accompanying Notes. </a:t>
            </a:r>
          </a:p>
          <a:p>
            <a:pPr lvl="0"/>
            <a:endParaRPr lang="en-ZA" sz="1600" dirty="0">
              <a:solidFill>
                <a:srgbClr val="003366"/>
              </a:solidFill>
              <a:latin typeface="Arial Narrow" panose="020B0606020202030204" pitchFamily="34" charset="0"/>
              <a:ea typeface="Times New Roman" pitchFamily="18" charset="0"/>
              <a:cs typeface="Tahoma" pitchFamily="34" charset="0"/>
            </a:endParaRPr>
          </a:p>
          <a:p>
            <a:pPr algn="just">
              <a:lnSpc>
                <a:spcPct val="150000"/>
              </a:lnSpc>
            </a:pPr>
            <a:r>
              <a:rPr lang="en-GB" sz="1600" dirty="0">
                <a:solidFill>
                  <a:srgbClr val="003366"/>
                </a:solidFill>
                <a:latin typeface="Arial Narrow" panose="020B0606020202030204" pitchFamily="34" charset="0"/>
                <a:cs typeface="Tahoma" pitchFamily="34" charset="0"/>
              </a:rPr>
              <a:t>Entities which are trading for less than three (3) financial periods must provide:</a:t>
            </a:r>
          </a:p>
          <a:p>
            <a:pPr marL="285750" indent="-285750" algn="just">
              <a:lnSpc>
                <a:spcPct val="150000"/>
              </a:lnSpc>
              <a:buFont typeface="Arial" panose="020B0604020202020204" pitchFamily="34" charset="0"/>
              <a:buChar char="•"/>
            </a:pPr>
            <a:r>
              <a:rPr lang="en-GB" sz="1600" dirty="0">
                <a:solidFill>
                  <a:srgbClr val="003366"/>
                </a:solidFill>
                <a:latin typeface="Arial Narrow" panose="020B0606020202030204" pitchFamily="34" charset="0"/>
                <a:cs typeface="Tahoma" pitchFamily="34" charset="0"/>
              </a:rPr>
              <a:t>A letter detailing that fact, signed by a duly authorised representative of the entity;</a:t>
            </a:r>
          </a:p>
          <a:p>
            <a:pPr marL="285750" indent="-285750" algn="just">
              <a:lnSpc>
                <a:spcPct val="150000"/>
              </a:lnSpc>
              <a:buFont typeface="Arial" panose="020B0604020202020204" pitchFamily="34" charset="0"/>
              <a:buChar char="•"/>
            </a:pPr>
            <a:r>
              <a:rPr lang="en-GB" sz="1600" dirty="0">
                <a:solidFill>
                  <a:srgbClr val="003366"/>
                </a:solidFill>
                <a:latin typeface="Arial Narrow" panose="020B0606020202030204" pitchFamily="34" charset="0"/>
                <a:cs typeface="Tahoma" pitchFamily="34" charset="0"/>
              </a:rPr>
              <a:t>The annual financial statements that the entity is able to provide, taking into account the period that it has been trading; and</a:t>
            </a:r>
          </a:p>
          <a:p>
            <a:pPr marL="285750" indent="-285750" algn="just">
              <a:lnSpc>
                <a:spcPct val="150000"/>
              </a:lnSpc>
              <a:buFont typeface="Arial" panose="020B0604020202020204" pitchFamily="34" charset="0"/>
              <a:buChar char="•"/>
            </a:pPr>
            <a:r>
              <a:rPr lang="en-GB" sz="1600" dirty="0">
                <a:solidFill>
                  <a:srgbClr val="003366"/>
                </a:solidFill>
                <a:latin typeface="Arial Narrow" panose="020B0606020202030204" pitchFamily="34" charset="0"/>
                <a:cs typeface="Tahoma" pitchFamily="34" charset="0"/>
              </a:rPr>
              <a:t>Any other information or documentation which would provide more clarity on the financial history of the bidder.</a:t>
            </a:r>
            <a:endParaRPr lang="en-ZA" sz="1600" dirty="0">
              <a:solidFill>
                <a:srgbClr val="003366"/>
              </a:solidFill>
              <a:ea typeface="Times New Roman" pitchFamily="18" charset="0"/>
              <a:cs typeface="Tahoma" pitchFamily="34" charset="0"/>
            </a:endParaRPr>
          </a:p>
        </p:txBody>
      </p:sp>
      <p:sp>
        <p:nvSpPr>
          <p:cNvPr id="7" name="Rectangle 6"/>
          <p:cNvSpPr/>
          <p:nvPr/>
        </p:nvSpPr>
        <p:spPr>
          <a:xfrm>
            <a:off x="175259" y="436184"/>
            <a:ext cx="4501844" cy="353943"/>
          </a:xfrm>
          <a:prstGeom prst="rect">
            <a:avLst/>
          </a:prstGeom>
        </p:spPr>
        <p:txBody>
          <a:bodyPr wrap="square">
            <a:spAutoFit/>
          </a:bodyPr>
          <a:lstStyle/>
          <a:p>
            <a:pPr>
              <a:lnSpc>
                <a:spcPct val="85000"/>
              </a:lnSpc>
              <a:defRPr/>
            </a:pPr>
            <a:r>
              <a:rPr lang="en-ZA" sz="2000" b="1" dirty="0">
                <a:solidFill>
                  <a:schemeClr val="tx2"/>
                </a:solidFill>
                <a:effectLst>
                  <a:outerShdw blurRad="38100" dist="38100" dir="2700000" algn="tl">
                    <a:srgbClr val="000000">
                      <a:alpha val="43137"/>
                    </a:srgbClr>
                  </a:outerShdw>
                </a:effectLst>
                <a:latin typeface="+mj-lt"/>
                <a:ea typeface="+mj-ea"/>
                <a:cs typeface="+mj-cs"/>
              </a:rPr>
              <a:t>Financial Analysis Evaluation</a:t>
            </a:r>
          </a:p>
        </p:txBody>
      </p:sp>
    </p:spTree>
    <p:extLst>
      <p:ext uri="{BB962C8B-B14F-4D97-AF65-F5344CB8AC3E}">
        <p14:creationId xmlns:p14="http://schemas.microsoft.com/office/powerpoint/2010/main" val="2147264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25</a:t>
            </a:fld>
            <a:endParaRPr lang="en-US" dirty="0"/>
          </a:p>
        </p:txBody>
      </p:sp>
      <p:sp>
        <p:nvSpPr>
          <p:cNvPr id="6" name="Rectangle 5"/>
          <p:cNvSpPr/>
          <p:nvPr/>
        </p:nvSpPr>
        <p:spPr>
          <a:xfrm>
            <a:off x="175259" y="790127"/>
            <a:ext cx="8844915" cy="1154675"/>
          </a:xfrm>
          <a:prstGeom prst="rect">
            <a:avLst/>
          </a:prstGeom>
        </p:spPr>
        <p:txBody>
          <a:bodyPr wrap="square">
            <a:spAutoFit/>
          </a:bodyPr>
          <a:lstStyle/>
          <a:p>
            <a:pPr algn="just">
              <a:lnSpc>
                <a:spcPct val="150000"/>
              </a:lnSpc>
            </a:pPr>
            <a:r>
              <a:rPr lang="en-US" sz="1600" dirty="0">
                <a:solidFill>
                  <a:srgbClr val="003366"/>
                </a:solidFill>
                <a:latin typeface="Arial Narrow" panose="020B0606020202030204" pitchFamily="34" charset="0"/>
                <a:ea typeface="Times New Roman" pitchFamily="18" charset="0"/>
                <a:cs typeface="Tahoma" pitchFamily="34" charset="0"/>
              </a:rPr>
              <a:t>    </a:t>
            </a:r>
            <a:endParaRPr lang="en-US" sz="1400" dirty="0">
              <a:solidFill>
                <a:srgbClr val="003366"/>
              </a:solidFill>
              <a:ea typeface="Times New Roman" pitchFamily="18" charset="0"/>
              <a:cs typeface="Tahoma" pitchFamily="34" charset="0"/>
            </a:endParaRPr>
          </a:p>
          <a:p>
            <a:pPr algn="just">
              <a:lnSpc>
                <a:spcPct val="150000"/>
              </a:lnSpc>
            </a:pPr>
            <a:endParaRPr lang="en-ZA" sz="1600" dirty="0">
              <a:solidFill>
                <a:srgbClr val="003366"/>
              </a:solidFill>
              <a:ea typeface="Times New Roman" pitchFamily="18" charset="0"/>
              <a:cs typeface="Tahoma" pitchFamily="34" charset="0"/>
            </a:endParaRPr>
          </a:p>
          <a:p>
            <a:pPr algn="just">
              <a:lnSpc>
                <a:spcPct val="150000"/>
              </a:lnSpc>
            </a:pPr>
            <a:endParaRPr lang="en-ZA" sz="1600" dirty="0">
              <a:solidFill>
                <a:srgbClr val="003366"/>
              </a:solidFill>
              <a:ea typeface="Times New Roman" pitchFamily="18" charset="0"/>
              <a:cs typeface="Tahoma" pitchFamily="34" charset="0"/>
            </a:endParaRPr>
          </a:p>
        </p:txBody>
      </p:sp>
      <p:sp>
        <p:nvSpPr>
          <p:cNvPr id="7" name="Rectangle 6"/>
          <p:cNvSpPr/>
          <p:nvPr/>
        </p:nvSpPr>
        <p:spPr>
          <a:xfrm>
            <a:off x="257175" y="436184"/>
            <a:ext cx="4419928" cy="353943"/>
          </a:xfrm>
          <a:prstGeom prst="rect">
            <a:avLst/>
          </a:prstGeom>
        </p:spPr>
        <p:txBody>
          <a:bodyPr wrap="square">
            <a:spAutoFit/>
          </a:bodyPr>
          <a:lstStyle/>
          <a:p>
            <a:pPr>
              <a:lnSpc>
                <a:spcPct val="85000"/>
              </a:lnSpc>
              <a:defRPr/>
            </a:pPr>
            <a:r>
              <a:rPr lang="en-ZA" sz="2000" b="1" dirty="0">
                <a:solidFill>
                  <a:schemeClr val="tx2"/>
                </a:solidFill>
                <a:effectLst>
                  <a:outerShdw blurRad="38100" dist="38100" dir="2700000" algn="tl">
                    <a:srgbClr val="000000">
                      <a:alpha val="43137"/>
                    </a:srgbClr>
                  </a:outerShdw>
                </a:effectLst>
                <a:latin typeface="+mj-lt"/>
                <a:ea typeface="+mj-ea"/>
                <a:cs typeface="+mj-cs"/>
              </a:rPr>
              <a:t>Financial Analysis Evaluation</a:t>
            </a:r>
          </a:p>
        </p:txBody>
      </p:sp>
      <p:sp>
        <p:nvSpPr>
          <p:cNvPr id="8" name="TextBox 7">
            <a:extLst>
              <a:ext uri="{FF2B5EF4-FFF2-40B4-BE49-F238E27FC236}">
                <a16:creationId xmlns:a16="http://schemas.microsoft.com/office/drawing/2014/main" id="{EEED99E7-8B0D-EB58-620C-1EA38506F3BD}"/>
              </a:ext>
            </a:extLst>
          </p:cNvPr>
          <p:cNvSpPr txBox="1"/>
          <p:nvPr/>
        </p:nvSpPr>
        <p:spPr>
          <a:xfrm>
            <a:off x="257175" y="970535"/>
            <a:ext cx="8077528" cy="3816429"/>
          </a:xfrm>
          <a:prstGeom prst="rect">
            <a:avLst/>
          </a:prstGeom>
          <a:noFill/>
        </p:spPr>
        <p:txBody>
          <a:bodyPr wrap="square">
            <a:spAutoFit/>
          </a:bodyPr>
          <a:lstStyle/>
          <a:p>
            <a:pPr>
              <a:lnSpc>
                <a:spcPct val="150000"/>
              </a:lnSpc>
            </a:pPr>
            <a:r>
              <a:rPr lang="en-GB" sz="1600" dirty="0">
                <a:solidFill>
                  <a:srgbClr val="003366"/>
                </a:solidFill>
                <a:latin typeface="Arial Narrow" panose="020B0606020202030204" pitchFamily="34" charset="0"/>
                <a:cs typeface="Tahoma" pitchFamily="34" charset="0"/>
              </a:rPr>
              <a:t>In the event of the bid being in the form of a Joint Venture (JV), the following is required:</a:t>
            </a:r>
          </a:p>
          <a:p>
            <a:pPr>
              <a:lnSpc>
                <a:spcPct val="150000"/>
              </a:lnSpc>
            </a:pPr>
            <a:endParaRPr lang="en-GB" sz="1600" dirty="0">
              <a:solidFill>
                <a:srgbClr val="003366"/>
              </a:solidFill>
              <a:latin typeface="Arial Narrow" panose="020B0606020202030204" pitchFamily="34" charset="0"/>
              <a:cs typeface="Tahoma" pitchFamily="34" charset="0"/>
            </a:endParaRPr>
          </a:p>
          <a:p>
            <a:pPr marL="285750" indent="-285750">
              <a:lnSpc>
                <a:spcPct val="150000"/>
              </a:lnSpc>
              <a:buFont typeface="Arial" panose="020B0604020202020204" pitchFamily="34" charset="0"/>
              <a:buChar char="•"/>
            </a:pPr>
            <a:r>
              <a:rPr lang="en-GB" sz="1600" dirty="0">
                <a:solidFill>
                  <a:srgbClr val="003366"/>
                </a:solidFill>
                <a:latin typeface="Arial Narrow" panose="020B0606020202030204" pitchFamily="34" charset="0"/>
                <a:cs typeface="Tahoma" pitchFamily="34" charset="0"/>
              </a:rPr>
              <a:t>Annual financial statements of the JV for a registered JV and for unincorporated JV annual financial statements of each company;</a:t>
            </a:r>
          </a:p>
          <a:p>
            <a:pPr marL="285750" indent="-285750">
              <a:lnSpc>
                <a:spcPct val="150000"/>
              </a:lnSpc>
              <a:buFont typeface="Arial" panose="020B0604020202020204" pitchFamily="34" charset="0"/>
              <a:buChar char="•"/>
            </a:pPr>
            <a:r>
              <a:rPr lang="en-GB" sz="1600" dirty="0">
                <a:solidFill>
                  <a:srgbClr val="003366"/>
                </a:solidFill>
                <a:latin typeface="Arial Narrow" panose="020B0606020202030204" pitchFamily="34" charset="0"/>
                <a:cs typeface="Tahoma" pitchFamily="34" charset="0"/>
              </a:rPr>
              <a:t>A JV legal agreement detailing the percentage ownership of each entity; and</a:t>
            </a:r>
          </a:p>
          <a:p>
            <a:pPr marL="285750" indent="-285750">
              <a:lnSpc>
                <a:spcPct val="150000"/>
              </a:lnSpc>
              <a:buFont typeface="Arial" panose="020B0604020202020204" pitchFamily="34" charset="0"/>
              <a:buChar char="•"/>
            </a:pPr>
            <a:r>
              <a:rPr lang="en-GB" sz="1600" dirty="0">
                <a:solidFill>
                  <a:srgbClr val="003366"/>
                </a:solidFill>
                <a:latin typeface="Arial Narrow" panose="020B0606020202030204" pitchFamily="34" charset="0"/>
                <a:cs typeface="Tahoma" pitchFamily="34" charset="0"/>
              </a:rPr>
              <a:t>A consolidated B-BBEE Certificate.</a:t>
            </a:r>
          </a:p>
          <a:p>
            <a:pPr>
              <a:lnSpc>
                <a:spcPct val="150000"/>
              </a:lnSpc>
            </a:pPr>
            <a:endParaRPr lang="en-GB" sz="1600" dirty="0">
              <a:solidFill>
                <a:srgbClr val="003366"/>
              </a:solidFill>
              <a:latin typeface="Arial Narrow" panose="020B0606020202030204" pitchFamily="34" charset="0"/>
              <a:cs typeface="Tahoma" pitchFamily="34" charset="0"/>
            </a:endParaRPr>
          </a:p>
          <a:p>
            <a:pPr>
              <a:lnSpc>
                <a:spcPct val="150000"/>
              </a:lnSpc>
            </a:pPr>
            <a:endParaRPr lang="en-GB" sz="1600" dirty="0">
              <a:solidFill>
                <a:srgbClr val="003366"/>
              </a:solidFill>
              <a:latin typeface="Arial Narrow" panose="020B0606020202030204" pitchFamily="34" charset="0"/>
              <a:cs typeface="Tahoma" pitchFamily="34" charset="0"/>
            </a:endParaRPr>
          </a:p>
          <a:p>
            <a:pPr algn="l"/>
            <a:endParaRPr lang="en-ZA" sz="1800" b="0" i="0" u="none" strike="noStrike" baseline="0" dirty="0">
              <a:solidFill>
                <a:srgbClr val="000000"/>
              </a:solidFill>
              <a:latin typeface="Arial" panose="020B0604020202020204" pitchFamily="34" charset="0"/>
            </a:endParaRPr>
          </a:p>
          <a:p>
            <a:r>
              <a:rPr lang="en-GB" sz="1600" dirty="0">
                <a:solidFill>
                  <a:srgbClr val="003366"/>
                </a:solidFill>
                <a:latin typeface="Arial Narrow" panose="020B0606020202030204" pitchFamily="34" charset="0"/>
                <a:cs typeface="Tahoma" pitchFamily="34" charset="0"/>
              </a:rPr>
              <a:t>SARS reserves the right to request further information with regards to the annual financial statements of a bidder at a later stage. </a:t>
            </a:r>
            <a:endParaRPr lang="en-ZA" sz="1600" dirty="0">
              <a:solidFill>
                <a:srgbClr val="003366"/>
              </a:solidFill>
              <a:latin typeface="Arial Narrow" panose="020B0606020202030204" pitchFamily="34" charset="0"/>
              <a:cs typeface="Tahoma" pitchFamily="34" charset="0"/>
            </a:endParaRPr>
          </a:p>
        </p:txBody>
      </p:sp>
    </p:spTree>
    <p:extLst>
      <p:ext uri="{BB962C8B-B14F-4D97-AF65-F5344CB8AC3E}">
        <p14:creationId xmlns:p14="http://schemas.microsoft.com/office/powerpoint/2010/main" val="3998529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26</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 Bid Evaluation Process </a:t>
            </a:r>
          </a:p>
          <a:p>
            <a:pPr marL="228600" indent="-228600">
              <a:lnSpc>
                <a:spcPct val="135000"/>
              </a:lnSpc>
              <a:spcBef>
                <a:spcPct val="75000"/>
              </a:spcBef>
              <a:spcAft>
                <a:spcPct val="10000"/>
              </a:spcAft>
              <a:buClr>
                <a:schemeClr val="accent1"/>
              </a:buClr>
            </a:pPr>
            <a:r>
              <a:rPr lang="en-US" b="1" dirty="0">
                <a:solidFill>
                  <a:schemeClr val="tx2"/>
                </a:solidFill>
              </a:rPr>
              <a:t>6. Price &amp; B-BBEE</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Financial Analysis</a:t>
            </a:r>
          </a:p>
          <a:p>
            <a:pPr marL="228600" indent="-228600">
              <a:lnSpc>
                <a:spcPct val="135000"/>
              </a:lnSpc>
              <a:spcBef>
                <a:spcPct val="75000"/>
              </a:spcBef>
              <a:spcAft>
                <a:spcPct val="10000"/>
              </a:spcAft>
              <a:buClr>
                <a:schemeClr val="accent1"/>
              </a:buClr>
            </a:pPr>
            <a:r>
              <a:rPr lang="en-ZA" sz="1800" b="1" dirty="0">
                <a:solidFill>
                  <a:srgbClr val="FF0000"/>
                </a:solidFill>
              </a:rPr>
              <a:t>8.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9. RFP submission and contact details</a:t>
            </a:r>
          </a:p>
          <a:p>
            <a:pPr marL="228600" indent="-228600" algn="l">
              <a:lnSpc>
                <a:spcPct val="135000"/>
              </a:lnSpc>
              <a:spcBef>
                <a:spcPct val="75000"/>
              </a:spcBef>
              <a:spcAft>
                <a:spcPct val="10000"/>
              </a:spcAft>
              <a:buClr>
                <a:schemeClr val="accent1"/>
              </a:buClr>
            </a:pPr>
            <a:r>
              <a:rPr lang="en-ZA" b="1" dirty="0">
                <a:solidFill>
                  <a:schemeClr val="tx2"/>
                </a:solidFill>
              </a:rPr>
              <a:t>10</a:t>
            </a:r>
            <a:r>
              <a:rPr lang="en-ZA" sz="1800" b="1" dirty="0">
                <a:solidFill>
                  <a:schemeClr val="tx2"/>
                </a:solidFill>
              </a:rPr>
              <a:t>. Q&amp;A</a:t>
            </a:r>
            <a:endParaRPr lang="en-ZA" sz="1100" dirty="0">
              <a:solidFill>
                <a:schemeClr val="tx1"/>
              </a:solidFill>
            </a:endParaRPr>
          </a:p>
          <a:p>
            <a:endParaRPr lang="en-ZA" dirty="0"/>
          </a:p>
        </p:txBody>
      </p:sp>
    </p:spTree>
    <p:extLst>
      <p:ext uri="{BB962C8B-B14F-4D97-AF65-F5344CB8AC3E}">
        <p14:creationId xmlns:p14="http://schemas.microsoft.com/office/powerpoint/2010/main" val="111446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Service Level Agreement</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27</a:t>
            </a:fld>
            <a:endParaRPr lang="en-US" dirty="0"/>
          </a:p>
        </p:txBody>
      </p:sp>
      <p:sp>
        <p:nvSpPr>
          <p:cNvPr id="13" name="TextBox 12">
            <a:extLst>
              <a:ext uri="{FF2B5EF4-FFF2-40B4-BE49-F238E27FC236}">
                <a16:creationId xmlns:a16="http://schemas.microsoft.com/office/drawing/2014/main" id="{4398BC83-F36E-4352-AB21-5F393CE68E45}"/>
              </a:ext>
            </a:extLst>
          </p:cNvPr>
          <p:cNvSpPr txBox="1"/>
          <p:nvPr/>
        </p:nvSpPr>
        <p:spPr>
          <a:xfrm>
            <a:off x="158262" y="817685"/>
            <a:ext cx="8816926" cy="4570482"/>
          </a:xfrm>
          <a:prstGeom prst="rect">
            <a:avLst/>
          </a:prstGeom>
          <a:noFill/>
        </p:spPr>
        <p:txBody>
          <a:bodyPr wrap="square">
            <a:spAutoFit/>
          </a:bodyPr>
          <a:lstStyle/>
          <a:p>
            <a:pPr algn="just"/>
            <a:r>
              <a:rPr lang="en-ZA" dirty="0">
                <a:solidFill>
                  <a:srgbClr val="003366"/>
                </a:solidFill>
                <a:latin typeface="Arial Narrow" panose="020B0606020202030204" pitchFamily="34" charset="0"/>
                <a:ea typeface="Times New Roman" pitchFamily="18" charset="0"/>
                <a:cs typeface="Tahoma" pitchFamily="34" charset="0"/>
              </a:rPr>
              <a:t>Bidders are requested to: </a:t>
            </a:r>
          </a:p>
          <a:p>
            <a:pPr algn="just"/>
            <a:endParaRPr lang="en-ZA" dirty="0">
              <a:solidFill>
                <a:srgbClr val="003366"/>
              </a:solidFill>
              <a:latin typeface="Arial Narrow" panose="020B0606020202030204" pitchFamily="34" charset="0"/>
              <a:ea typeface="Times New Roman" pitchFamily="18" charset="0"/>
              <a:cs typeface="Tahoma" pitchFamily="34" charset="0"/>
            </a:endParaRPr>
          </a:p>
          <a:p>
            <a:pPr marL="446088" indent="-446088" algn="just">
              <a:lnSpc>
                <a:spcPct val="150000"/>
              </a:lnSpc>
              <a:buFont typeface="Wingdings" panose="05000000000000000000" pitchFamily="2" charset="2"/>
              <a:buChar char="q"/>
            </a:pPr>
            <a:r>
              <a:rPr lang="en-ZA" dirty="0">
                <a:solidFill>
                  <a:srgbClr val="003366"/>
                </a:solidFill>
                <a:latin typeface="Arial Narrow" panose="020B0606020202030204" pitchFamily="34" charset="0"/>
                <a:ea typeface="Times New Roman" pitchFamily="18" charset="0"/>
                <a:cs typeface="Tahoma" pitchFamily="34" charset="0"/>
              </a:rPr>
              <a:t>Comment on the terms and conditions set out in the Service Level Agreement and where necessary, make proposals to the terms and conditions; </a:t>
            </a:r>
          </a:p>
          <a:p>
            <a:pPr algn="just">
              <a:lnSpc>
                <a:spcPct val="150000"/>
              </a:lnSpc>
              <a:buFont typeface="Wingdings" panose="05000000000000000000" pitchFamily="2" charset="2"/>
              <a:buChar char="q"/>
            </a:pPr>
            <a:r>
              <a:rPr lang="en-ZA" dirty="0">
                <a:solidFill>
                  <a:srgbClr val="003366"/>
                </a:solidFill>
                <a:latin typeface="Arial Narrow" panose="020B0606020202030204" pitchFamily="34" charset="0"/>
                <a:ea typeface="Times New Roman" pitchFamily="18" charset="0"/>
                <a:cs typeface="Tahoma" pitchFamily="34" charset="0"/>
              </a:rPr>
              <a:t>     Each comment and/or amendment must be explained; and </a:t>
            </a:r>
          </a:p>
          <a:p>
            <a:pPr marL="533400" indent="-533400" algn="just">
              <a:lnSpc>
                <a:spcPct val="150000"/>
              </a:lnSpc>
              <a:buFont typeface="Wingdings" panose="05000000000000000000" pitchFamily="2" charset="2"/>
              <a:buChar char="q"/>
            </a:pPr>
            <a:r>
              <a:rPr lang="en-ZA" dirty="0">
                <a:solidFill>
                  <a:srgbClr val="003366"/>
                </a:solidFill>
                <a:latin typeface="Arial Narrow" panose="020B0606020202030204" pitchFamily="34" charset="0"/>
                <a:ea typeface="Times New Roman" pitchFamily="18" charset="0"/>
                <a:cs typeface="Tahoma" pitchFamily="34" charset="0"/>
              </a:rPr>
              <a:t>All changes and/or amendments to the Service Level Agreement must be in an easily identifiable colour font and tracked for ease of reference. </a:t>
            </a:r>
          </a:p>
          <a:p>
            <a:pPr algn="just">
              <a:lnSpc>
                <a:spcPct val="150000"/>
              </a:lnSpc>
              <a:buFont typeface="Wingdings" panose="05000000000000000000" pitchFamily="2" charset="2"/>
              <a:buChar char="q"/>
            </a:pPr>
            <a:r>
              <a:rPr lang="en-ZA" dirty="0">
                <a:solidFill>
                  <a:srgbClr val="003366"/>
                </a:solidFill>
                <a:latin typeface="Arial Narrow" panose="020B0606020202030204" pitchFamily="34" charset="0"/>
                <a:ea typeface="Times New Roman" pitchFamily="18" charset="0"/>
                <a:cs typeface="Tahoma" pitchFamily="34" charset="0"/>
              </a:rPr>
              <a:t>    SARS reserves the right to accept or reject any or all amendments or additions proposed by the </a:t>
            </a:r>
          </a:p>
          <a:p>
            <a:pPr marL="358775" indent="-358775" algn="just">
              <a:lnSpc>
                <a:spcPct val="150000"/>
              </a:lnSpc>
            </a:pPr>
            <a:r>
              <a:rPr lang="en-ZA" dirty="0">
                <a:solidFill>
                  <a:srgbClr val="003366"/>
                </a:solidFill>
                <a:latin typeface="Arial Narrow" panose="020B0606020202030204" pitchFamily="34" charset="0"/>
                <a:ea typeface="Times New Roman" pitchFamily="18" charset="0"/>
                <a:cs typeface="Tahoma" pitchFamily="34" charset="0"/>
              </a:rPr>
              <a:t>        successful bidder if such amendments or additions are unacceptable to SARS or pose a risk to the  </a:t>
            </a:r>
          </a:p>
          <a:p>
            <a:pPr algn="just">
              <a:lnSpc>
                <a:spcPct val="150000"/>
              </a:lnSpc>
            </a:pPr>
            <a:r>
              <a:rPr lang="en-ZA" dirty="0">
                <a:solidFill>
                  <a:srgbClr val="003366"/>
                </a:solidFill>
                <a:latin typeface="Arial Narrow" panose="020B0606020202030204" pitchFamily="34" charset="0"/>
                <a:ea typeface="Times New Roman" pitchFamily="18" charset="0"/>
                <a:cs typeface="Tahoma" pitchFamily="34" charset="0"/>
              </a:rPr>
              <a:t>       organisation. </a:t>
            </a:r>
          </a:p>
          <a:p>
            <a:pPr algn="just">
              <a:lnSpc>
                <a:spcPct val="150000"/>
              </a:lnSpc>
            </a:pPr>
            <a:endParaRPr lang="en-ZA" kern="0" dirty="0">
              <a:solidFill>
                <a:schemeClr val="tx2">
                  <a:lumMod val="75000"/>
                </a:schemeClr>
              </a:solidFill>
              <a:latin typeface="Arial" panose="020B0604020202020204" pitchFamily="34" charset="0"/>
              <a:cs typeface="Arial" panose="020B0604020202020204" pitchFamily="34" charset="0"/>
            </a:endParaRPr>
          </a:p>
          <a:p>
            <a:pPr algn="just"/>
            <a:endParaRPr lang="en-GB" sz="1200" kern="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9450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28</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 Bid Evaluation Process </a:t>
            </a:r>
          </a:p>
          <a:p>
            <a:pPr marL="228600" indent="-228600">
              <a:lnSpc>
                <a:spcPct val="135000"/>
              </a:lnSpc>
              <a:spcBef>
                <a:spcPct val="75000"/>
              </a:spcBef>
              <a:spcAft>
                <a:spcPct val="10000"/>
              </a:spcAft>
              <a:buClr>
                <a:schemeClr val="accent1"/>
              </a:buClr>
            </a:pPr>
            <a:r>
              <a:rPr lang="en-US" b="1" dirty="0">
                <a:solidFill>
                  <a:schemeClr val="tx2"/>
                </a:solidFill>
              </a:rPr>
              <a:t>6. Price &amp; B-BBEE</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Financial Analysis</a:t>
            </a:r>
          </a:p>
          <a:p>
            <a:pPr marL="228600" indent="-228600">
              <a:lnSpc>
                <a:spcPct val="135000"/>
              </a:lnSpc>
              <a:spcBef>
                <a:spcPct val="75000"/>
              </a:spcBef>
              <a:spcAft>
                <a:spcPct val="10000"/>
              </a:spcAft>
              <a:buClr>
                <a:schemeClr val="accent1"/>
              </a:buClr>
            </a:pPr>
            <a:r>
              <a:rPr lang="en-ZA" b="1" dirty="0">
                <a:solidFill>
                  <a:schemeClr val="tx2"/>
                </a:solidFill>
              </a:rPr>
              <a:t>8. Services Agreements</a:t>
            </a:r>
          </a:p>
          <a:p>
            <a:pPr marL="228600" indent="-228600">
              <a:lnSpc>
                <a:spcPct val="135000"/>
              </a:lnSpc>
              <a:spcBef>
                <a:spcPct val="75000"/>
              </a:spcBef>
              <a:spcAft>
                <a:spcPct val="10000"/>
              </a:spcAft>
              <a:buClr>
                <a:schemeClr val="accent1"/>
              </a:buClr>
            </a:pPr>
            <a:r>
              <a:rPr lang="en-ZA" sz="1800" b="1" dirty="0">
                <a:solidFill>
                  <a:srgbClr val="FF0000"/>
                </a:solidFill>
              </a:rPr>
              <a:t>9. RFP submission and Contact </a:t>
            </a:r>
            <a:r>
              <a:rPr lang="en-ZA" b="1" dirty="0">
                <a:solidFill>
                  <a:srgbClr val="FF0000"/>
                </a:solidFill>
              </a:rPr>
              <a:t>D</a:t>
            </a:r>
            <a:r>
              <a:rPr lang="en-ZA" sz="1800" b="1" dirty="0">
                <a:solidFill>
                  <a:srgbClr val="FF0000"/>
                </a:solidFill>
              </a:rPr>
              <a:t>etails</a:t>
            </a:r>
          </a:p>
          <a:p>
            <a:pPr marL="228600" indent="-228600" algn="l">
              <a:lnSpc>
                <a:spcPct val="135000"/>
              </a:lnSpc>
              <a:spcBef>
                <a:spcPct val="75000"/>
              </a:spcBef>
              <a:spcAft>
                <a:spcPct val="10000"/>
              </a:spcAft>
              <a:buClr>
                <a:schemeClr val="accent1"/>
              </a:buClr>
            </a:pPr>
            <a:r>
              <a:rPr lang="en-ZA" sz="1800" b="1" dirty="0">
                <a:solidFill>
                  <a:schemeClr val="tx2"/>
                </a:solidFill>
              </a:rPr>
              <a:t>10. Q&amp;A</a:t>
            </a:r>
            <a:endParaRPr lang="en-ZA" sz="1100" dirty="0">
              <a:solidFill>
                <a:schemeClr val="tx1"/>
              </a:solidFill>
            </a:endParaRPr>
          </a:p>
          <a:p>
            <a:endParaRPr lang="en-ZA" dirty="0"/>
          </a:p>
        </p:txBody>
      </p:sp>
    </p:spTree>
    <p:extLst>
      <p:ext uri="{BB962C8B-B14F-4D97-AF65-F5344CB8AC3E}">
        <p14:creationId xmlns:p14="http://schemas.microsoft.com/office/powerpoint/2010/main" val="1650549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78867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rPr>
              <a:t>Bid Evaluation Committee</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a:bodyPr>
          <a:lstStyle/>
          <a:p>
            <a:endParaRPr lang="en-ZA" dirty="0"/>
          </a:p>
        </p:txBody>
      </p:sp>
      <p:graphicFrame>
        <p:nvGraphicFramePr>
          <p:cNvPr id="7" name="Table 7">
            <a:extLst>
              <a:ext uri="{FF2B5EF4-FFF2-40B4-BE49-F238E27FC236}">
                <a16:creationId xmlns:a16="http://schemas.microsoft.com/office/drawing/2014/main" id="{9B514B89-6AAC-42EE-BEB3-A575E5F15288}"/>
              </a:ext>
            </a:extLst>
          </p:cNvPr>
          <p:cNvGraphicFramePr>
            <a:graphicFrameLocks noGrp="1"/>
          </p:cNvGraphicFramePr>
          <p:nvPr>
            <p:extLst>
              <p:ext uri="{D42A27DB-BD31-4B8C-83A1-F6EECF244321}">
                <p14:modId xmlns:p14="http://schemas.microsoft.com/office/powerpoint/2010/main" val="4126545934"/>
              </p:ext>
            </p:extLst>
          </p:nvPr>
        </p:nvGraphicFramePr>
        <p:xfrm>
          <a:off x="102842" y="632278"/>
          <a:ext cx="8699165" cy="5641911"/>
        </p:xfrm>
        <a:graphic>
          <a:graphicData uri="http://schemas.openxmlformats.org/drawingml/2006/table">
            <a:tbl>
              <a:tblPr firstRow="1" bandRow="1">
                <a:tableStyleId>{5C22544A-7EE6-4342-B048-85BDC9FD1C3A}</a:tableStyleId>
              </a:tblPr>
              <a:tblGrid>
                <a:gridCol w="8699165">
                  <a:extLst>
                    <a:ext uri="{9D8B030D-6E8A-4147-A177-3AD203B41FA5}">
                      <a16:colId xmlns:a16="http://schemas.microsoft.com/office/drawing/2014/main" val="847617628"/>
                    </a:ext>
                  </a:extLst>
                </a:gridCol>
              </a:tblGrid>
              <a:tr h="51290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ZA" sz="2000" b="1" kern="1200" dirty="0">
                          <a:solidFill>
                            <a:schemeClr val="bg1"/>
                          </a:solidFill>
                          <a:latin typeface="+mn-lt"/>
                          <a:ea typeface="+mn-ea"/>
                          <a:cs typeface="+mn-cs"/>
                        </a:rPr>
                        <a:t>Procurement</a:t>
                      </a:r>
                    </a:p>
                  </a:txBody>
                  <a:tcPr/>
                </a:tc>
                <a:extLst>
                  <a:ext uri="{0D108BD9-81ED-4DB2-BD59-A6C34878D82A}">
                    <a16:rowId xmlns:a16="http://schemas.microsoft.com/office/drawing/2014/main" val="1161861201"/>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baseline="0" dirty="0">
                          <a:solidFill>
                            <a:schemeClr val="tx2"/>
                          </a:solidFill>
                          <a:latin typeface="+mn-lt"/>
                          <a:ea typeface="+mn-ea"/>
                          <a:cs typeface="+mn-cs"/>
                        </a:rPr>
                        <a:t>Sourcing Lead: Professional Services – Project Oversight</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282221393"/>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Governance, Compliance &amp; Risk Specialist – Audit</a:t>
                      </a:r>
                    </a:p>
                  </a:txBody>
                  <a:tcPr marL="84406" marR="84406"/>
                </a:tc>
                <a:extLst>
                  <a:ext uri="{0D108BD9-81ED-4DB2-BD59-A6C34878D82A}">
                    <a16:rowId xmlns:a16="http://schemas.microsoft.com/office/drawing/2014/main" val="563679810"/>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Tender</a:t>
                      </a:r>
                      <a:r>
                        <a:rPr lang="en-ZA" sz="1600" kern="1200" baseline="0" dirty="0">
                          <a:solidFill>
                            <a:schemeClr val="tx2"/>
                          </a:solidFill>
                          <a:latin typeface="+mn-lt"/>
                          <a:ea typeface="+mn-ea"/>
                          <a:cs typeface="+mn-cs"/>
                        </a:rPr>
                        <a:t> Office – Bid Opening</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782051094"/>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Value</a:t>
                      </a:r>
                      <a:r>
                        <a:rPr lang="en-ZA" sz="1600" kern="1200" baseline="0" dirty="0">
                          <a:solidFill>
                            <a:schemeClr val="tx2"/>
                          </a:solidFill>
                          <a:latin typeface="+mn-lt"/>
                          <a:ea typeface="+mn-ea"/>
                          <a:cs typeface="+mn-cs"/>
                        </a:rPr>
                        <a:t> Delivery Planning – Price Evaluator</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455642399"/>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B-BBEE</a:t>
                      </a:r>
                      <a:r>
                        <a:rPr lang="en-ZA" sz="1600" kern="1200" baseline="0" dirty="0">
                          <a:solidFill>
                            <a:schemeClr val="tx2"/>
                          </a:solidFill>
                          <a:latin typeface="+mn-lt"/>
                          <a:ea typeface="+mn-ea"/>
                          <a:cs typeface="+mn-cs"/>
                        </a:rPr>
                        <a:t> Evaluator</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843596870"/>
                  </a:ext>
                </a:extLst>
              </a:tr>
              <a:tr h="51290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ZA" sz="2000" b="1" kern="1200" dirty="0">
                          <a:solidFill>
                            <a:schemeClr val="bg1"/>
                          </a:solidFill>
                          <a:latin typeface="+mn-lt"/>
                          <a:ea typeface="+mn-ea"/>
                          <a:cs typeface="+mn-cs"/>
                        </a:rPr>
                        <a:t>SARS Business Unit</a:t>
                      </a:r>
                    </a:p>
                  </a:txBody>
                  <a:tcPr marL="84406" marR="84406">
                    <a:solidFill>
                      <a:srgbClr val="3882C6"/>
                    </a:solidFill>
                  </a:tcPr>
                </a:tc>
                <a:extLst>
                  <a:ext uri="{0D108BD9-81ED-4DB2-BD59-A6C34878D82A}">
                    <a16:rowId xmlns:a16="http://schemas.microsoft.com/office/drawing/2014/main" val="1503723046"/>
                  </a:ext>
                </a:extLst>
              </a:tr>
              <a:tr h="512901">
                <a:tc>
                  <a:txBody>
                    <a:bodyPr/>
                    <a:lstStyle/>
                    <a:p>
                      <a:pPr marL="0" algn="l" defTabSz="932962" rtl="0" eaLnBrk="1" latinLnBrk="0" hangingPunct="1"/>
                      <a:r>
                        <a:rPr lang="en-ZA" sz="1600" kern="1200" baseline="0" dirty="0">
                          <a:solidFill>
                            <a:schemeClr val="tx2"/>
                          </a:solidFill>
                          <a:latin typeface="+mn-lt"/>
                          <a:ea typeface="+mn-ea"/>
                          <a:cs typeface="+mn-cs"/>
                        </a:rPr>
                        <a:t>Bid Specification Committee</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132316146"/>
                  </a:ext>
                </a:extLst>
              </a:tr>
              <a:tr h="512901">
                <a:tc>
                  <a:txBody>
                    <a:bodyPr/>
                    <a:lstStyle/>
                    <a:p>
                      <a:pPr marL="0" algn="l" defTabSz="932962" rtl="0" eaLnBrk="1" latinLnBrk="0" hangingPunct="1"/>
                      <a:r>
                        <a:rPr lang="en-ZA" sz="1600" kern="1200" dirty="0">
                          <a:solidFill>
                            <a:schemeClr val="tx2"/>
                          </a:solidFill>
                          <a:latin typeface="+mn-lt"/>
                          <a:ea typeface="+mn-ea"/>
                          <a:cs typeface="+mn-cs"/>
                        </a:rPr>
                        <a:t>Technical</a:t>
                      </a:r>
                      <a:r>
                        <a:rPr lang="en-ZA" sz="1600" kern="1200" baseline="0" dirty="0">
                          <a:solidFill>
                            <a:schemeClr val="tx2"/>
                          </a:solidFill>
                          <a:latin typeface="+mn-lt"/>
                          <a:ea typeface="+mn-ea"/>
                          <a:cs typeface="+mn-cs"/>
                        </a:rPr>
                        <a:t> Evaluators </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118149474"/>
                  </a:ext>
                </a:extLst>
              </a:tr>
              <a:tr h="512901">
                <a:tc>
                  <a:txBody>
                    <a:bodyPr/>
                    <a:lstStyle/>
                    <a:p>
                      <a:pPr algn="ctr"/>
                      <a:r>
                        <a:rPr lang="en-ZA" sz="2000" b="1" dirty="0">
                          <a:solidFill>
                            <a:schemeClr val="bg1"/>
                          </a:solidFill>
                        </a:rPr>
                        <a:t>Corporate Legal Services</a:t>
                      </a:r>
                    </a:p>
                  </a:txBody>
                  <a:tcPr marL="84406" marR="84406">
                    <a:solidFill>
                      <a:srgbClr val="3882C6"/>
                    </a:solidFill>
                  </a:tcPr>
                </a:tc>
                <a:extLst>
                  <a:ext uri="{0D108BD9-81ED-4DB2-BD59-A6C34878D82A}">
                    <a16:rowId xmlns:a16="http://schemas.microsoft.com/office/drawing/2014/main" val="3223802594"/>
                  </a:ext>
                </a:extLst>
              </a:tr>
              <a:tr h="512901">
                <a:tc>
                  <a:txBody>
                    <a:bodyPr/>
                    <a:lstStyle/>
                    <a:p>
                      <a:r>
                        <a:rPr lang="en-ZA" sz="1600" baseline="0" dirty="0">
                          <a:solidFill>
                            <a:schemeClr val="tx2"/>
                          </a:solidFill>
                        </a:rPr>
                        <a:t>Legal Specialist</a:t>
                      </a:r>
                      <a:endParaRPr lang="en-ZA" sz="1600" dirty="0">
                        <a:solidFill>
                          <a:schemeClr val="tx2"/>
                        </a:solidFill>
                      </a:endParaRPr>
                    </a:p>
                  </a:txBody>
                  <a:tcPr marL="84406" marR="84406"/>
                </a:tc>
                <a:extLst>
                  <a:ext uri="{0D108BD9-81ED-4DB2-BD59-A6C34878D82A}">
                    <a16:rowId xmlns:a16="http://schemas.microsoft.com/office/drawing/2014/main" val="4166394977"/>
                  </a:ext>
                </a:extLst>
              </a:tr>
            </a:tbl>
          </a:graphicData>
        </a:graphic>
      </p:graphicFrame>
    </p:spTree>
    <p:extLst>
      <p:ext uri="{BB962C8B-B14F-4D97-AF65-F5344CB8AC3E}">
        <p14:creationId xmlns:p14="http://schemas.microsoft.com/office/powerpoint/2010/main" val="2041414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29</a:t>
            </a:fld>
            <a:endParaRPr lang="en-ZA" dirty="0">
              <a:solidFill>
                <a:schemeClr val="tx1"/>
              </a:solidFill>
            </a:endParaRPr>
          </a:p>
        </p:txBody>
      </p:sp>
      <p:sp>
        <p:nvSpPr>
          <p:cNvPr id="22" name="Title 1">
            <a:extLst>
              <a:ext uri="{FF2B5EF4-FFF2-40B4-BE49-F238E27FC236}">
                <a16:creationId xmlns:a16="http://schemas.microsoft.com/office/drawing/2014/main" id="{763043F0-AAC7-462F-9E3D-E4809DE55843}"/>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dirty="0"/>
              <a:t>FILE 1: ORIGINAL / DUPLICATE </a:t>
            </a:r>
          </a:p>
        </p:txBody>
      </p:sp>
      <p:sp>
        <p:nvSpPr>
          <p:cNvPr id="28" name="Rectangle 43">
            <a:extLst>
              <a:ext uri="{FF2B5EF4-FFF2-40B4-BE49-F238E27FC236}">
                <a16:creationId xmlns:a16="http://schemas.microsoft.com/office/drawing/2014/main" id="{714B64CD-5972-40F8-A590-60ACA66D798A}"/>
              </a:ext>
            </a:extLst>
          </p:cNvPr>
          <p:cNvSpPr>
            <a:spLocks noChangeArrowheads="1"/>
          </p:cNvSpPr>
          <p:nvPr/>
        </p:nvSpPr>
        <p:spPr bwMode="auto">
          <a:xfrm>
            <a:off x="487938" y="1205850"/>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1</a:t>
            </a:r>
          </a:p>
        </p:txBody>
      </p:sp>
      <p:sp>
        <p:nvSpPr>
          <p:cNvPr id="29" name="Rectangle 43">
            <a:extLst>
              <a:ext uri="{FF2B5EF4-FFF2-40B4-BE49-F238E27FC236}">
                <a16:creationId xmlns:a16="http://schemas.microsoft.com/office/drawing/2014/main" id="{435D2BF5-F767-43A8-8751-90EE20818EF8}"/>
              </a:ext>
            </a:extLst>
          </p:cNvPr>
          <p:cNvSpPr>
            <a:spLocks noChangeArrowheads="1"/>
          </p:cNvSpPr>
          <p:nvPr/>
        </p:nvSpPr>
        <p:spPr bwMode="auto">
          <a:xfrm>
            <a:off x="415834" y="2707154"/>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2</a:t>
            </a:r>
          </a:p>
        </p:txBody>
      </p:sp>
      <p:sp>
        <p:nvSpPr>
          <p:cNvPr id="32" name="44 CuadroTexto">
            <a:extLst>
              <a:ext uri="{FF2B5EF4-FFF2-40B4-BE49-F238E27FC236}">
                <a16:creationId xmlns:a16="http://schemas.microsoft.com/office/drawing/2014/main" id="{BE195651-A829-4763-8C09-461513DC2916}"/>
              </a:ext>
            </a:extLst>
          </p:cNvPr>
          <p:cNvSpPr txBox="1"/>
          <p:nvPr/>
        </p:nvSpPr>
        <p:spPr>
          <a:xfrm>
            <a:off x="1986360" y="1226077"/>
            <a:ext cx="4850537" cy="743399"/>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fontAlgn="auto">
              <a:lnSpc>
                <a:spcPct val="150000"/>
              </a:lnSpc>
              <a:spcBef>
                <a:spcPts val="0"/>
              </a:spcBef>
              <a:spcAft>
                <a:spcPts val="0"/>
              </a:spcAft>
              <a:tabLst>
                <a:tab pos="273050" algn="l"/>
              </a:tabLst>
              <a:defRPr/>
            </a:pPr>
            <a:r>
              <a:rPr lang="en-US" sz="1400" b="1" u="sng" dirty="0">
                <a:solidFill>
                  <a:schemeClr val="tx2"/>
                </a:solidFill>
                <a:latin typeface="Arial" panose="020B0604020202020204" pitchFamily="34" charset="0"/>
                <a:cs typeface="Arial" panose="020B0604020202020204" pitchFamily="34" charset="0"/>
              </a:rPr>
              <a:t>Pre-qualification documents </a:t>
            </a:r>
          </a:p>
          <a:p>
            <a:pPr marL="266700" indent="-171450" fontAlgn="auto">
              <a:lnSpc>
                <a:spcPct val="150000"/>
              </a:lnSpc>
              <a:spcBef>
                <a:spcPts val="0"/>
              </a:spcBef>
              <a:spcAft>
                <a:spcPts val="0"/>
              </a:spcAft>
              <a:buFont typeface="Arial" pitchFamily="34" charset="0"/>
              <a:buChar char="•"/>
              <a:tabLst>
                <a:tab pos="273050" algn="l"/>
              </a:tabLst>
              <a:defRPr/>
            </a:pPr>
            <a:r>
              <a:rPr lang="en-US" sz="1400" dirty="0">
                <a:solidFill>
                  <a:schemeClr val="tx2"/>
                </a:solidFill>
                <a:latin typeface="Arial" panose="020B0604020202020204" pitchFamily="34" charset="0"/>
                <a:cs typeface="Arial" panose="020B0604020202020204" pitchFamily="34" charset="0"/>
              </a:rPr>
              <a:t>SBD documents and others</a:t>
            </a:r>
          </a:p>
        </p:txBody>
      </p:sp>
      <p:sp>
        <p:nvSpPr>
          <p:cNvPr id="34" name="44 CuadroTexto">
            <a:extLst>
              <a:ext uri="{FF2B5EF4-FFF2-40B4-BE49-F238E27FC236}">
                <a16:creationId xmlns:a16="http://schemas.microsoft.com/office/drawing/2014/main" id="{FF51C635-8628-47A9-BA7B-273E0B0D34C3}"/>
              </a:ext>
            </a:extLst>
          </p:cNvPr>
          <p:cNvSpPr txBox="1"/>
          <p:nvPr/>
        </p:nvSpPr>
        <p:spPr>
          <a:xfrm>
            <a:off x="1984371" y="2583822"/>
            <a:ext cx="4850537" cy="1313264"/>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a:lnSpc>
                <a:spcPct val="150000"/>
              </a:lnSpc>
              <a:defRPr/>
            </a:pPr>
            <a:r>
              <a:rPr lang="en-ZA" sz="1400" b="1" u="sng" dirty="0">
                <a:solidFill>
                  <a:schemeClr val="tx2"/>
                </a:solidFill>
              </a:rPr>
              <a:t>Technical Response </a:t>
            </a:r>
          </a:p>
          <a:p>
            <a:pPr marL="271463" indent="-176213">
              <a:lnSpc>
                <a:spcPct val="150000"/>
              </a:lnSpc>
              <a:buFont typeface="Arial" panose="020B0604020202020204" pitchFamily="34" charset="0"/>
              <a:buChar char="•"/>
              <a:defRPr/>
            </a:pPr>
            <a:r>
              <a:rPr lang="en-ZA" sz="1400" dirty="0">
                <a:solidFill>
                  <a:schemeClr val="tx2"/>
                </a:solidFill>
              </a:rPr>
              <a:t>Response to mandatory requirements</a:t>
            </a:r>
          </a:p>
          <a:p>
            <a:pPr marL="266700" indent="-171450" algn="l" fontAlgn="auto">
              <a:lnSpc>
                <a:spcPct val="150000"/>
              </a:lnSpc>
              <a:spcBef>
                <a:spcPts val="0"/>
              </a:spcBef>
              <a:spcAft>
                <a:spcPts val="0"/>
              </a:spcAft>
              <a:buFont typeface="Arial" pitchFamily="34" charset="0"/>
              <a:buChar char="•"/>
              <a:defRPr/>
            </a:pPr>
            <a:r>
              <a:rPr lang="en-US" sz="1400" dirty="0">
                <a:solidFill>
                  <a:schemeClr val="tx2"/>
                </a:solidFill>
              </a:rPr>
              <a:t>Response to technical requirements</a:t>
            </a:r>
          </a:p>
          <a:p>
            <a:pPr marL="266700" indent="-171450" algn="l" fontAlgn="auto">
              <a:lnSpc>
                <a:spcPct val="150000"/>
              </a:lnSpc>
              <a:spcBef>
                <a:spcPts val="0"/>
              </a:spcBef>
              <a:spcAft>
                <a:spcPts val="0"/>
              </a:spcAft>
              <a:buFont typeface="Arial" pitchFamily="34" charset="0"/>
              <a:buChar char="•"/>
              <a:defRPr/>
            </a:pPr>
            <a:r>
              <a:rPr lang="en-US" sz="1400" kern="0" dirty="0">
                <a:solidFill>
                  <a:schemeClr val="tx2"/>
                </a:solidFill>
              </a:rPr>
              <a:t>Any supporting documentation</a:t>
            </a:r>
          </a:p>
        </p:txBody>
      </p:sp>
      <p:sp>
        <p:nvSpPr>
          <p:cNvPr id="36" name="Rectangle 43">
            <a:extLst>
              <a:ext uri="{FF2B5EF4-FFF2-40B4-BE49-F238E27FC236}">
                <a16:creationId xmlns:a16="http://schemas.microsoft.com/office/drawing/2014/main" id="{ACDA7F4E-D40E-44DC-976B-BE83827DA7F6}"/>
              </a:ext>
            </a:extLst>
          </p:cNvPr>
          <p:cNvSpPr>
            <a:spLocks noChangeArrowheads="1"/>
          </p:cNvSpPr>
          <p:nvPr/>
        </p:nvSpPr>
        <p:spPr bwMode="auto">
          <a:xfrm>
            <a:off x="7373725" y="1205850"/>
            <a:ext cx="774700" cy="474411"/>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7" name="Rectangle 43">
            <a:extLst>
              <a:ext uri="{FF2B5EF4-FFF2-40B4-BE49-F238E27FC236}">
                <a16:creationId xmlns:a16="http://schemas.microsoft.com/office/drawing/2014/main" id="{35A67E93-89FE-4CA4-9A07-2D9CE71EC367}"/>
              </a:ext>
            </a:extLst>
          </p:cNvPr>
          <p:cNvSpPr>
            <a:spLocks noChangeArrowheads="1"/>
          </p:cNvSpPr>
          <p:nvPr/>
        </p:nvSpPr>
        <p:spPr bwMode="auto">
          <a:xfrm>
            <a:off x="7388171" y="2707154"/>
            <a:ext cx="774700"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9" name="Freeform 23">
            <a:extLst>
              <a:ext uri="{FF2B5EF4-FFF2-40B4-BE49-F238E27FC236}">
                <a16:creationId xmlns:a16="http://schemas.microsoft.com/office/drawing/2014/main" id="{3ADE4F14-9795-4FB8-8541-33FD9F47F697}"/>
              </a:ext>
            </a:extLst>
          </p:cNvPr>
          <p:cNvSpPr>
            <a:spLocks/>
          </p:cNvSpPr>
          <p:nvPr/>
        </p:nvSpPr>
        <p:spPr bwMode="auto">
          <a:xfrm>
            <a:off x="7550814" y="1211045"/>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40" name="Freeform 23">
            <a:extLst>
              <a:ext uri="{FF2B5EF4-FFF2-40B4-BE49-F238E27FC236}">
                <a16:creationId xmlns:a16="http://schemas.microsoft.com/office/drawing/2014/main" id="{096873FC-2805-41FD-A154-7C988F728069}"/>
              </a:ext>
            </a:extLst>
          </p:cNvPr>
          <p:cNvSpPr>
            <a:spLocks/>
          </p:cNvSpPr>
          <p:nvPr/>
        </p:nvSpPr>
        <p:spPr bwMode="auto">
          <a:xfrm>
            <a:off x="7577990" y="2746484"/>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12" name="Rectangle 43">
            <a:extLst>
              <a:ext uri="{FF2B5EF4-FFF2-40B4-BE49-F238E27FC236}">
                <a16:creationId xmlns:a16="http://schemas.microsoft.com/office/drawing/2014/main" id="{435D2BF5-F767-43A8-8751-90EE20818EF8}"/>
              </a:ext>
            </a:extLst>
          </p:cNvPr>
          <p:cNvSpPr>
            <a:spLocks noChangeArrowheads="1"/>
          </p:cNvSpPr>
          <p:nvPr/>
        </p:nvSpPr>
        <p:spPr bwMode="auto">
          <a:xfrm>
            <a:off x="415834" y="4807511"/>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3</a:t>
            </a:r>
          </a:p>
        </p:txBody>
      </p:sp>
      <p:sp>
        <p:nvSpPr>
          <p:cNvPr id="13" name="44 CuadroTexto">
            <a:extLst>
              <a:ext uri="{FF2B5EF4-FFF2-40B4-BE49-F238E27FC236}">
                <a16:creationId xmlns:a16="http://schemas.microsoft.com/office/drawing/2014/main" id="{FF51C635-8628-47A9-BA7B-273E0B0D34C3}"/>
              </a:ext>
            </a:extLst>
          </p:cNvPr>
          <p:cNvSpPr txBox="1"/>
          <p:nvPr/>
        </p:nvSpPr>
        <p:spPr>
          <a:xfrm>
            <a:off x="1986361" y="4236620"/>
            <a:ext cx="4850537" cy="1164472"/>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fontAlgn="auto">
              <a:lnSpc>
                <a:spcPct val="150000"/>
              </a:lnSpc>
              <a:spcBef>
                <a:spcPts val="0"/>
              </a:spcBef>
              <a:spcAft>
                <a:spcPts val="0"/>
              </a:spcAft>
              <a:tabLst>
                <a:tab pos="273050" algn="l"/>
              </a:tabLst>
              <a:defRPr/>
            </a:pPr>
            <a:r>
              <a:rPr lang="en-US" sz="1400" b="1" u="sng" dirty="0">
                <a:solidFill>
                  <a:schemeClr val="tx2"/>
                </a:solidFill>
              </a:rPr>
              <a:t>Agreements</a:t>
            </a:r>
          </a:p>
          <a:p>
            <a:pPr marL="266700" indent="-171450" fontAlgn="auto">
              <a:lnSpc>
                <a:spcPct val="150000"/>
              </a:lnSpc>
              <a:spcBef>
                <a:spcPts val="0"/>
              </a:spcBef>
              <a:spcAft>
                <a:spcPts val="0"/>
              </a:spcAft>
              <a:buFont typeface="Arial" pitchFamily="34" charset="0"/>
              <a:buChar char="•"/>
              <a:tabLst>
                <a:tab pos="273050" algn="l"/>
              </a:tabLst>
              <a:defRPr/>
            </a:pPr>
            <a:r>
              <a:rPr lang="en-ZA" sz="1400" dirty="0">
                <a:solidFill>
                  <a:schemeClr val="tx2"/>
                </a:solidFill>
              </a:rPr>
              <a:t>General Conditions of Contract (GCC)</a:t>
            </a:r>
          </a:p>
          <a:p>
            <a:pPr marL="266700" indent="-171450" fontAlgn="auto">
              <a:lnSpc>
                <a:spcPct val="150000"/>
              </a:lnSpc>
              <a:spcBef>
                <a:spcPts val="0"/>
              </a:spcBef>
              <a:spcAft>
                <a:spcPts val="0"/>
              </a:spcAft>
              <a:buFont typeface="Arial" pitchFamily="34" charset="0"/>
              <a:buChar char="•"/>
              <a:tabLst>
                <a:tab pos="273050" algn="l"/>
              </a:tabLst>
              <a:defRPr/>
            </a:pPr>
            <a:r>
              <a:rPr lang="en-ZA" sz="1400" dirty="0">
                <a:solidFill>
                  <a:schemeClr val="tx2"/>
                </a:solidFill>
              </a:rPr>
              <a:t>Draft Service Level  Agreement  </a:t>
            </a:r>
            <a:endParaRPr lang="en-US" sz="1400" dirty="0">
              <a:solidFill>
                <a:schemeClr val="tx2"/>
              </a:solidFill>
            </a:endParaRPr>
          </a:p>
          <a:p>
            <a:pPr algn="l" fontAlgn="auto">
              <a:lnSpc>
                <a:spcPct val="150000"/>
              </a:lnSpc>
              <a:spcBef>
                <a:spcPts val="0"/>
              </a:spcBef>
              <a:spcAft>
                <a:spcPts val="0"/>
              </a:spcAft>
              <a:defRPr/>
            </a:pPr>
            <a:endParaRPr lang="en-US" sz="1200" kern="0" dirty="0">
              <a:solidFill>
                <a:schemeClr val="tx2"/>
              </a:solidFill>
            </a:endParaRPr>
          </a:p>
        </p:txBody>
      </p:sp>
      <p:sp>
        <p:nvSpPr>
          <p:cNvPr id="14" name="Rectangle 43">
            <a:extLst>
              <a:ext uri="{FF2B5EF4-FFF2-40B4-BE49-F238E27FC236}">
                <a16:creationId xmlns:a16="http://schemas.microsoft.com/office/drawing/2014/main" id="{35A67E93-89FE-4CA4-9A07-2D9CE71EC367}"/>
              </a:ext>
            </a:extLst>
          </p:cNvPr>
          <p:cNvSpPr>
            <a:spLocks noChangeArrowheads="1"/>
          </p:cNvSpPr>
          <p:nvPr/>
        </p:nvSpPr>
        <p:spPr bwMode="auto">
          <a:xfrm>
            <a:off x="7360994" y="4730262"/>
            <a:ext cx="774700" cy="575590"/>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15" name="Freeform 23">
            <a:extLst>
              <a:ext uri="{FF2B5EF4-FFF2-40B4-BE49-F238E27FC236}">
                <a16:creationId xmlns:a16="http://schemas.microsoft.com/office/drawing/2014/main" id="{096873FC-2805-41FD-A154-7C988F728069}"/>
              </a:ext>
            </a:extLst>
          </p:cNvPr>
          <p:cNvSpPr>
            <a:spLocks/>
          </p:cNvSpPr>
          <p:nvPr/>
        </p:nvSpPr>
        <p:spPr bwMode="auto">
          <a:xfrm>
            <a:off x="7532859" y="4742082"/>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Tree>
    <p:extLst>
      <p:ext uri="{BB962C8B-B14F-4D97-AF65-F5344CB8AC3E}">
        <p14:creationId xmlns:p14="http://schemas.microsoft.com/office/powerpoint/2010/main" val="1519643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30</a:t>
            </a:fld>
            <a:endParaRPr lang="en-ZA" dirty="0">
              <a:solidFill>
                <a:schemeClr val="tx1"/>
              </a:solidFill>
            </a:endParaRPr>
          </a:p>
        </p:txBody>
      </p:sp>
      <p:sp>
        <p:nvSpPr>
          <p:cNvPr id="22" name="Title 1">
            <a:extLst>
              <a:ext uri="{FF2B5EF4-FFF2-40B4-BE49-F238E27FC236}">
                <a16:creationId xmlns:a16="http://schemas.microsoft.com/office/drawing/2014/main" id="{763043F0-AAC7-462F-9E3D-E4809DE55843}"/>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dirty="0"/>
              <a:t>FILE 2: ORIGINAL / DUPLICATE </a:t>
            </a:r>
          </a:p>
        </p:txBody>
      </p:sp>
      <p:sp>
        <p:nvSpPr>
          <p:cNvPr id="28" name="Rectangle 43">
            <a:extLst>
              <a:ext uri="{FF2B5EF4-FFF2-40B4-BE49-F238E27FC236}">
                <a16:creationId xmlns:a16="http://schemas.microsoft.com/office/drawing/2014/main" id="{714B64CD-5972-40F8-A590-60ACA66D798A}"/>
              </a:ext>
            </a:extLst>
          </p:cNvPr>
          <p:cNvSpPr>
            <a:spLocks noChangeArrowheads="1"/>
          </p:cNvSpPr>
          <p:nvPr/>
        </p:nvSpPr>
        <p:spPr bwMode="auto">
          <a:xfrm>
            <a:off x="487938" y="1205850"/>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1</a:t>
            </a:r>
          </a:p>
        </p:txBody>
      </p:sp>
      <p:sp>
        <p:nvSpPr>
          <p:cNvPr id="29" name="Rectangle 43">
            <a:extLst>
              <a:ext uri="{FF2B5EF4-FFF2-40B4-BE49-F238E27FC236}">
                <a16:creationId xmlns:a16="http://schemas.microsoft.com/office/drawing/2014/main" id="{435D2BF5-F767-43A8-8751-90EE20818EF8}"/>
              </a:ext>
            </a:extLst>
          </p:cNvPr>
          <p:cNvSpPr>
            <a:spLocks noChangeArrowheads="1"/>
          </p:cNvSpPr>
          <p:nvPr/>
        </p:nvSpPr>
        <p:spPr bwMode="auto">
          <a:xfrm>
            <a:off x="415834" y="2707154"/>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2</a:t>
            </a:r>
          </a:p>
        </p:txBody>
      </p:sp>
      <p:sp>
        <p:nvSpPr>
          <p:cNvPr id="32" name="44 CuadroTexto">
            <a:extLst>
              <a:ext uri="{FF2B5EF4-FFF2-40B4-BE49-F238E27FC236}">
                <a16:creationId xmlns:a16="http://schemas.microsoft.com/office/drawing/2014/main" id="{BE195651-A829-4763-8C09-461513DC2916}"/>
              </a:ext>
            </a:extLst>
          </p:cNvPr>
          <p:cNvSpPr txBox="1"/>
          <p:nvPr/>
        </p:nvSpPr>
        <p:spPr>
          <a:xfrm>
            <a:off x="1986360" y="1226077"/>
            <a:ext cx="4850537" cy="743399"/>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fontAlgn="auto">
              <a:lnSpc>
                <a:spcPct val="150000"/>
              </a:lnSpc>
              <a:spcBef>
                <a:spcPts val="0"/>
              </a:spcBef>
              <a:spcAft>
                <a:spcPts val="0"/>
              </a:spcAft>
              <a:tabLst>
                <a:tab pos="273050" algn="l"/>
              </a:tabLst>
              <a:defRPr/>
            </a:pPr>
            <a:r>
              <a:rPr lang="en-US" sz="1400" b="1" u="sng" dirty="0">
                <a:solidFill>
                  <a:schemeClr val="tx2"/>
                </a:solidFill>
                <a:latin typeface="Arial" panose="020B0604020202020204" pitchFamily="34" charset="0"/>
                <a:cs typeface="Arial" panose="020B0604020202020204" pitchFamily="34" charset="0"/>
              </a:rPr>
              <a:t>B-BBBEE Certificate</a:t>
            </a:r>
          </a:p>
          <a:p>
            <a:pPr marL="266700" indent="-171450" fontAlgn="auto">
              <a:lnSpc>
                <a:spcPct val="150000"/>
              </a:lnSpc>
              <a:spcBef>
                <a:spcPts val="0"/>
              </a:spcBef>
              <a:spcAft>
                <a:spcPts val="0"/>
              </a:spcAft>
              <a:buFont typeface="Arial" pitchFamily="34" charset="0"/>
              <a:buChar char="•"/>
              <a:tabLst>
                <a:tab pos="273050" algn="l"/>
              </a:tabLst>
              <a:defRPr/>
            </a:pPr>
            <a:r>
              <a:rPr lang="en-US" sz="1400" dirty="0">
                <a:solidFill>
                  <a:schemeClr val="tx2"/>
                </a:solidFill>
                <a:latin typeface="Arial" panose="020B0604020202020204" pitchFamily="34" charset="0"/>
                <a:cs typeface="Arial" panose="020B0604020202020204" pitchFamily="34" charset="0"/>
              </a:rPr>
              <a:t>SBD documents and others</a:t>
            </a:r>
          </a:p>
        </p:txBody>
      </p:sp>
      <p:sp>
        <p:nvSpPr>
          <p:cNvPr id="34" name="44 CuadroTexto">
            <a:extLst>
              <a:ext uri="{FF2B5EF4-FFF2-40B4-BE49-F238E27FC236}">
                <a16:creationId xmlns:a16="http://schemas.microsoft.com/office/drawing/2014/main" id="{FF51C635-8628-47A9-BA7B-273E0B0D34C3}"/>
              </a:ext>
            </a:extLst>
          </p:cNvPr>
          <p:cNvSpPr txBox="1"/>
          <p:nvPr/>
        </p:nvSpPr>
        <p:spPr>
          <a:xfrm>
            <a:off x="1984371" y="2746484"/>
            <a:ext cx="4850537" cy="647348"/>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algn="l" fontAlgn="auto">
              <a:lnSpc>
                <a:spcPct val="150000"/>
              </a:lnSpc>
              <a:spcBef>
                <a:spcPts val="0"/>
              </a:spcBef>
              <a:spcAft>
                <a:spcPts val="0"/>
              </a:spcAft>
              <a:defRPr/>
            </a:pPr>
            <a:endParaRPr lang="en-US" sz="1200" dirty="0">
              <a:solidFill>
                <a:schemeClr val="tx2"/>
              </a:solidFill>
            </a:endParaRPr>
          </a:p>
          <a:p>
            <a:pPr marL="266700" indent="-171450">
              <a:lnSpc>
                <a:spcPct val="150000"/>
              </a:lnSpc>
              <a:buFont typeface="Arial" panose="020B0604020202020204" pitchFamily="34" charset="0"/>
              <a:buChar char="•"/>
              <a:defRPr/>
            </a:pPr>
            <a:r>
              <a:rPr lang="en-US" sz="1400" dirty="0">
                <a:solidFill>
                  <a:schemeClr val="tx2"/>
                </a:solidFill>
              </a:rPr>
              <a:t>Pricing Schedule </a:t>
            </a:r>
          </a:p>
          <a:p>
            <a:pPr algn="l" fontAlgn="auto">
              <a:lnSpc>
                <a:spcPct val="150000"/>
              </a:lnSpc>
              <a:spcBef>
                <a:spcPts val="0"/>
              </a:spcBef>
              <a:spcAft>
                <a:spcPts val="0"/>
              </a:spcAft>
              <a:defRPr/>
            </a:pPr>
            <a:endParaRPr lang="en-US" sz="1200" kern="0" dirty="0">
              <a:solidFill>
                <a:schemeClr val="tx2"/>
              </a:solidFill>
            </a:endParaRPr>
          </a:p>
        </p:txBody>
      </p:sp>
      <p:sp>
        <p:nvSpPr>
          <p:cNvPr id="36" name="Rectangle 43">
            <a:extLst>
              <a:ext uri="{FF2B5EF4-FFF2-40B4-BE49-F238E27FC236}">
                <a16:creationId xmlns:a16="http://schemas.microsoft.com/office/drawing/2014/main" id="{ACDA7F4E-D40E-44DC-976B-BE83827DA7F6}"/>
              </a:ext>
            </a:extLst>
          </p:cNvPr>
          <p:cNvSpPr>
            <a:spLocks noChangeArrowheads="1"/>
          </p:cNvSpPr>
          <p:nvPr/>
        </p:nvSpPr>
        <p:spPr bwMode="auto">
          <a:xfrm>
            <a:off x="7373725" y="1205850"/>
            <a:ext cx="774700" cy="474411"/>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7" name="Rectangle 43">
            <a:extLst>
              <a:ext uri="{FF2B5EF4-FFF2-40B4-BE49-F238E27FC236}">
                <a16:creationId xmlns:a16="http://schemas.microsoft.com/office/drawing/2014/main" id="{35A67E93-89FE-4CA4-9A07-2D9CE71EC367}"/>
              </a:ext>
            </a:extLst>
          </p:cNvPr>
          <p:cNvSpPr>
            <a:spLocks noChangeArrowheads="1"/>
          </p:cNvSpPr>
          <p:nvPr/>
        </p:nvSpPr>
        <p:spPr bwMode="auto">
          <a:xfrm>
            <a:off x="7388171" y="2707154"/>
            <a:ext cx="774700"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9" name="Freeform 23">
            <a:extLst>
              <a:ext uri="{FF2B5EF4-FFF2-40B4-BE49-F238E27FC236}">
                <a16:creationId xmlns:a16="http://schemas.microsoft.com/office/drawing/2014/main" id="{3ADE4F14-9795-4FB8-8541-33FD9F47F697}"/>
              </a:ext>
            </a:extLst>
          </p:cNvPr>
          <p:cNvSpPr>
            <a:spLocks/>
          </p:cNvSpPr>
          <p:nvPr/>
        </p:nvSpPr>
        <p:spPr bwMode="auto">
          <a:xfrm>
            <a:off x="7550814" y="1211045"/>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40" name="Freeform 23">
            <a:extLst>
              <a:ext uri="{FF2B5EF4-FFF2-40B4-BE49-F238E27FC236}">
                <a16:creationId xmlns:a16="http://schemas.microsoft.com/office/drawing/2014/main" id="{096873FC-2805-41FD-A154-7C988F728069}"/>
              </a:ext>
            </a:extLst>
          </p:cNvPr>
          <p:cNvSpPr>
            <a:spLocks/>
          </p:cNvSpPr>
          <p:nvPr/>
        </p:nvSpPr>
        <p:spPr bwMode="auto">
          <a:xfrm>
            <a:off x="7577990" y="2746484"/>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2" name="Rectangle 1"/>
          <p:cNvSpPr/>
          <p:nvPr/>
        </p:nvSpPr>
        <p:spPr>
          <a:xfrm rot="10800000" flipV="1">
            <a:off x="316523" y="3980344"/>
            <a:ext cx="8537330" cy="923330"/>
          </a:xfrm>
          <a:prstGeom prst="rect">
            <a:avLst/>
          </a:prstGeom>
        </p:spPr>
        <p:txBody>
          <a:bodyPr wrap="square">
            <a:spAutoFit/>
          </a:bodyPr>
          <a:lstStyle/>
          <a:p>
            <a:pPr marL="95250">
              <a:lnSpc>
                <a:spcPct val="150000"/>
              </a:lnSpc>
              <a:defRPr/>
            </a:pPr>
            <a:r>
              <a:rPr lang="en-US" dirty="0">
                <a:solidFill>
                  <a:srgbClr val="FF0000"/>
                </a:solidFill>
              </a:rPr>
              <a:t>NB ! Each file must be marked correctly and sealed separately for easy reference during the evaluation process.CD-ROM/USB marked with Bidder Name  </a:t>
            </a:r>
          </a:p>
        </p:txBody>
      </p:sp>
    </p:spTree>
    <p:extLst>
      <p:ext uri="{BB962C8B-B14F-4D97-AF65-F5344CB8AC3E}">
        <p14:creationId xmlns:p14="http://schemas.microsoft.com/office/powerpoint/2010/main" val="2869330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31</a:t>
            </a:fld>
            <a:endParaRPr lang="en-ZA" dirty="0">
              <a:solidFill>
                <a:schemeClr val="tx1"/>
              </a:solidFill>
            </a:endParaRPr>
          </a:p>
        </p:txBody>
      </p:sp>
      <p:sp>
        <p:nvSpPr>
          <p:cNvPr id="11" name="Text Box 8"/>
          <p:cNvSpPr txBox="1">
            <a:spLocks noChangeArrowheads="1"/>
          </p:cNvSpPr>
          <p:nvPr/>
        </p:nvSpPr>
        <p:spPr bwMode="auto">
          <a:xfrm>
            <a:off x="4910919" y="2705715"/>
            <a:ext cx="357188" cy="369888"/>
          </a:xfrm>
          <a:prstGeom prst="rect">
            <a:avLst/>
          </a:prstGeom>
          <a:noFill/>
          <a:ln w="9525">
            <a:noFill/>
            <a:miter lim="800000"/>
            <a:headEnd/>
            <a:tailEnd/>
          </a:ln>
        </p:spPr>
        <p:txBody>
          <a:bodyPr>
            <a:spAutoFit/>
          </a:bodyPr>
          <a:lstStyle/>
          <a:p>
            <a:pPr algn="l"/>
            <a:r>
              <a:rPr lang="en-ZA" sz="1800" dirty="0">
                <a:solidFill>
                  <a:schemeClr val="tx1"/>
                </a:solidFill>
              </a:rPr>
              <a:t>+</a:t>
            </a:r>
            <a:endParaRPr lang="en-GB" sz="1800" dirty="0">
              <a:solidFill>
                <a:schemeClr val="tx1"/>
              </a:solidFill>
            </a:endParaRPr>
          </a:p>
        </p:txBody>
      </p:sp>
      <p:sp>
        <p:nvSpPr>
          <p:cNvPr id="12" name="TextBox 10"/>
          <p:cNvSpPr txBox="1">
            <a:spLocks noChangeArrowheads="1"/>
          </p:cNvSpPr>
          <p:nvPr/>
        </p:nvSpPr>
        <p:spPr bwMode="auto">
          <a:xfrm>
            <a:off x="2700279" y="3776799"/>
            <a:ext cx="2876550" cy="584200"/>
          </a:xfrm>
          <a:prstGeom prst="rect">
            <a:avLst/>
          </a:prstGeom>
          <a:noFill/>
          <a:ln w="9525">
            <a:noFill/>
            <a:miter lim="800000"/>
            <a:headEnd/>
            <a:tailEnd/>
          </a:ln>
        </p:spPr>
        <p:txBody>
          <a:bodyPr wrap="none">
            <a:spAutoFit/>
          </a:bodyPr>
          <a:lstStyle/>
          <a:p>
            <a:pPr algn="l"/>
            <a:r>
              <a:rPr lang="en-ZA" sz="3200" b="1" dirty="0">
                <a:solidFill>
                  <a:schemeClr val="tx2"/>
                </a:solidFill>
              </a:rPr>
              <a:t>TENDER BOX</a:t>
            </a:r>
          </a:p>
        </p:txBody>
      </p:sp>
      <p:sp>
        <p:nvSpPr>
          <p:cNvPr id="13" name="TextBox 11"/>
          <p:cNvSpPr txBox="1">
            <a:spLocks noChangeArrowheads="1"/>
          </p:cNvSpPr>
          <p:nvPr/>
        </p:nvSpPr>
        <p:spPr bwMode="auto">
          <a:xfrm>
            <a:off x="1577794" y="4223625"/>
            <a:ext cx="5429250" cy="923330"/>
          </a:xfrm>
          <a:prstGeom prst="rect">
            <a:avLst/>
          </a:prstGeom>
          <a:noFill/>
          <a:ln w="9525">
            <a:noFill/>
            <a:miter lim="800000"/>
            <a:headEnd/>
            <a:tailEnd/>
          </a:ln>
        </p:spPr>
        <p:txBody>
          <a:bodyPr>
            <a:spAutoFit/>
          </a:bodyPr>
          <a:lstStyle/>
          <a:p>
            <a:pPr algn="ctr"/>
            <a:r>
              <a:rPr lang="en-ZA" dirty="0">
                <a:solidFill>
                  <a:schemeClr val="tx2"/>
                </a:solidFill>
              </a:rPr>
              <a:t>Tender Office SARS Procurement, </a:t>
            </a:r>
            <a:r>
              <a:rPr lang="en-ZA" dirty="0" err="1">
                <a:solidFill>
                  <a:schemeClr val="tx2"/>
                </a:solidFill>
              </a:rPr>
              <a:t>Lehae</a:t>
            </a:r>
            <a:r>
              <a:rPr lang="en-ZA" dirty="0">
                <a:solidFill>
                  <a:schemeClr val="tx2"/>
                </a:solidFill>
              </a:rPr>
              <a:t> La SARS Head Office,299 Bronkhorst Street </a:t>
            </a:r>
            <a:r>
              <a:rPr lang="en-ZA" dirty="0" err="1">
                <a:solidFill>
                  <a:schemeClr val="tx2"/>
                </a:solidFill>
              </a:rPr>
              <a:t>Niew</a:t>
            </a:r>
            <a:r>
              <a:rPr lang="en-ZA" dirty="0">
                <a:solidFill>
                  <a:schemeClr val="tx2"/>
                </a:solidFill>
              </a:rPr>
              <a:t> </a:t>
            </a:r>
            <a:r>
              <a:rPr lang="en-ZA" dirty="0" err="1">
                <a:solidFill>
                  <a:schemeClr val="tx2"/>
                </a:solidFill>
              </a:rPr>
              <a:t>Mucleneuk</a:t>
            </a:r>
            <a:r>
              <a:rPr lang="en-ZA" sz="1800" dirty="0">
                <a:solidFill>
                  <a:schemeClr val="tx2"/>
                </a:solidFill>
              </a:rPr>
              <a:t>, Pretoria</a:t>
            </a:r>
          </a:p>
        </p:txBody>
      </p:sp>
      <p:sp>
        <p:nvSpPr>
          <p:cNvPr id="14" name="TextBox 12"/>
          <p:cNvSpPr txBox="1">
            <a:spLocks noChangeArrowheads="1"/>
          </p:cNvSpPr>
          <p:nvPr/>
        </p:nvSpPr>
        <p:spPr bwMode="auto">
          <a:xfrm>
            <a:off x="730146" y="5070880"/>
            <a:ext cx="7431087" cy="646331"/>
          </a:xfrm>
          <a:prstGeom prst="rect">
            <a:avLst/>
          </a:prstGeom>
          <a:noFill/>
          <a:ln w="9525">
            <a:noFill/>
            <a:miter lim="800000"/>
            <a:headEnd/>
            <a:tailEnd/>
          </a:ln>
        </p:spPr>
        <p:txBody>
          <a:bodyPr>
            <a:spAutoFit/>
          </a:bodyPr>
          <a:lstStyle/>
          <a:p>
            <a:pPr indent="84138"/>
            <a:r>
              <a:rPr lang="en-ZA" sz="1800" dirty="0">
                <a:solidFill>
                  <a:schemeClr val="tx2"/>
                </a:solidFill>
              </a:rPr>
              <a:t>Any enquiries must be referred, in writing via email:</a:t>
            </a:r>
          </a:p>
          <a:p>
            <a:r>
              <a:rPr lang="en-ZA" dirty="0">
                <a:solidFill>
                  <a:schemeClr val="tx2"/>
                </a:solidFill>
                <a:hlinkClick r:id="rId3"/>
              </a:rPr>
              <a:t>tenderoffice@sars.gov.za</a:t>
            </a:r>
            <a:r>
              <a:rPr lang="en-ZA" dirty="0">
                <a:solidFill>
                  <a:schemeClr val="tx2"/>
                </a:solidFill>
              </a:rPr>
              <a:t> cc  </a:t>
            </a:r>
            <a:r>
              <a:rPr lang="en-ZA" dirty="0">
                <a:solidFill>
                  <a:schemeClr val="tx2"/>
                </a:solidFill>
                <a:hlinkClick r:id="rId4"/>
              </a:rPr>
              <a:t>rft-professionalservices@sars.gov.za</a:t>
            </a:r>
            <a:r>
              <a:rPr lang="en-ZA" dirty="0">
                <a:solidFill>
                  <a:schemeClr val="tx2"/>
                </a:solidFill>
              </a:rPr>
              <a:t>        </a:t>
            </a:r>
          </a:p>
        </p:txBody>
      </p:sp>
      <p:cxnSp>
        <p:nvCxnSpPr>
          <p:cNvPr id="15" name="Straight Connector 14"/>
          <p:cNvCxnSpPr/>
          <p:nvPr/>
        </p:nvCxnSpPr>
        <p:spPr>
          <a:xfrm rot="10800000">
            <a:off x="437969" y="5962698"/>
            <a:ext cx="8001000"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16" name="Picture 7" descr="Folder"/>
          <p:cNvPicPr>
            <a:picLocks noChangeAspect="1" noChangeArrowheads="1"/>
          </p:cNvPicPr>
          <p:nvPr/>
        </p:nvPicPr>
        <p:blipFill>
          <a:blip r:embed="rId5"/>
          <a:srcRect/>
          <a:stretch>
            <a:fillRect/>
          </a:stretch>
        </p:blipFill>
        <p:spPr bwMode="auto">
          <a:xfrm>
            <a:off x="3554574" y="2773134"/>
            <a:ext cx="1079500" cy="1008062"/>
          </a:xfrm>
          <a:prstGeom prst="rect">
            <a:avLst/>
          </a:prstGeom>
          <a:noFill/>
          <a:ln w="9525">
            <a:noFill/>
            <a:miter lim="800000"/>
            <a:headEnd/>
            <a:tailEnd/>
          </a:ln>
        </p:spPr>
      </p:pic>
      <p:pic>
        <p:nvPicPr>
          <p:cNvPr id="20" name="Picture 7" descr="Folder"/>
          <p:cNvPicPr>
            <a:picLocks noChangeAspect="1" noChangeArrowheads="1"/>
          </p:cNvPicPr>
          <p:nvPr/>
        </p:nvPicPr>
        <p:blipFill>
          <a:blip r:embed="rId5"/>
          <a:srcRect/>
          <a:stretch>
            <a:fillRect/>
          </a:stretch>
        </p:blipFill>
        <p:spPr bwMode="auto">
          <a:xfrm>
            <a:off x="1103520" y="2817877"/>
            <a:ext cx="1079500" cy="1008063"/>
          </a:xfrm>
          <a:prstGeom prst="rect">
            <a:avLst/>
          </a:prstGeom>
          <a:noFill/>
          <a:ln w="9525">
            <a:noFill/>
            <a:miter lim="800000"/>
            <a:headEnd/>
            <a:tailEnd/>
          </a:ln>
        </p:spPr>
      </p:pic>
      <p:sp>
        <p:nvSpPr>
          <p:cNvPr id="21" name="Text Box 16"/>
          <p:cNvSpPr txBox="1">
            <a:spLocks noChangeArrowheads="1"/>
          </p:cNvSpPr>
          <p:nvPr/>
        </p:nvSpPr>
        <p:spPr bwMode="auto">
          <a:xfrm>
            <a:off x="1583732" y="2212560"/>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t>1</a:t>
            </a:r>
            <a:endParaRPr lang="en-GB" b="1" dirty="0"/>
          </a:p>
        </p:txBody>
      </p:sp>
      <p:sp>
        <p:nvSpPr>
          <p:cNvPr id="23" name="Text Box 17"/>
          <p:cNvSpPr txBox="1">
            <a:spLocks noChangeArrowheads="1"/>
          </p:cNvSpPr>
          <p:nvPr/>
        </p:nvSpPr>
        <p:spPr bwMode="auto">
          <a:xfrm>
            <a:off x="4000319" y="2122110"/>
            <a:ext cx="292100" cy="307975"/>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a:spAutoFit/>
          </a:bodyPr>
          <a:lstStyle/>
          <a:p>
            <a:pPr>
              <a:defRPr/>
            </a:pPr>
            <a:r>
              <a:rPr lang="en-ZA" b="1" dirty="0"/>
              <a:t>2</a:t>
            </a:r>
            <a:endParaRPr lang="en-GB" b="1" dirty="0"/>
          </a:p>
        </p:txBody>
      </p:sp>
      <p:sp>
        <p:nvSpPr>
          <p:cNvPr id="26" name="TextBox 25"/>
          <p:cNvSpPr txBox="1"/>
          <p:nvPr/>
        </p:nvSpPr>
        <p:spPr>
          <a:xfrm>
            <a:off x="1479008" y="2572390"/>
            <a:ext cx="538930" cy="215444"/>
          </a:xfrm>
          <a:prstGeom prst="rect">
            <a:avLst/>
          </a:prstGeom>
          <a:noFill/>
        </p:spPr>
        <p:txBody>
          <a:bodyPr wrap="none" rtlCol="0">
            <a:spAutoFit/>
          </a:bodyPr>
          <a:lstStyle/>
          <a:p>
            <a:r>
              <a:rPr lang="en-ZA" sz="800" dirty="0"/>
              <a:t>Original</a:t>
            </a:r>
          </a:p>
        </p:txBody>
      </p:sp>
      <p:sp>
        <p:nvSpPr>
          <p:cNvPr id="27" name="TextBox 26"/>
          <p:cNvSpPr txBox="1"/>
          <p:nvPr/>
        </p:nvSpPr>
        <p:spPr>
          <a:xfrm>
            <a:off x="3831419" y="2496082"/>
            <a:ext cx="614271" cy="215444"/>
          </a:xfrm>
          <a:prstGeom prst="rect">
            <a:avLst/>
          </a:prstGeom>
          <a:noFill/>
        </p:spPr>
        <p:txBody>
          <a:bodyPr wrap="none" rtlCol="0">
            <a:spAutoFit/>
          </a:bodyPr>
          <a:lstStyle/>
          <a:p>
            <a:r>
              <a:rPr lang="en-ZA" sz="800" dirty="0"/>
              <a:t>Duplicate</a:t>
            </a:r>
          </a:p>
        </p:txBody>
      </p:sp>
      <p:sp>
        <p:nvSpPr>
          <p:cNvPr id="30" name="Right Brace 29"/>
          <p:cNvSpPr/>
          <p:nvPr/>
        </p:nvSpPr>
        <p:spPr bwMode="auto">
          <a:xfrm flipV="1">
            <a:off x="6532884" y="2366371"/>
            <a:ext cx="377952" cy="983359"/>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810" tIns="0" rIns="3810" bIns="0" numCol="1" rtlCol="0" anchor="ctr" anchorCtr="0" compatLnSpc="1">
            <a:prstTxWarp prst="textNoShape">
              <a:avLst/>
            </a:prstTxWarp>
          </a:bodyPr>
          <a:lstStyle/>
          <a:p>
            <a:pPr marL="0" marR="0" indent="0" algn="l" defTabSz="895350" rtl="0" eaLnBrk="1" fontAlgn="base" latinLnBrk="0" hangingPunct="1">
              <a:lnSpc>
                <a:spcPct val="100000"/>
              </a:lnSpc>
              <a:spcBef>
                <a:spcPct val="0"/>
              </a:spcBef>
              <a:spcAft>
                <a:spcPct val="0"/>
              </a:spcAft>
              <a:buClrTx/>
              <a:buSzPct val="120000"/>
              <a:buFontTx/>
              <a:buNone/>
              <a:tabLst/>
            </a:pPr>
            <a:endParaRPr kumimoji="0" lang="en-ZA" sz="1600" b="1" i="0" u="none" strike="noStrike" cap="none" normalizeH="0" baseline="0" dirty="0">
              <a:ln>
                <a:noFill/>
              </a:ln>
              <a:solidFill>
                <a:schemeClr val="tx1"/>
              </a:solidFill>
              <a:effectLst/>
              <a:latin typeface="Arial" charset="0"/>
            </a:endParaRPr>
          </a:p>
        </p:txBody>
      </p:sp>
      <p:sp>
        <p:nvSpPr>
          <p:cNvPr id="33" name="Text Box 8"/>
          <p:cNvSpPr txBox="1">
            <a:spLocks noChangeArrowheads="1"/>
          </p:cNvSpPr>
          <p:nvPr/>
        </p:nvSpPr>
        <p:spPr bwMode="auto">
          <a:xfrm flipV="1">
            <a:off x="2683239" y="2683239"/>
            <a:ext cx="397238" cy="379890"/>
          </a:xfrm>
          <a:prstGeom prst="rect">
            <a:avLst/>
          </a:prstGeom>
          <a:noFill/>
          <a:ln w="9525">
            <a:noFill/>
            <a:miter lim="800000"/>
            <a:headEnd/>
            <a:tailEnd/>
          </a:ln>
        </p:spPr>
        <p:txBody>
          <a:bodyPr wrap="square">
            <a:spAutoFit/>
          </a:bodyPr>
          <a:lstStyle/>
          <a:p>
            <a:pPr algn="l"/>
            <a:r>
              <a:rPr lang="en-ZA" sz="1800" dirty="0">
                <a:solidFill>
                  <a:schemeClr val="tx1"/>
                </a:solidFill>
              </a:rPr>
              <a:t>+</a:t>
            </a:r>
            <a:endParaRPr lang="en-GB" sz="1800" dirty="0">
              <a:solidFill>
                <a:schemeClr val="tx1"/>
              </a:solidFill>
            </a:endParaRPr>
          </a:p>
        </p:txBody>
      </p:sp>
      <p:sp>
        <p:nvSpPr>
          <p:cNvPr id="2" name="TextBox 1"/>
          <p:cNvSpPr txBox="1"/>
          <p:nvPr/>
        </p:nvSpPr>
        <p:spPr>
          <a:xfrm>
            <a:off x="6928461" y="2392914"/>
            <a:ext cx="1859280" cy="677108"/>
          </a:xfrm>
          <a:prstGeom prst="rect">
            <a:avLst/>
          </a:prstGeom>
          <a:noFill/>
        </p:spPr>
        <p:txBody>
          <a:bodyPr wrap="square" rtlCol="0">
            <a:spAutoFit/>
          </a:bodyPr>
          <a:lstStyle/>
          <a:p>
            <a:endParaRPr lang="en-ZA" sz="1000" b="1" dirty="0"/>
          </a:p>
          <a:p>
            <a:pPr algn="ctr"/>
            <a:r>
              <a:rPr lang="en-ZA" sz="1400" b="1" dirty="0">
                <a:solidFill>
                  <a:srgbClr val="FF0000"/>
                </a:solidFill>
              </a:rPr>
              <a:t>Content of File 1 and 2</a:t>
            </a:r>
            <a:endParaRPr lang="en-ZA" sz="1400" b="1" dirty="0"/>
          </a:p>
        </p:txBody>
      </p:sp>
      <p:pic>
        <p:nvPicPr>
          <p:cNvPr id="3" name="Picture 2"/>
          <p:cNvPicPr>
            <a:picLocks noChangeAspect="1"/>
          </p:cNvPicPr>
          <p:nvPr/>
        </p:nvPicPr>
        <p:blipFill>
          <a:blip r:embed="rId6"/>
          <a:stretch>
            <a:fillRect/>
          </a:stretch>
        </p:blipFill>
        <p:spPr>
          <a:xfrm>
            <a:off x="5425747" y="2515767"/>
            <a:ext cx="1009650" cy="737391"/>
          </a:xfrm>
          <a:prstGeom prst="rect">
            <a:avLst/>
          </a:prstGeom>
        </p:spPr>
      </p:pic>
      <p:sp>
        <p:nvSpPr>
          <p:cNvPr id="22" name="Title 1">
            <a:extLst>
              <a:ext uri="{FF2B5EF4-FFF2-40B4-BE49-F238E27FC236}">
                <a16:creationId xmlns:a16="http://schemas.microsoft.com/office/drawing/2014/main" id="{763043F0-AAC7-462F-9E3D-E4809DE55843}"/>
              </a:ext>
            </a:extLst>
          </p:cNvPr>
          <p:cNvSpPr txBox="1">
            <a:spLocks/>
          </p:cNvSpPr>
          <p:nvPr/>
        </p:nvSpPr>
        <p:spPr>
          <a:xfrm>
            <a:off x="114119" y="79124"/>
            <a:ext cx="9144000" cy="532606"/>
          </a:xfrm>
          <a:prstGeom prst="rect">
            <a:avLst/>
          </a:prstGeom>
        </p:spPr>
        <p:txBody>
          <a:bodyPr>
            <a:normAutofit fontScale="525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sz="7700" dirty="0">
                <a:solidFill>
                  <a:schemeClr val="accent1">
                    <a:lumMod val="75000"/>
                  </a:schemeClr>
                </a:solidFill>
                <a:effectLst>
                  <a:outerShdw blurRad="38100" dist="38100" dir="2700000" algn="tl">
                    <a:srgbClr val="000000">
                      <a:alpha val="43137"/>
                    </a:srgbClr>
                  </a:outerShdw>
                </a:effectLst>
                <a:latin typeface="+mn-lt"/>
                <a:ea typeface="+mn-ea"/>
                <a:cs typeface="+mn-cs"/>
              </a:rPr>
              <a:t>BID SUBMISSION</a:t>
            </a:r>
            <a:endParaRPr lang="en-ZA" dirty="0"/>
          </a:p>
        </p:txBody>
      </p:sp>
      <p:sp>
        <p:nvSpPr>
          <p:cNvPr id="24" name="Rectangle 21">
            <a:extLst>
              <a:ext uri="{FF2B5EF4-FFF2-40B4-BE49-F238E27FC236}">
                <a16:creationId xmlns:a16="http://schemas.microsoft.com/office/drawing/2014/main" id="{3C706C4C-E5CD-4B5D-B5D6-DAD3D3F4BFF8}"/>
              </a:ext>
            </a:extLst>
          </p:cNvPr>
          <p:cNvSpPr>
            <a:spLocks noChangeArrowheads="1"/>
          </p:cNvSpPr>
          <p:nvPr/>
        </p:nvSpPr>
        <p:spPr bwMode="auto">
          <a:xfrm>
            <a:off x="-1" y="614736"/>
            <a:ext cx="9143999" cy="1631216"/>
          </a:xfrm>
          <a:prstGeom prst="rect">
            <a:avLst/>
          </a:prstGeom>
          <a:noFill/>
          <a:ln w="9525">
            <a:noFill/>
            <a:miter lim="800000"/>
            <a:headEnd/>
            <a:tailEnd/>
          </a:ln>
        </p:spPr>
        <p:txBody>
          <a:bodyPr wrap="square">
            <a:spAutoFit/>
          </a:bodyPr>
          <a:lstStyle/>
          <a:p>
            <a:pPr algn="ctr"/>
            <a:r>
              <a:rPr lang="en-ZA" sz="1400" dirty="0">
                <a:solidFill>
                  <a:schemeClr val="tx2"/>
                </a:solidFill>
              </a:rPr>
              <a:t>  Bidders must submit copies of each file (Original and Duplicate) and a CD-ROM or USB with content of each file by the </a:t>
            </a:r>
            <a:r>
              <a:rPr lang="en-ZA" sz="1400" b="1" dirty="0">
                <a:solidFill>
                  <a:schemeClr val="tx2"/>
                </a:solidFill>
              </a:rPr>
              <a:t> 24 March 2023 at 11:00</a:t>
            </a:r>
          </a:p>
          <a:p>
            <a:pPr algn="ctr"/>
            <a:endParaRPr lang="en-ZA" b="1" dirty="0">
              <a:solidFill>
                <a:schemeClr val="tx2"/>
              </a:solidFill>
            </a:endParaRPr>
          </a:p>
          <a:p>
            <a:pPr marR="0" lvl="0" indent="0" algn="ctr" fontAlgn="base">
              <a:lnSpc>
                <a:spcPct val="100000"/>
              </a:lnSpc>
              <a:spcBef>
                <a:spcPct val="0"/>
              </a:spcBef>
              <a:spcAft>
                <a:spcPct val="0"/>
              </a:spcAft>
              <a:buClrTx/>
              <a:buSzTx/>
              <a:buFontTx/>
              <a:buNone/>
              <a:tabLst/>
              <a:defRPr/>
            </a:pPr>
            <a:r>
              <a:rPr lang="en-ZA" sz="1200" dirty="0">
                <a:solidFill>
                  <a:schemeClr val="tx2"/>
                </a:solidFill>
              </a:rPr>
              <a:t>Bid documents will only be considered if received by SARS before the Closing Date and time, regardless of the method used to send or deliver such documents to SARS and Bid documents must also be uploaded on the SARS e-Sourcing portal, go to the SARS website to access the link and register on https://www.sars.gov.za/procurement/esourcing/</a:t>
            </a:r>
          </a:p>
          <a:p>
            <a:pPr algn="ctr"/>
            <a:endParaRPr lang="en-ZA" b="1" dirty="0">
              <a:solidFill>
                <a:schemeClr val="tx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32</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 Bid Evaluation Process </a:t>
            </a:r>
          </a:p>
          <a:p>
            <a:pPr marL="228600" indent="-228600">
              <a:lnSpc>
                <a:spcPct val="135000"/>
              </a:lnSpc>
              <a:spcBef>
                <a:spcPct val="75000"/>
              </a:spcBef>
              <a:spcAft>
                <a:spcPct val="10000"/>
              </a:spcAft>
              <a:buClr>
                <a:schemeClr val="accent1"/>
              </a:buClr>
            </a:pPr>
            <a:r>
              <a:rPr lang="en-US" b="1" dirty="0">
                <a:solidFill>
                  <a:schemeClr val="tx2"/>
                </a:solidFill>
              </a:rPr>
              <a:t>6. Price &amp; B-BBEE</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Financial Analysis</a:t>
            </a:r>
          </a:p>
          <a:p>
            <a:pPr marL="228600" indent="-228600">
              <a:lnSpc>
                <a:spcPct val="135000"/>
              </a:lnSpc>
              <a:spcBef>
                <a:spcPct val="75000"/>
              </a:spcBef>
              <a:spcAft>
                <a:spcPct val="10000"/>
              </a:spcAft>
              <a:buClr>
                <a:schemeClr val="accent1"/>
              </a:buClr>
            </a:pPr>
            <a:r>
              <a:rPr lang="en-ZA" b="1" dirty="0">
                <a:solidFill>
                  <a:schemeClr val="tx2"/>
                </a:solidFill>
              </a:rPr>
              <a:t>8.Services Agreements</a:t>
            </a:r>
          </a:p>
          <a:p>
            <a:pPr marL="228600" indent="-228600">
              <a:lnSpc>
                <a:spcPct val="135000"/>
              </a:lnSpc>
              <a:spcBef>
                <a:spcPct val="75000"/>
              </a:spcBef>
              <a:spcAft>
                <a:spcPct val="10000"/>
              </a:spcAft>
              <a:buClr>
                <a:schemeClr val="accent1"/>
              </a:buClr>
            </a:pPr>
            <a:r>
              <a:rPr lang="en-ZA" b="1" dirty="0">
                <a:solidFill>
                  <a:schemeClr val="tx2"/>
                </a:solidFill>
              </a:rPr>
              <a:t>9. RFP submission and contact details</a:t>
            </a:r>
          </a:p>
          <a:p>
            <a:pPr marL="228600" indent="-228600">
              <a:lnSpc>
                <a:spcPct val="135000"/>
              </a:lnSpc>
              <a:spcBef>
                <a:spcPct val="75000"/>
              </a:spcBef>
              <a:spcAft>
                <a:spcPct val="10000"/>
              </a:spcAft>
              <a:buClr>
                <a:schemeClr val="accent1"/>
              </a:buClr>
            </a:pPr>
            <a:r>
              <a:rPr lang="en-ZA" b="1" dirty="0">
                <a:solidFill>
                  <a:srgbClr val="FF0000"/>
                </a:solidFill>
              </a:rPr>
              <a:t>10. Q&amp;A</a:t>
            </a:r>
          </a:p>
          <a:p>
            <a:endParaRPr lang="en-ZA" dirty="0"/>
          </a:p>
        </p:txBody>
      </p:sp>
    </p:spTree>
    <p:extLst>
      <p:ext uri="{BB962C8B-B14F-4D97-AF65-F5344CB8AC3E}">
        <p14:creationId xmlns:p14="http://schemas.microsoft.com/office/powerpoint/2010/main" val="235884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B16AAD-28D9-4239-80A4-1C112E13D977}"/>
              </a:ext>
            </a:extLst>
          </p:cNvPr>
          <p:cNvSpPr>
            <a:spLocks noGrp="1"/>
          </p:cNvSpPr>
          <p:nvPr>
            <p:ph type="sldNum" sz="quarter" idx="11"/>
          </p:nvPr>
        </p:nvSpPr>
        <p:spPr/>
        <p:txBody>
          <a:bodyPr/>
          <a:lstStyle/>
          <a:p>
            <a:pPr>
              <a:defRPr/>
            </a:pPr>
            <a:fld id="{1D46AC71-C261-4AF3-BFB1-CCAEF8821007}" type="slidenum">
              <a:rPr lang="en-ZA" smtClean="0"/>
              <a:pPr>
                <a:defRPr/>
              </a:pPr>
              <a:t>33</a:t>
            </a:fld>
            <a:endParaRPr lang="en-ZA" dirty="0"/>
          </a:p>
        </p:txBody>
      </p:sp>
      <p:pic>
        <p:nvPicPr>
          <p:cNvPr id="3" name="Picture 7" descr="Questions">
            <a:extLst>
              <a:ext uri="{FF2B5EF4-FFF2-40B4-BE49-F238E27FC236}">
                <a16:creationId xmlns:a16="http://schemas.microsoft.com/office/drawing/2014/main" id="{64C33304-783C-4CF5-BC6C-8861FE2C6566}"/>
              </a:ext>
            </a:extLst>
          </p:cNvPr>
          <p:cNvPicPr>
            <a:picLocks noChangeAspect="1" noChangeArrowheads="1"/>
          </p:cNvPicPr>
          <p:nvPr/>
        </p:nvPicPr>
        <p:blipFill>
          <a:blip r:embed="rId2"/>
          <a:srcRect/>
          <a:stretch>
            <a:fillRect/>
          </a:stretch>
        </p:blipFill>
        <p:spPr bwMode="auto">
          <a:xfrm>
            <a:off x="3132138" y="995729"/>
            <a:ext cx="2447925" cy="3956050"/>
          </a:xfrm>
          <a:prstGeom prst="rect">
            <a:avLst/>
          </a:prstGeom>
          <a:noFill/>
          <a:ln w="9525">
            <a:noFill/>
            <a:miter lim="800000"/>
            <a:headEnd/>
            <a:tailEnd/>
          </a:ln>
        </p:spPr>
      </p:pic>
      <p:sp>
        <p:nvSpPr>
          <p:cNvPr id="4" name="Title 1">
            <a:extLst>
              <a:ext uri="{FF2B5EF4-FFF2-40B4-BE49-F238E27FC236}">
                <a16:creationId xmlns:a16="http://schemas.microsoft.com/office/drawing/2014/main" id="{ABAEAC38-5362-462C-B5BA-BFC0F485D6B2}"/>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dirty="0"/>
              <a:t>QUESTION AND ANSWERS</a:t>
            </a:r>
          </a:p>
        </p:txBody>
      </p:sp>
    </p:spTree>
    <p:extLst>
      <p:ext uri="{BB962C8B-B14F-4D97-AF65-F5344CB8AC3E}">
        <p14:creationId xmlns:p14="http://schemas.microsoft.com/office/powerpoint/2010/main" val="1509928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EFDA22-6EA5-4844-BFEF-5AFC8C20B9F4}"/>
              </a:ext>
            </a:extLst>
          </p:cNvPr>
          <p:cNvPicPr>
            <a:picLocks noChangeAspect="1"/>
          </p:cNvPicPr>
          <p:nvPr/>
        </p:nvPicPr>
        <p:blipFill>
          <a:blip r:embed="rId3"/>
          <a:stretch>
            <a:fillRect/>
          </a:stretch>
        </p:blipFill>
        <p:spPr>
          <a:xfrm>
            <a:off x="372115" y="354061"/>
            <a:ext cx="1750145" cy="577489"/>
          </a:xfrm>
          <a:prstGeom prst="rect">
            <a:avLst/>
          </a:prstGeom>
        </p:spPr>
      </p:pic>
    </p:spTree>
    <p:extLst>
      <p:ext uri="{BB962C8B-B14F-4D97-AF65-F5344CB8AC3E}">
        <p14:creationId xmlns:p14="http://schemas.microsoft.com/office/powerpoint/2010/main" val="3431211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3</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sz="1800" b="1" dirty="0">
                <a:solidFill>
                  <a:srgbClr val="FF0000"/>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a:t>
            </a:r>
            <a:r>
              <a:rPr lang="en-ZA" sz="1800" b="1" dirty="0">
                <a:solidFill>
                  <a:schemeClr val="tx2"/>
                </a:solidFill>
              </a:rPr>
              <a:t>.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a:t>
            </a:r>
            <a:r>
              <a:rPr lang="en-ZA" sz="1800" b="1" dirty="0">
                <a:solidFill>
                  <a:schemeClr val="tx2"/>
                </a:solidFill>
              </a:rPr>
              <a:t>. Bid Evaluation Process </a:t>
            </a:r>
          </a:p>
          <a:p>
            <a:pPr marL="228600" indent="-228600">
              <a:lnSpc>
                <a:spcPct val="135000"/>
              </a:lnSpc>
              <a:spcBef>
                <a:spcPct val="75000"/>
              </a:spcBef>
              <a:spcAft>
                <a:spcPct val="10000"/>
              </a:spcAft>
              <a:buClr>
                <a:schemeClr val="accent1"/>
              </a:buClr>
            </a:pPr>
            <a:r>
              <a:rPr lang="en-US" b="1" dirty="0">
                <a:solidFill>
                  <a:schemeClr val="tx2"/>
                </a:solidFill>
              </a:rPr>
              <a:t>6. Price &amp; B-BBEE</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a:t>
            </a:r>
            <a:r>
              <a:rPr lang="en-ZA" b="1" dirty="0">
                <a:solidFill>
                  <a:schemeClr val="tx2"/>
                </a:solidFill>
              </a:rPr>
              <a:t>Financial Analysis </a:t>
            </a:r>
            <a:endParaRPr lang="en-ZA" sz="1800" b="1" dirty="0">
              <a:solidFill>
                <a:schemeClr val="tx2"/>
              </a:solidFill>
            </a:endParaRPr>
          </a:p>
          <a:p>
            <a:pPr marL="228600" indent="-228600">
              <a:lnSpc>
                <a:spcPct val="135000"/>
              </a:lnSpc>
              <a:spcBef>
                <a:spcPct val="75000"/>
              </a:spcBef>
              <a:spcAft>
                <a:spcPct val="10000"/>
              </a:spcAft>
              <a:buClr>
                <a:schemeClr val="accent1"/>
              </a:buClr>
            </a:pPr>
            <a:r>
              <a:rPr lang="en-ZA" b="1" dirty="0">
                <a:solidFill>
                  <a:schemeClr val="tx2"/>
                </a:solidFill>
              </a:rPr>
              <a:t>8. Services Agreements</a:t>
            </a:r>
          </a:p>
          <a:p>
            <a:pPr marL="228600" indent="-228600">
              <a:lnSpc>
                <a:spcPct val="135000"/>
              </a:lnSpc>
              <a:spcBef>
                <a:spcPct val="75000"/>
              </a:spcBef>
              <a:spcAft>
                <a:spcPct val="10000"/>
              </a:spcAft>
              <a:buClr>
                <a:schemeClr val="accent1"/>
              </a:buClr>
            </a:pPr>
            <a:r>
              <a:rPr lang="en-ZA" b="1" dirty="0">
                <a:solidFill>
                  <a:schemeClr val="tx2"/>
                </a:solidFill>
              </a:rPr>
              <a:t>9</a:t>
            </a:r>
            <a:r>
              <a:rPr lang="en-ZA" sz="1800" b="1" dirty="0">
                <a:solidFill>
                  <a:schemeClr val="tx2"/>
                </a:solidFill>
              </a:rPr>
              <a:t>. RFP submission and contact details</a:t>
            </a:r>
          </a:p>
          <a:p>
            <a:pPr marL="228600" indent="-228600" algn="l">
              <a:lnSpc>
                <a:spcPct val="135000"/>
              </a:lnSpc>
              <a:spcBef>
                <a:spcPct val="75000"/>
              </a:spcBef>
              <a:spcAft>
                <a:spcPct val="10000"/>
              </a:spcAft>
              <a:buClr>
                <a:schemeClr val="accent1"/>
              </a:buClr>
            </a:pPr>
            <a:r>
              <a:rPr lang="en-ZA" sz="1800" b="1" dirty="0">
                <a:solidFill>
                  <a:schemeClr val="tx2"/>
                </a:solidFill>
              </a:rPr>
              <a:t>10. Q&amp;A</a:t>
            </a:r>
            <a:endParaRPr lang="en-ZA" sz="1100" dirty="0">
              <a:solidFill>
                <a:schemeClr val="tx1"/>
              </a:solidFill>
            </a:endParaRPr>
          </a:p>
          <a:p>
            <a:endParaRPr lang="en-ZA" dirty="0"/>
          </a:p>
        </p:txBody>
      </p:sp>
    </p:spTree>
    <p:extLst>
      <p:ext uri="{BB962C8B-B14F-4D97-AF65-F5344CB8AC3E}">
        <p14:creationId xmlns:p14="http://schemas.microsoft.com/office/powerpoint/2010/main" val="351115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486" y="174561"/>
            <a:ext cx="6640391" cy="540060"/>
          </a:xfrm>
        </p:spPr>
        <p:txBody>
          <a:bodyPr>
            <a:normAutofit/>
          </a:bodyPr>
          <a:lstStyle/>
          <a:p>
            <a:r>
              <a:rPr lang="en-ZA" altLang="en-US" b="1" dirty="0">
                <a:solidFill>
                  <a:schemeClr val="bg1"/>
                </a:solidFill>
                <a:latin typeface="Arial" panose="020B0604020202020204" pitchFamily="34" charset="0"/>
                <a:cs typeface="Arial" panose="020B0604020202020204" pitchFamily="34" charset="0"/>
              </a:rPr>
              <a:t>Purpose</a:t>
            </a:r>
            <a:endParaRPr lang="en-ZA" b="1" dirty="0">
              <a:solidFill>
                <a:schemeClr val="bg1"/>
              </a:solidFill>
              <a:latin typeface="Arial" panose="020B0604020202020204" pitchFamily="34" charset="0"/>
              <a:cs typeface="Arial" panose="020B0604020202020204" pitchFamily="34" charset="0"/>
            </a:endParaRPr>
          </a:p>
        </p:txBody>
      </p:sp>
      <p:sp>
        <p:nvSpPr>
          <p:cNvPr id="4" name="Text Placeholder 3"/>
          <p:cNvSpPr>
            <a:spLocks noGrp="1" noChangeArrowheads="1"/>
          </p:cNvSpPr>
          <p:nvPr>
            <p:ph type="body" idx="4294967295"/>
          </p:nvPr>
        </p:nvSpPr>
        <p:spPr>
          <a:xfrm>
            <a:off x="173486" y="1099071"/>
            <a:ext cx="8129686" cy="4104085"/>
          </a:xfrm>
          <a:prstGeom prst="rect">
            <a:avLst/>
          </a:prstGeom>
        </p:spPr>
        <p:txBody>
          <a:bodyPr>
            <a:noAutofit/>
          </a:bodyPr>
          <a:lstStyle/>
          <a:p>
            <a:pPr eaLnBrk="1" hangingPunct="1">
              <a:lnSpc>
                <a:spcPct val="80000"/>
              </a:lnSpc>
              <a:buFontTx/>
              <a:buNone/>
            </a:pPr>
            <a:r>
              <a:rPr lang="en-ZA" altLang="en-US" sz="1400" u="sng" dirty="0">
                <a:solidFill>
                  <a:schemeClr val="accent1">
                    <a:lumMod val="50000"/>
                  </a:schemeClr>
                </a:solidFill>
                <a:latin typeface="Arial" panose="020B0604020202020204" pitchFamily="34" charset="0"/>
                <a:cs typeface="Arial" panose="020B0604020202020204" pitchFamily="34" charset="0"/>
              </a:rPr>
              <a:t>Non- Compulsory Briefing Session</a:t>
            </a:r>
          </a:p>
          <a:p>
            <a:pPr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Purpose</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explain selected concepts, procedures and other aspects of the RFP</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confirm formal registration of Bidders for notices and other communications</a:t>
            </a:r>
          </a:p>
          <a:p>
            <a:pPr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It may contain</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additional information</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additional rules that must be adhered to</a:t>
            </a:r>
          </a:p>
          <a:p>
            <a:pPr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It does not</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cover every item in the RFP</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replace any of the issued RFP material</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change any of the RFP rules unless explicitly communicated in writing</a:t>
            </a:r>
          </a:p>
          <a:p>
            <a:pPr lvl="1" eaLnBrk="1" hangingPunct="1">
              <a:lnSpc>
                <a:spcPct val="80000"/>
              </a:lnSpc>
              <a:buFontTx/>
              <a:buNone/>
            </a:pPr>
            <a:endParaRPr lang="en-ZA" altLang="en-US" sz="1400" dirty="0">
              <a:solidFill>
                <a:schemeClr val="accent1">
                  <a:lumMod val="50000"/>
                </a:schemeClr>
              </a:solidFill>
              <a:latin typeface="Arial" panose="020B0604020202020204" pitchFamily="34" charset="0"/>
              <a:cs typeface="Arial" panose="020B0604020202020204" pitchFamily="34" charset="0"/>
            </a:endParaRPr>
          </a:p>
          <a:p>
            <a:pPr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The briefing session slides will be posted on the SARS website </a:t>
            </a:r>
          </a:p>
          <a:p>
            <a:pPr marL="0" indent="0">
              <a:lnSpc>
                <a:spcPct val="80000"/>
              </a:lnSpc>
              <a:buNone/>
            </a:pPr>
            <a:endParaRPr lang="en-ZA" altLang="en-US" sz="1400" dirty="0">
              <a:solidFill>
                <a:schemeClr val="accent1">
                  <a:lumMod val="50000"/>
                </a:schemeClr>
              </a:solidFill>
              <a:latin typeface="Arial" panose="020B0604020202020204" pitchFamily="34" charset="0"/>
              <a:cs typeface="Arial" panose="020B0604020202020204" pitchFamily="34" charset="0"/>
            </a:endParaRPr>
          </a:p>
          <a:p>
            <a:pPr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The RFP pack remains the primary source of information for the Bidder to respond</a:t>
            </a:r>
            <a:r>
              <a:rPr lang="en-ZA" altLang="en-US"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14325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body" idx="4294967295"/>
          </p:nvPr>
        </p:nvSpPr>
        <p:spPr>
          <a:xfrm>
            <a:off x="329761" y="1050790"/>
            <a:ext cx="8162597" cy="3726656"/>
          </a:xfrm>
          <a:prstGeom prst="rect">
            <a:avLst/>
          </a:prstGeom>
        </p:spPr>
        <p:txBody>
          <a:bodyPr>
            <a:normAutofit/>
          </a:bodyPr>
          <a:lstStyle/>
          <a:p>
            <a:pPr eaLnBrk="1" hangingPunct="1">
              <a:lnSpc>
                <a:spcPct val="150000"/>
              </a:lnSpc>
            </a:pPr>
            <a:r>
              <a:rPr lang="en-ZA" altLang="en-US" sz="1600" dirty="0">
                <a:solidFill>
                  <a:schemeClr val="accent1">
                    <a:lumMod val="50000"/>
                  </a:schemeClr>
                </a:solidFill>
                <a:latin typeface="Arial" panose="020B0604020202020204" pitchFamily="34" charset="0"/>
                <a:cs typeface="Arial" panose="020B0604020202020204" pitchFamily="34" charset="0"/>
              </a:rPr>
              <a:t>Questions during the session.</a:t>
            </a:r>
          </a:p>
          <a:p>
            <a:pPr lvl="1" eaLnBrk="1" hangingPunct="1">
              <a:lnSpc>
                <a:spcPct val="150000"/>
              </a:lnSpc>
            </a:pPr>
            <a:r>
              <a:rPr lang="en-ZA" altLang="en-US" sz="1600" dirty="0">
                <a:solidFill>
                  <a:schemeClr val="accent1">
                    <a:lumMod val="50000"/>
                  </a:schemeClr>
                </a:solidFill>
                <a:latin typeface="Arial" panose="020B0604020202020204" pitchFamily="34" charset="0"/>
                <a:cs typeface="Arial" panose="020B0604020202020204" pitchFamily="34" charset="0"/>
              </a:rPr>
              <a:t>SARS will take written questions submitted during the session</a:t>
            </a:r>
          </a:p>
          <a:p>
            <a:pPr lvl="1" eaLnBrk="1" hangingPunct="1">
              <a:lnSpc>
                <a:spcPct val="150000"/>
              </a:lnSpc>
            </a:pPr>
            <a:r>
              <a:rPr lang="en-ZA" altLang="en-US" sz="1600" dirty="0">
                <a:solidFill>
                  <a:schemeClr val="accent1">
                    <a:lumMod val="50000"/>
                  </a:schemeClr>
                </a:solidFill>
                <a:latin typeface="Arial" panose="020B0604020202020204" pitchFamily="34" charset="0"/>
                <a:cs typeface="Arial" panose="020B0604020202020204" pitchFamily="34" charset="0"/>
              </a:rPr>
              <a:t>SARS will review and focus on most pertinent themes arising from the questions and provide answers where possible</a:t>
            </a:r>
          </a:p>
          <a:p>
            <a:pPr lvl="1" eaLnBrk="1" hangingPunct="1">
              <a:lnSpc>
                <a:spcPct val="150000"/>
              </a:lnSpc>
            </a:pPr>
            <a:r>
              <a:rPr lang="en-ZA" altLang="en-US" sz="1600" dirty="0">
                <a:solidFill>
                  <a:schemeClr val="accent1">
                    <a:lumMod val="50000"/>
                  </a:schemeClr>
                </a:solidFill>
                <a:latin typeface="Arial" panose="020B0604020202020204" pitchFamily="34" charset="0"/>
                <a:cs typeface="Arial" panose="020B0604020202020204" pitchFamily="34" charset="0"/>
              </a:rPr>
              <a:t>All questions and answers will be published as part of the wider Q &amp; A process</a:t>
            </a:r>
          </a:p>
          <a:p>
            <a:pPr lvl="1" eaLnBrk="1" hangingPunct="1">
              <a:lnSpc>
                <a:spcPct val="150000"/>
              </a:lnSpc>
            </a:pPr>
            <a:r>
              <a:rPr lang="en-ZA" altLang="en-US" sz="1600" dirty="0">
                <a:solidFill>
                  <a:schemeClr val="accent1">
                    <a:lumMod val="50000"/>
                  </a:schemeClr>
                </a:solidFill>
                <a:latin typeface="Arial" panose="020B0604020202020204" pitchFamily="34" charset="0"/>
                <a:cs typeface="Arial" panose="020B0604020202020204" pitchFamily="34" charset="0"/>
              </a:rPr>
              <a:t>The published answers will take precedence over any verbal response given in the briefing session</a:t>
            </a:r>
          </a:p>
          <a:p>
            <a:pPr eaLnBrk="1" hangingPunct="1">
              <a:lnSpc>
                <a:spcPct val="150000"/>
              </a:lnSpc>
            </a:pPr>
            <a:r>
              <a:rPr lang="en-ZA" altLang="en-US" sz="1600" dirty="0">
                <a:solidFill>
                  <a:schemeClr val="accent1">
                    <a:lumMod val="50000"/>
                  </a:schemeClr>
                </a:solidFill>
                <a:latin typeface="Arial" panose="020B0604020202020204" pitchFamily="34" charset="0"/>
                <a:cs typeface="Arial" panose="020B0604020202020204" pitchFamily="34" charset="0"/>
              </a:rPr>
              <a:t>The session is being recorded</a:t>
            </a:r>
          </a:p>
        </p:txBody>
      </p:sp>
      <p:sp>
        <p:nvSpPr>
          <p:cNvPr id="6" name="Rectangle 6"/>
          <p:cNvSpPr>
            <a:spLocks noGrp="1" noChangeArrowheads="1"/>
          </p:cNvSpPr>
          <p:nvPr>
            <p:ph type="title"/>
          </p:nvPr>
        </p:nvSpPr>
        <p:spPr>
          <a:xfrm>
            <a:off x="186559" y="174078"/>
            <a:ext cx="7612117" cy="573528"/>
          </a:xfrm>
        </p:spPr>
        <p:txBody>
          <a:bodyPr>
            <a:normAutofit/>
          </a:bodyPr>
          <a:lstStyle/>
          <a:p>
            <a:pPr eaLnBrk="1" hangingPunct="1"/>
            <a:r>
              <a:rPr lang="en-ZA" altLang="en-US" b="1" dirty="0">
                <a:solidFill>
                  <a:schemeClr val="bg1"/>
                </a:solidFill>
                <a:latin typeface="Arial" panose="020B0604020202020204" pitchFamily="34" charset="0"/>
                <a:cs typeface="Arial" panose="020B0604020202020204" pitchFamily="34" charset="0"/>
              </a:rPr>
              <a:t>Procedures during Briefing Session</a:t>
            </a:r>
            <a:endParaRPr lang="en-US"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9759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610" y="132519"/>
            <a:ext cx="6640391" cy="540060"/>
          </a:xfrm>
        </p:spPr>
        <p:txBody>
          <a:bodyPr>
            <a:normAutofit/>
          </a:bodyPr>
          <a:lstStyle/>
          <a:p>
            <a:r>
              <a:rPr lang="en-ZA" altLang="en-US" b="1" dirty="0">
                <a:solidFill>
                  <a:schemeClr val="bg1"/>
                </a:solidFill>
                <a:latin typeface="Arial" panose="020B0604020202020204" pitchFamily="34" charset="0"/>
                <a:cs typeface="Arial" panose="020B0604020202020204" pitchFamily="34" charset="0"/>
              </a:rPr>
              <a:t>Governance Requirements</a:t>
            </a:r>
            <a:endParaRPr lang="en-ZA" b="1" dirty="0">
              <a:solidFill>
                <a:schemeClr val="bg1"/>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336314" y="1113852"/>
            <a:ext cx="8282169" cy="372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defRPr sz="3200" b="1">
                <a:solidFill>
                  <a:schemeClr val="tx1"/>
                </a:solidFill>
                <a:latin typeface="Arial" charset="0"/>
              </a:defRPr>
            </a:lvl1pPr>
            <a:lvl2pPr marL="800100" indent="-342900" algn="l" eaLnBrk="0" hangingPunct="0">
              <a:buChar char="–"/>
              <a:defRPr sz="2600">
                <a:solidFill>
                  <a:schemeClr val="tx1"/>
                </a:solidFill>
                <a:latin typeface="Arial" charset="0"/>
              </a:defRPr>
            </a:lvl2pPr>
            <a:lvl3pPr marL="1143000" indent="-228600" algn="l" eaLnBrk="0" hangingPunct="0">
              <a:defRPr sz="2400">
                <a:solidFill>
                  <a:schemeClr val="tx1"/>
                </a:solidFill>
                <a:latin typeface="Arial" charset="0"/>
              </a:defRPr>
            </a:lvl3pPr>
            <a:lvl4pPr marL="1600200" indent="-228600" algn="l" eaLnBrk="0" hangingPunct="0">
              <a:buChar char="–"/>
              <a:defRPr sz="20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57175" indent="-257175" defTabSz="685800" eaLnBrk="1" fontAlgn="base" hangingPunct="1">
              <a:lnSpc>
                <a:spcPct val="150000"/>
              </a:lnSpc>
              <a:spcBef>
                <a:spcPct val="20000"/>
              </a:spcBef>
              <a:spcAft>
                <a:spcPct val="0"/>
              </a:spcAft>
              <a:buFontTx/>
              <a:buChar char="•"/>
            </a:pPr>
            <a:r>
              <a:rPr lang="en-GB" altLang="en-US" sz="1600" b="0" dirty="0">
                <a:solidFill>
                  <a:schemeClr val="accent1">
                    <a:lumMod val="50000"/>
                  </a:schemeClr>
                </a:solidFill>
              </a:rPr>
              <a:t>Strict communication channels</a:t>
            </a:r>
          </a:p>
          <a:p>
            <a:pPr marL="600075" lvl="1" indent="-257175" defTabSz="685800" eaLnBrk="1" fontAlgn="base" hangingPunct="1">
              <a:lnSpc>
                <a:spcPct val="150000"/>
              </a:lnSpc>
              <a:spcBef>
                <a:spcPct val="20000"/>
              </a:spcBef>
              <a:spcAft>
                <a:spcPct val="0"/>
              </a:spcAft>
            </a:pPr>
            <a:r>
              <a:rPr lang="en-GB" altLang="en-US" sz="1600" dirty="0">
                <a:solidFill>
                  <a:schemeClr val="accent1">
                    <a:lumMod val="50000"/>
                  </a:schemeClr>
                </a:solidFill>
              </a:rPr>
              <a:t>Bidders will be disqualified for non-compliance</a:t>
            </a:r>
          </a:p>
          <a:p>
            <a:pPr marL="257175" indent="-257175" defTabSz="685800" eaLnBrk="1" fontAlgn="base" hangingPunct="1">
              <a:lnSpc>
                <a:spcPct val="150000"/>
              </a:lnSpc>
              <a:spcBef>
                <a:spcPct val="20000"/>
              </a:spcBef>
              <a:spcAft>
                <a:spcPct val="0"/>
              </a:spcAft>
              <a:buFontTx/>
              <a:buChar char="•"/>
            </a:pPr>
            <a:r>
              <a:rPr lang="en-GB" altLang="en-US" sz="1600" b="0" dirty="0">
                <a:solidFill>
                  <a:schemeClr val="accent1">
                    <a:lumMod val="50000"/>
                  </a:schemeClr>
                </a:solidFill>
              </a:rPr>
              <a:t>No solicitation of information will be allowed other than by prescribed channels</a:t>
            </a:r>
          </a:p>
          <a:p>
            <a:pPr marL="257175" indent="-257175" defTabSz="685800" eaLnBrk="1" fontAlgn="base" hangingPunct="1">
              <a:lnSpc>
                <a:spcPct val="150000"/>
              </a:lnSpc>
              <a:spcBef>
                <a:spcPct val="20000"/>
              </a:spcBef>
              <a:spcAft>
                <a:spcPct val="0"/>
              </a:spcAft>
              <a:buFontTx/>
              <a:buChar char="•"/>
            </a:pPr>
            <a:r>
              <a:rPr lang="en-GB" altLang="en-US" sz="1600" b="0" dirty="0">
                <a:solidFill>
                  <a:schemeClr val="accent1">
                    <a:lumMod val="50000"/>
                  </a:schemeClr>
                </a:solidFill>
              </a:rPr>
              <a:t>Deadlines to be strictly met</a:t>
            </a:r>
          </a:p>
          <a:p>
            <a:pPr marL="257175" indent="-257175" defTabSz="685800" eaLnBrk="1" fontAlgn="base" hangingPunct="1">
              <a:lnSpc>
                <a:spcPct val="150000"/>
              </a:lnSpc>
              <a:spcBef>
                <a:spcPct val="20000"/>
              </a:spcBef>
              <a:spcAft>
                <a:spcPct val="0"/>
              </a:spcAft>
              <a:buFontTx/>
              <a:buChar char="•"/>
            </a:pPr>
            <a:r>
              <a:rPr lang="en-GB" altLang="en-US" sz="1600" b="0" dirty="0">
                <a:solidFill>
                  <a:schemeClr val="accent1">
                    <a:lumMod val="50000"/>
                  </a:schemeClr>
                </a:solidFill>
              </a:rPr>
              <a:t>Adhere to prescribed submission format to ensure queries are properly dealt with</a:t>
            </a:r>
          </a:p>
        </p:txBody>
      </p:sp>
    </p:spTree>
    <p:extLst>
      <p:ext uri="{BB962C8B-B14F-4D97-AF65-F5344CB8AC3E}">
        <p14:creationId xmlns:p14="http://schemas.microsoft.com/office/powerpoint/2010/main" val="1317516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7</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rgbClr val="FF0000"/>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a:t>
            </a:r>
            <a:r>
              <a:rPr lang="en-ZA" sz="1800" b="1" dirty="0">
                <a:solidFill>
                  <a:schemeClr val="tx2"/>
                </a:solidFill>
              </a:rPr>
              <a:t>. Bid Evaluation Process </a:t>
            </a:r>
          </a:p>
          <a:p>
            <a:pPr marL="228600" indent="-228600">
              <a:lnSpc>
                <a:spcPct val="135000"/>
              </a:lnSpc>
              <a:spcBef>
                <a:spcPct val="75000"/>
              </a:spcBef>
              <a:spcAft>
                <a:spcPct val="10000"/>
              </a:spcAft>
              <a:buClr>
                <a:schemeClr val="accent1"/>
              </a:buClr>
            </a:pPr>
            <a:r>
              <a:rPr lang="en-US" b="1" dirty="0">
                <a:solidFill>
                  <a:schemeClr val="tx2"/>
                </a:solidFill>
              </a:rPr>
              <a:t>6.Price &amp; B-BBEE</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Financial Analysis</a:t>
            </a:r>
          </a:p>
          <a:p>
            <a:pPr marL="228600" indent="-228600">
              <a:lnSpc>
                <a:spcPct val="135000"/>
              </a:lnSpc>
              <a:spcBef>
                <a:spcPct val="75000"/>
              </a:spcBef>
              <a:spcAft>
                <a:spcPct val="10000"/>
              </a:spcAft>
              <a:buClr>
                <a:schemeClr val="accent1"/>
              </a:buClr>
            </a:pPr>
            <a:r>
              <a:rPr lang="en-ZA" b="1" dirty="0">
                <a:solidFill>
                  <a:schemeClr val="tx2"/>
                </a:solidFill>
              </a:rPr>
              <a:t>8.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9. RFP submission and contact details</a:t>
            </a:r>
          </a:p>
          <a:p>
            <a:pPr marL="228600" indent="-228600" algn="l">
              <a:lnSpc>
                <a:spcPct val="135000"/>
              </a:lnSpc>
              <a:spcBef>
                <a:spcPct val="75000"/>
              </a:spcBef>
              <a:spcAft>
                <a:spcPct val="10000"/>
              </a:spcAft>
              <a:buClr>
                <a:schemeClr val="accent1"/>
              </a:buClr>
            </a:pPr>
            <a:r>
              <a:rPr lang="en-ZA" b="1" dirty="0">
                <a:solidFill>
                  <a:schemeClr val="tx2"/>
                </a:solidFill>
              </a:rPr>
              <a:t>10</a:t>
            </a:r>
            <a:r>
              <a:rPr lang="en-ZA" sz="1800" b="1" dirty="0">
                <a:solidFill>
                  <a:schemeClr val="tx2"/>
                </a:solidFill>
              </a:rPr>
              <a:t>. Q&amp;A</a:t>
            </a:r>
            <a:endParaRPr lang="en-ZA" sz="1100" dirty="0">
              <a:solidFill>
                <a:schemeClr val="tx1"/>
              </a:solidFill>
            </a:endParaRPr>
          </a:p>
          <a:p>
            <a:endParaRPr lang="en-ZA" dirty="0"/>
          </a:p>
        </p:txBody>
      </p:sp>
    </p:spTree>
    <p:extLst>
      <p:ext uri="{BB962C8B-B14F-4D97-AF65-F5344CB8AC3E}">
        <p14:creationId xmlns:p14="http://schemas.microsoft.com/office/powerpoint/2010/main" val="3432400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78867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rPr>
              <a:t>RFP TIMELINES</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8</a:t>
            </a:fld>
            <a:endParaRPr lang="en-US" dirty="0"/>
          </a:p>
        </p:txBody>
      </p:sp>
      <p:graphicFrame>
        <p:nvGraphicFramePr>
          <p:cNvPr id="5" name="Table 5">
            <a:extLst>
              <a:ext uri="{FF2B5EF4-FFF2-40B4-BE49-F238E27FC236}">
                <a16:creationId xmlns:a16="http://schemas.microsoft.com/office/drawing/2014/main" id="{AA133F07-979D-4386-873F-62B1BA3EFEE4}"/>
              </a:ext>
            </a:extLst>
          </p:cNvPr>
          <p:cNvGraphicFramePr>
            <a:graphicFrameLocks noGrp="1"/>
          </p:cNvGraphicFramePr>
          <p:nvPr>
            <p:extLst>
              <p:ext uri="{D42A27DB-BD31-4B8C-83A1-F6EECF244321}">
                <p14:modId xmlns:p14="http://schemas.microsoft.com/office/powerpoint/2010/main" val="2637111419"/>
              </p:ext>
            </p:extLst>
          </p:nvPr>
        </p:nvGraphicFramePr>
        <p:xfrm>
          <a:off x="140677" y="858128"/>
          <a:ext cx="8792308" cy="5282807"/>
        </p:xfrm>
        <a:graphic>
          <a:graphicData uri="http://schemas.openxmlformats.org/drawingml/2006/table">
            <a:tbl>
              <a:tblPr firstRow="1" bandRow="1">
                <a:tableStyleId>{5C22544A-7EE6-4342-B048-85BDC9FD1C3A}</a:tableStyleId>
              </a:tblPr>
              <a:tblGrid>
                <a:gridCol w="4740812">
                  <a:extLst>
                    <a:ext uri="{9D8B030D-6E8A-4147-A177-3AD203B41FA5}">
                      <a16:colId xmlns:a16="http://schemas.microsoft.com/office/drawing/2014/main" val="1945109945"/>
                    </a:ext>
                  </a:extLst>
                </a:gridCol>
                <a:gridCol w="4051496">
                  <a:extLst>
                    <a:ext uri="{9D8B030D-6E8A-4147-A177-3AD203B41FA5}">
                      <a16:colId xmlns:a16="http://schemas.microsoft.com/office/drawing/2014/main" val="3449785096"/>
                    </a:ext>
                  </a:extLst>
                </a:gridCol>
              </a:tblGrid>
              <a:tr h="723454">
                <a:tc>
                  <a:txBody>
                    <a:bodyPr/>
                    <a:lstStyle/>
                    <a:p>
                      <a:r>
                        <a:rPr lang="en-ZA" dirty="0"/>
                        <a:t>ACTIVITY</a:t>
                      </a:r>
                    </a:p>
                  </a:txBody>
                  <a:tcPr/>
                </a:tc>
                <a:tc>
                  <a:txBody>
                    <a:bodyPr/>
                    <a:lstStyle/>
                    <a:p>
                      <a:r>
                        <a:rPr lang="en-ZA" dirty="0"/>
                        <a:t>DATE DUE</a:t>
                      </a:r>
                    </a:p>
                  </a:txBody>
                  <a:tcPr/>
                </a:tc>
                <a:extLst>
                  <a:ext uri="{0D108BD9-81ED-4DB2-BD59-A6C34878D82A}">
                    <a16:rowId xmlns:a16="http://schemas.microsoft.com/office/drawing/2014/main" val="54260067"/>
                  </a:ext>
                </a:extLst>
              </a:tr>
              <a:tr h="95643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Advertisement of Bid in the: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a:solidFill>
                            <a:schemeClr val="tx2"/>
                          </a:solidFill>
                          <a:latin typeface="+mn-lt"/>
                          <a:ea typeface="+mn-ea"/>
                          <a:cs typeface="+mn-cs"/>
                        </a:rPr>
                        <a:t>SARS Website.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a:solidFill>
                            <a:schemeClr val="tx2"/>
                          </a:solidFill>
                          <a:latin typeface="+mn-lt"/>
                          <a:ea typeface="+mn-ea"/>
                          <a:cs typeface="+mn-cs"/>
                        </a:rPr>
                        <a:t>National Treasury Tender Portal.</a:t>
                      </a:r>
                    </a:p>
                  </a:txBody>
                  <a:tcPr/>
                </a:tc>
                <a:tc>
                  <a:txBody>
                    <a:bodyPr/>
                    <a:lstStyle/>
                    <a:p>
                      <a:r>
                        <a:rPr lang="en-ZA" sz="1600" kern="1200" dirty="0">
                          <a:solidFill>
                            <a:schemeClr val="tx2"/>
                          </a:solidFill>
                          <a:latin typeface="+mn-lt"/>
                          <a:ea typeface="+mn-ea"/>
                          <a:cs typeface="+mn-cs"/>
                        </a:rPr>
                        <a:t>24 February 2022</a:t>
                      </a:r>
                    </a:p>
                  </a:txBody>
                  <a:tcPr/>
                </a:tc>
                <a:extLst>
                  <a:ext uri="{0D108BD9-81ED-4DB2-BD59-A6C34878D82A}">
                    <a16:rowId xmlns:a16="http://schemas.microsoft.com/office/drawing/2014/main" val="719324787"/>
                  </a:ext>
                </a:extLst>
              </a:tr>
              <a:tr h="50412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Tender documents on SARS website </a:t>
                      </a:r>
                    </a:p>
                    <a:p>
                      <a:endParaRPr lang="en-ZA" dirty="0"/>
                    </a:p>
                  </a:txBody>
                  <a:tcPr/>
                </a:tc>
                <a:tc>
                  <a:txBody>
                    <a:bodyPr/>
                    <a:lstStyle/>
                    <a:p>
                      <a:r>
                        <a:rPr lang="en-ZA" sz="1600" kern="1200" dirty="0">
                          <a:solidFill>
                            <a:schemeClr val="tx2"/>
                          </a:solidFill>
                          <a:latin typeface="+mn-lt"/>
                          <a:ea typeface="+mn-ea"/>
                          <a:cs typeface="+mn-cs"/>
                        </a:rPr>
                        <a:t>24 February 2022</a:t>
                      </a:r>
                    </a:p>
                  </a:txBody>
                  <a:tcPr/>
                </a:tc>
                <a:extLst>
                  <a:ext uri="{0D108BD9-81ED-4DB2-BD59-A6C34878D82A}">
                    <a16:rowId xmlns:a16="http://schemas.microsoft.com/office/drawing/2014/main" val="3424055144"/>
                  </a:ext>
                </a:extLst>
              </a:tr>
              <a:tr h="743891">
                <a:tc>
                  <a:txBody>
                    <a:bodyPr/>
                    <a:lstStyle/>
                    <a:p>
                      <a:pPr marL="0" algn="l" defTabSz="932962" rtl="0" eaLnBrk="1" latinLnBrk="0" hangingPunct="1"/>
                      <a:r>
                        <a:rPr lang="en-ZA" sz="1800" b="1" kern="1200" baseline="0" dirty="0">
                          <a:solidFill>
                            <a:srgbClr val="FF0000"/>
                          </a:solidFill>
                          <a:latin typeface="+mn-lt"/>
                          <a:ea typeface="+mn-ea"/>
                          <a:cs typeface="+mn-cs"/>
                        </a:rPr>
                        <a:t>Non-compulsory virtual briefing session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p>
                      <a:r>
                        <a:rPr lang="en-GB" sz="1600" kern="1200" dirty="0">
                          <a:solidFill>
                            <a:schemeClr val="tx2"/>
                          </a:solidFill>
                          <a:latin typeface="+mn-lt"/>
                          <a:ea typeface="+mn-ea"/>
                          <a:cs typeface="+mn-cs"/>
                        </a:rPr>
                        <a:t>02 March 2023 AT 11:00</a:t>
                      </a:r>
                      <a:endParaRPr lang="en-ZA" sz="1600" kern="120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txBody>
                  <a:tcPr/>
                </a:tc>
                <a:extLst>
                  <a:ext uri="{0D108BD9-81ED-4DB2-BD59-A6C34878D82A}">
                    <a16:rowId xmlns:a16="http://schemas.microsoft.com/office/drawing/2014/main" val="3384964731"/>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Last date for questions relating to RFP</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2"/>
                          </a:solidFill>
                          <a:latin typeface="+mn-lt"/>
                          <a:ea typeface="+mn-ea"/>
                          <a:cs typeface="+mn-cs"/>
                        </a:rPr>
                        <a:t>17 March 2023 </a:t>
                      </a:r>
                      <a:endParaRPr lang="en-ZA" sz="1600" kern="1200" noProof="0" dirty="0">
                        <a:solidFill>
                          <a:schemeClr val="tx2"/>
                        </a:solidFill>
                        <a:latin typeface="+mn-lt"/>
                        <a:ea typeface="+mn-ea"/>
                        <a:cs typeface="+mn-cs"/>
                      </a:endParaRPr>
                    </a:p>
                  </a:txBody>
                  <a:tcPr/>
                </a:tc>
                <a:extLst>
                  <a:ext uri="{0D108BD9-81ED-4DB2-BD59-A6C34878D82A}">
                    <a16:rowId xmlns:a16="http://schemas.microsoft.com/office/drawing/2014/main" val="1407839868"/>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Bid Closing Date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2"/>
                          </a:solidFill>
                          <a:latin typeface="+mn-lt"/>
                          <a:ea typeface="+mn-ea"/>
                          <a:cs typeface="+mn-cs"/>
                        </a:rPr>
                        <a:t>24 March 2023 AT 11:00</a:t>
                      </a:r>
                      <a:endParaRPr lang="en-ZA" sz="1600" kern="1200" noProof="0" dirty="0">
                        <a:solidFill>
                          <a:schemeClr val="tx2"/>
                        </a:solidFill>
                        <a:latin typeface="+mn-lt"/>
                        <a:ea typeface="+mn-ea"/>
                        <a:cs typeface="+mn-cs"/>
                      </a:endParaRPr>
                    </a:p>
                  </a:txBody>
                  <a:tcPr/>
                </a:tc>
                <a:extLst>
                  <a:ext uri="{0D108BD9-81ED-4DB2-BD59-A6C34878D82A}">
                    <a16:rowId xmlns:a16="http://schemas.microsoft.com/office/drawing/2014/main" val="4268033793"/>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Notice to bidders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baseline="0" noProof="0" dirty="0">
                          <a:solidFill>
                            <a:schemeClr val="tx2"/>
                          </a:solidFill>
                          <a:latin typeface="+mn-lt"/>
                          <a:ea typeface="+mn-ea"/>
                          <a:cs typeface="+mn-cs"/>
                        </a:rPr>
                        <a:t>April/May </a:t>
                      </a:r>
                      <a:r>
                        <a:rPr lang="en-ZA" sz="1600" kern="1200" noProof="0" dirty="0">
                          <a:solidFill>
                            <a:schemeClr val="tx2"/>
                          </a:solidFill>
                          <a:latin typeface="+mn-lt"/>
                          <a:ea typeface="+mn-ea"/>
                          <a:cs typeface="+mn-cs"/>
                        </a:rPr>
                        <a:t>2023</a:t>
                      </a:r>
                    </a:p>
                  </a:txBody>
                  <a:tcPr/>
                </a:tc>
                <a:extLst>
                  <a:ext uri="{0D108BD9-81ED-4DB2-BD59-A6C34878D82A}">
                    <a16:rowId xmlns:a16="http://schemas.microsoft.com/office/drawing/2014/main" val="1773444724"/>
                  </a:ext>
                </a:extLst>
              </a:tr>
            </a:tbl>
          </a:graphicData>
        </a:graphic>
      </p:graphicFrame>
    </p:spTree>
    <p:extLst>
      <p:ext uri="{BB962C8B-B14F-4D97-AF65-F5344CB8AC3E}">
        <p14:creationId xmlns:p14="http://schemas.microsoft.com/office/powerpoint/2010/main" val="39453921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heme/theme1.xml><?xml version="1.0" encoding="utf-8"?>
<a:theme xmlns:a="http://schemas.openxmlformats.org/drawingml/2006/main" name="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0F01450D51C248A13762FEF3653C9C" ma:contentTypeVersion="3" ma:contentTypeDescription="Create a new document." ma:contentTypeScope="" ma:versionID="8970a0fe6d3ad7727213c3d9a000550a">
  <xsd:schema xmlns:xsd="http://www.w3.org/2001/XMLSchema" xmlns:xs="http://www.w3.org/2001/XMLSchema" xmlns:p="http://schemas.microsoft.com/office/2006/metadata/properties" xmlns:ns1="http://schemas.microsoft.com/sharepoint/v3" xmlns:ns2="77346db6-4ad3-4091-ac3f-0d28eb710522" targetNamespace="http://schemas.microsoft.com/office/2006/metadata/properties" ma:root="true" ma:fieldsID="a4704b9bc4a014bdf33931594177159a" ns1:_="" ns2:_="">
    <xsd:import namespace="http://schemas.microsoft.com/sharepoint/v3"/>
    <xsd:import namespace="77346db6-4ad3-4091-ac3f-0d28eb710522"/>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346db6-4ad3-4091-ac3f-0d28eb7105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B784F3A-BF70-4540-B7DA-EDED340FD4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7346db6-4ad3-4091-ac3f-0d28eb7105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6FEF6F-3EDD-4CDA-96D1-84A754F6BCC6}">
  <ds:schemaRefs>
    <ds:schemaRef ds:uri="http://schemas.microsoft.com/sharepoint/v3/contenttype/forms"/>
  </ds:schemaRefs>
</ds:datastoreItem>
</file>

<file path=customXml/itemProps3.xml><?xml version="1.0" encoding="utf-8"?>
<ds:datastoreItem xmlns:ds="http://schemas.openxmlformats.org/officeDocument/2006/customXml" ds:itemID="{76A6FB1A-60FB-48D3-9433-0EC83991451A}">
  <ds:schemaRefs>
    <ds:schemaRef ds:uri="http://purl.org/dc/terms/"/>
    <ds:schemaRef ds:uri="http://schemas.microsoft.com/office/2006/documentManagement/types"/>
    <ds:schemaRef ds:uri="http://purl.org/dc/elements/1.1/"/>
    <ds:schemaRef ds:uri="http://schemas.microsoft.com/office/2006/metadata/properties"/>
    <ds:schemaRef ds:uri="http://purl.org/dc/dcmitype/"/>
    <ds:schemaRef ds:uri="http://www.w3.org/XML/1998/namespace"/>
    <ds:schemaRef ds:uri="77346db6-4ad3-4091-ac3f-0d28eb710522"/>
    <ds:schemaRef ds:uri="http://schemas.microsoft.com/sharepoint/v3"/>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TM03090430[[fn=Banded]]</Template>
  <TotalTime>2803</TotalTime>
  <Words>3061</Words>
  <Application>Microsoft Office PowerPoint</Application>
  <PresentationFormat>On-screen Show (4:3)</PresentationFormat>
  <Paragraphs>446</Paragraphs>
  <Slides>35</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35</vt:i4>
      </vt:variant>
    </vt:vector>
  </HeadingPairs>
  <TitlesOfParts>
    <vt:vector size="40" baseType="lpstr">
      <vt:lpstr>Arial</vt:lpstr>
      <vt:lpstr>Arial Narrow</vt:lpstr>
      <vt:lpstr>Calibri</vt:lpstr>
      <vt:lpstr>Wingdings</vt:lpstr>
      <vt:lpstr>Corporate Identity presentation_MANCO_2017 v1.3 SR</vt:lpstr>
      <vt:lpstr>PowerPoint Presentation</vt:lpstr>
      <vt:lpstr>Table of Content </vt:lpstr>
      <vt:lpstr>Bid Evaluation Committee  </vt:lpstr>
      <vt:lpstr>Table of Content </vt:lpstr>
      <vt:lpstr>Purpose</vt:lpstr>
      <vt:lpstr>Procedures during Briefing Session</vt:lpstr>
      <vt:lpstr>Governance Requirements</vt:lpstr>
      <vt:lpstr>Table of Content </vt:lpstr>
      <vt:lpstr>RFP TIMELINES  </vt:lpstr>
      <vt:lpstr>Table of Content </vt:lpstr>
      <vt:lpstr>BACKGROUND &amp; SCOPE OF WORK   </vt:lpstr>
      <vt:lpstr>Table of Content </vt:lpstr>
      <vt:lpstr>BID EVALUATION PROCESS Refer to section 8 of the RFP doc  </vt:lpstr>
      <vt:lpstr>BID EVALUATION PROCESS   Refer to section 9 of the RFP doc  </vt:lpstr>
      <vt:lpstr>Table of Content </vt:lpstr>
      <vt:lpstr>Bid Evaluation Process  Gate 3 – Price</vt:lpstr>
      <vt:lpstr>POINTS AWARDED FOR SPECIFIC GOALS Gate 3 – BBBEE</vt:lpstr>
      <vt:lpstr>PowerPoint Presentation</vt:lpstr>
      <vt:lpstr>JOINT VENTURES AND SUB -CONTRACTING </vt:lpstr>
      <vt:lpstr>PowerPoint Presentation</vt:lpstr>
      <vt:lpstr> </vt:lpstr>
      <vt:lpstr> </vt:lpstr>
      <vt:lpstr>JOINT VENTURES AND SUB -CONTRACTING </vt:lpstr>
      <vt:lpstr>Table of Content </vt:lpstr>
      <vt:lpstr>PowerPoint Presentation</vt:lpstr>
      <vt:lpstr>PowerPoint Presentation</vt:lpstr>
      <vt:lpstr>Table of Content </vt:lpstr>
      <vt:lpstr>Service Level Agreement  </vt:lpstr>
      <vt:lpstr>Table of Content </vt:lpstr>
      <vt:lpstr>PowerPoint Presentation</vt:lpstr>
      <vt:lpstr>PowerPoint Presentation</vt:lpstr>
      <vt:lpstr>PowerPoint Presentation</vt:lpstr>
      <vt:lpstr>Table of Content </vt:lpstr>
      <vt:lpstr>PowerPoint Presentation</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 Year Anniversary Powerpoint Template A</dc:title>
  <dc:creator>Simangele Radebe</dc:creator>
  <cp:lastModifiedBy>Bethuel Sivhada</cp:lastModifiedBy>
  <cp:revision>101</cp:revision>
  <cp:lastPrinted>2019-07-22T09:05:08Z</cp:lastPrinted>
  <dcterms:created xsi:type="dcterms:W3CDTF">2017-08-25T14:16:48Z</dcterms:created>
  <dcterms:modified xsi:type="dcterms:W3CDTF">2023-03-01T12:36:41Z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0x010100CA0F01450D51C248A13762FEF3653C9C</vt:lpwstr>
  </property>
  <property fmtid="{D5CDD505-2E9C-101B-9397-08002B2CF9AE}" pid="3" name="_dlc_DocIdItemGuid">
    <vt:lpwstr>2143bd4b-7c40-4309-8067-dc47fc5ba370</vt:lpwstr>
  </property>
  <property fmtid="{D5CDD505-2E9C-101B-9397-08002B2CF9AE}" pid="4" name="SARS SuppServ Keywords">
    <vt:lpwstr>1889;#communications|99f118ec-bc8c-499e-90c2-01975f38d542</vt:lpwstr>
  </property>
  <property fmtid="{D5CDD505-2E9C-101B-9397-08002B2CF9AE}" pid="5" name="Place in SuppServ Navigation">
    <vt:lpwstr>1888;#Templates|b43f2ca6-37ed-425a-b6bf-873d5f19db93;#2024;#Communications|8fe426ae-a6ff-4e04-a79e-3995fc7c51fa</vt:lpwstr>
  </property>
  <property fmtid="{D5CDD505-2E9C-101B-9397-08002B2CF9AE}" pid="6" name="SARS SuppServ Function">
    <vt:lpwstr>1884;#Communications|2b378cf1-a46b-45a4-b05e-8c7d84352a5f</vt:lpwstr>
  </property>
  <property fmtid="{D5CDD505-2E9C-101B-9397-08002B2CF9AE}" pid="7" name="SARS SuppServ Function0">
    <vt:lpwstr>1884;#Communications|2b378cf1-a46b-45a4-b05e-8c7d84352a5f</vt:lpwstr>
  </property>
  <property fmtid="{D5CDD505-2E9C-101B-9397-08002B2CF9AE}" pid="8" name="Order">
    <vt:r8>7400</vt:r8>
  </property>
  <property fmtid="{D5CDD505-2E9C-101B-9397-08002B2CF9AE}" pid="9" name="xd_ProgID">
    <vt:lpwstr/>
  </property>
  <property fmtid="{D5CDD505-2E9C-101B-9397-08002B2CF9AE}" pid="10" name="_CopySource">
    <vt:lpwstr>http://sarsportal/ProdQMS/Supp/SARS SuppServ Doc Router/COMMS-CI-01-T47 - PowerPoint Presentation Template Plain - Internal Template.potx</vt:lpwstr>
  </property>
  <property fmtid="{D5CDD505-2E9C-101B-9397-08002B2CF9AE}" pid="11" name="TemplateUrl">
    <vt:lpwstr/>
  </property>
  <property fmtid="{D5CDD505-2E9C-101B-9397-08002B2CF9AE}" pid="12" name="Synopsis">
    <vt:lpwstr/>
  </property>
  <property fmtid="{D5CDD505-2E9C-101B-9397-08002B2CF9AE}" pid="13" name="Applicable Year">
    <vt:lpwstr/>
  </property>
  <property fmtid="{D5CDD505-2E9C-101B-9397-08002B2CF9AE}" pid="14" name="Tender Type">
    <vt:lpwstr/>
  </property>
  <property fmtid="{D5CDD505-2E9C-101B-9397-08002B2CF9AE}" pid="15" name="Tender Number">
    <vt:lpwstr/>
  </property>
  <property fmtid="{D5CDD505-2E9C-101B-9397-08002B2CF9AE}" pid="16" name="Scam Institution">
    <vt:lpwstr/>
  </property>
  <property fmtid="{D5CDD505-2E9C-101B-9397-08002B2CF9AE}" pid="17" name="Tender Doc Type">
    <vt:lpwstr/>
  </property>
  <property fmtid="{D5CDD505-2E9C-101B-9397-08002B2CF9AE}" pid="18" name="Scam Subject">
    <vt:lpwstr/>
  </property>
  <property fmtid="{D5CDD505-2E9C-101B-9397-08002B2CF9AE}" pid="19" name="Scam Source">
    <vt:lpwstr/>
  </property>
</Properties>
</file>