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4"/>
    <p:sldMasterId id="2147483667" r:id="rId5"/>
  </p:sldMasterIdLst>
  <p:notesMasterIdLst>
    <p:notesMasterId r:id="rId42"/>
  </p:notesMasterIdLst>
  <p:sldIdLst>
    <p:sldId id="256" r:id="rId6"/>
    <p:sldId id="291" r:id="rId7"/>
    <p:sldId id="292" r:id="rId8"/>
    <p:sldId id="293" r:id="rId9"/>
    <p:sldId id="381" r:id="rId10"/>
    <p:sldId id="382" r:id="rId11"/>
    <p:sldId id="383" r:id="rId12"/>
    <p:sldId id="356" r:id="rId13"/>
    <p:sldId id="295" r:id="rId14"/>
    <p:sldId id="294" r:id="rId15"/>
    <p:sldId id="297" r:id="rId16"/>
    <p:sldId id="352" r:id="rId17"/>
    <p:sldId id="384" r:id="rId18"/>
    <p:sldId id="298" r:id="rId19"/>
    <p:sldId id="299" r:id="rId20"/>
    <p:sldId id="385" r:id="rId21"/>
    <p:sldId id="357" r:id="rId22"/>
    <p:sldId id="363" r:id="rId23"/>
    <p:sldId id="374" r:id="rId24"/>
    <p:sldId id="375" r:id="rId25"/>
    <p:sldId id="376" r:id="rId26"/>
    <p:sldId id="377" r:id="rId27"/>
    <p:sldId id="364" r:id="rId28"/>
    <p:sldId id="373" r:id="rId29"/>
    <p:sldId id="386" r:id="rId30"/>
    <p:sldId id="368" r:id="rId31"/>
    <p:sldId id="380" r:id="rId32"/>
    <p:sldId id="362" r:id="rId33"/>
    <p:sldId id="360" r:id="rId34"/>
    <p:sldId id="358" r:id="rId35"/>
    <p:sldId id="349" r:id="rId36"/>
    <p:sldId id="350" r:id="rId37"/>
    <p:sldId id="361" r:id="rId38"/>
    <p:sldId id="359" r:id="rId39"/>
    <p:sldId id="351" r:id="rId40"/>
    <p:sldId id="284" r:id="rId41"/>
  </p:sldIdLst>
  <p:sldSz cx="9144000" cy="6858000" type="screen4x3"/>
  <p:notesSz cx="6724650"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mangele Radebe" initials="S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82C6"/>
    <a:srgbClr val="004C8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549"/>
    <p:restoredTop sz="94694"/>
  </p:normalViewPr>
  <p:slideViewPr>
    <p:cSldViewPr snapToGrid="0" snapToObjects="1">
      <p:cViewPr varScale="1">
        <p:scale>
          <a:sx n="109" d="100"/>
          <a:sy n="109" d="100"/>
        </p:scale>
        <p:origin x="1296" y="102"/>
      </p:cViewPr>
      <p:guideLst>
        <p:guide orient="horz" pos="2160"/>
        <p:guide pos="2880"/>
      </p:guideLst>
    </p:cSldViewPr>
  </p:slideViewPr>
  <p:notesTextViewPr>
    <p:cViewPr>
      <p:scale>
        <a:sx n="1" d="1"/>
        <a:sy n="1" d="1"/>
      </p:scale>
      <p:origin x="0" y="0"/>
    </p:cViewPr>
  </p:notesTextViewPr>
  <p:sorterViewPr>
    <p:cViewPr>
      <p:scale>
        <a:sx n="100" d="100"/>
        <a:sy n="100" d="100"/>
      </p:scale>
      <p:origin x="0" y="28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commentAuthors" Target="commentAuthor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14015" cy="495427"/>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09080" y="2"/>
            <a:ext cx="2914015" cy="495427"/>
          </a:xfrm>
          <a:prstGeom prst="rect">
            <a:avLst/>
          </a:prstGeom>
        </p:spPr>
        <p:txBody>
          <a:bodyPr vert="horz" lIns="91440" tIns="45720" rIns="91440" bIns="45720" rtlCol="0"/>
          <a:lstStyle>
            <a:lvl1pPr algn="r">
              <a:defRPr sz="1200"/>
            </a:lvl1pPr>
          </a:lstStyle>
          <a:p>
            <a:fld id="{A357C929-F5A2-B944-A14F-16451897D16C}" type="datetimeFigureOut">
              <a:rPr lang="en-US" smtClean="0"/>
              <a:t>7/25/2022</a:t>
            </a:fld>
            <a:endParaRPr lang="en-US" dirty="0"/>
          </a:p>
        </p:txBody>
      </p:sp>
      <p:sp>
        <p:nvSpPr>
          <p:cNvPr id="4" name="Slide Image Placeholder 3"/>
          <p:cNvSpPr>
            <a:spLocks noGrp="1" noRot="1" noChangeAspect="1"/>
          </p:cNvSpPr>
          <p:nvPr>
            <p:ph type="sldImg" idx="2"/>
          </p:nvPr>
        </p:nvSpPr>
        <p:spPr>
          <a:xfrm>
            <a:off x="1139825" y="1233488"/>
            <a:ext cx="4445000" cy="33337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2465" y="4751983"/>
            <a:ext cx="5379720" cy="3887986"/>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378824"/>
            <a:ext cx="2914015" cy="495426"/>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09080" y="9378824"/>
            <a:ext cx="2914015" cy="495426"/>
          </a:xfrm>
          <a:prstGeom prst="rect">
            <a:avLst/>
          </a:prstGeom>
        </p:spPr>
        <p:txBody>
          <a:bodyPr vert="horz" lIns="91440" tIns="45720" rIns="91440" bIns="45720" rtlCol="0" anchor="b"/>
          <a:lstStyle>
            <a:lvl1pPr algn="r">
              <a:defRPr sz="1200"/>
            </a:lvl1pPr>
          </a:lstStyle>
          <a:p>
            <a:fld id="{50B2B449-F1C8-6F47-A588-55ED763A9793}" type="slidenum">
              <a:rPr lang="en-US" smtClean="0"/>
              <a:t>‹#›</a:t>
            </a:fld>
            <a:endParaRPr lang="en-US" dirty="0"/>
          </a:p>
        </p:txBody>
      </p:sp>
    </p:spTree>
    <p:extLst>
      <p:ext uri="{BB962C8B-B14F-4D97-AF65-F5344CB8AC3E}">
        <p14:creationId xmlns:p14="http://schemas.microsoft.com/office/powerpoint/2010/main" val="459981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B2B449-F1C8-6F47-A588-55ED763A9793}" type="slidenum">
              <a:rPr lang="en-US" smtClean="0"/>
              <a:t>0</a:t>
            </a:fld>
            <a:endParaRPr lang="en-US" dirty="0"/>
          </a:p>
        </p:txBody>
      </p:sp>
    </p:spTree>
    <p:extLst>
      <p:ext uri="{BB962C8B-B14F-4D97-AF65-F5344CB8AC3E}">
        <p14:creationId xmlns:p14="http://schemas.microsoft.com/office/powerpoint/2010/main" val="1140851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30</a:t>
            </a:fld>
            <a:endParaRPr lang="en-Z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31</a:t>
            </a:fld>
            <a:endParaRPr lang="en-ZA" dirty="0"/>
          </a:p>
        </p:txBody>
      </p:sp>
    </p:spTree>
    <p:extLst>
      <p:ext uri="{BB962C8B-B14F-4D97-AF65-F5344CB8AC3E}">
        <p14:creationId xmlns:p14="http://schemas.microsoft.com/office/powerpoint/2010/main" val="258530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32</a:t>
            </a:fld>
            <a:endParaRPr lang="en-ZA" dirty="0"/>
          </a:p>
        </p:txBody>
      </p:sp>
    </p:spTree>
    <p:extLst>
      <p:ext uri="{BB962C8B-B14F-4D97-AF65-F5344CB8AC3E}">
        <p14:creationId xmlns:p14="http://schemas.microsoft.com/office/powerpoint/2010/main" val="209714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B2B449-F1C8-6F47-A588-55ED763A9793}" type="slidenum">
              <a:rPr lang="en-US" smtClean="0"/>
              <a:t>35</a:t>
            </a:fld>
            <a:endParaRPr lang="en-US" dirty="0"/>
          </a:p>
        </p:txBody>
      </p:sp>
    </p:spTree>
    <p:extLst>
      <p:ext uri="{BB962C8B-B14F-4D97-AF65-F5344CB8AC3E}">
        <p14:creationId xmlns:p14="http://schemas.microsoft.com/office/powerpoint/2010/main" val="20977494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6.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Date Placeholder 13"/>
          <p:cNvSpPr>
            <a:spLocks noGrp="1"/>
          </p:cNvSpPr>
          <p:nvPr>
            <p:ph type="dt" sz="half" idx="10"/>
          </p:nvPr>
        </p:nvSpPr>
        <p:spPr>
          <a:xfrm>
            <a:off x="2122260" y="5913438"/>
            <a:ext cx="4899479" cy="301756"/>
          </a:xfrm>
          <a:prstGeom prst="rect">
            <a:avLst/>
          </a:prstGeom>
        </p:spPr>
        <p:txBody>
          <a:bodyPr/>
          <a:lstStyle>
            <a:lvl1pPr algn="ctr">
              <a:defRPr sz="1600" b="0" i="0" baseline="0">
                <a:solidFill>
                  <a:schemeClr val="bg1"/>
                </a:solidFill>
                <a:latin typeface="Arial" charset="0"/>
              </a:defRPr>
            </a:lvl1pPr>
          </a:lstStyle>
          <a:p>
            <a:endParaRPr lang="en-US" dirty="0"/>
          </a:p>
        </p:txBody>
      </p:sp>
      <p:sp>
        <p:nvSpPr>
          <p:cNvPr id="17" name="Title 16"/>
          <p:cNvSpPr>
            <a:spLocks noGrp="1"/>
          </p:cNvSpPr>
          <p:nvPr>
            <p:ph type="title" hasCustomPrompt="1"/>
          </p:nvPr>
        </p:nvSpPr>
        <p:spPr>
          <a:xfrm>
            <a:off x="1199696" y="4005620"/>
            <a:ext cx="6744607" cy="514117"/>
          </a:xfrm>
        </p:spPr>
        <p:txBody>
          <a:bodyPr>
            <a:noAutofit/>
          </a:bodyPr>
          <a:lstStyle>
            <a:lvl1pPr algn="ctr">
              <a:defRPr sz="3200" b="1" i="0" baseline="0">
                <a:solidFill>
                  <a:schemeClr val="bg1"/>
                </a:solidFill>
                <a:latin typeface="Arial" charset="0"/>
              </a:defRPr>
            </a:lvl1pPr>
          </a:lstStyle>
          <a:p>
            <a:r>
              <a:rPr lang="en-US" dirty="0"/>
              <a:t>Click to edit Title</a:t>
            </a:r>
          </a:p>
        </p:txBody>
      </p:sp>
      <p:sp>
        <p:nvSpPr>
          <p:cNvPr id="4" name="Text Placeholder 3"/>
          <p:cNvSpPr>
            <a:spLocks noGrp="1"/>
          </p:cNvSpPr>
          <p:nvPr>
            <p:ph type="body" sz="quarter" idx="11" hasCustomPrompt="1"/>
          </p:nvPr>
        </p:nvSpPr>
        <p:spPr>
          <a:xfrm>
            <a:off x="2138589" y="4992693"/>
            <a:ext cx="4866821" cy="488950"/>
          </a:xfrm>
        </p:spPr>
        <p:txBody>
          <a:bodyPr>
            <a:normAutofit/>
          </a:bodyPr>
          <a:lstStyle>
            <a:lvl1pPr marL="0" indent="0" algn="ctr">
              <a:buFontTx/>
              <a:buNone/>
              <a:defRPr sz="2400" baseline="0">
                <a:solidFill>
                  <a:schemeClr val="bg1"/>
                </a:solidFill>
              </a:defRPr>
            </a:lvl1pPr>
          </a:lstStyle>
          <a:p>
            <a:pPr lvl="0"/>
            <a:r>
              <a:rPr lang="en-US" dirty="0"/>
              <a:t>Click to edit Master Division</a:t>
            </a:r>
          </a:p>
        </p:txBody>
      </p:sp>
    </p:spTree>
    <p:extLst>
      <p:ext uri="{BB962C8B-B14F-4D97-AF65-F5344CB8AC3E}">
        <p14:creationId xmlns:p14="http://schemas.microsoft.com/office/powerpoint/2010/main" val="221606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D7EB1-2200-1D0F-F527-4ED64D620919}"/>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9A66CA17-6DD5-91D9-5C81-8BD479F401A2}"/>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a:extLst>
              <a:ext uri="{FF2B5EF4-FFF2-40B4-BE49-F238E27FC236}">
                <a16:creationId xmlns:a16="http://schemas.microsoft.com/office/drawing/2014/main" id="{49551874-1B1F-8BEB-F109-0BE870DCB6AC}"/>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a:extLst>
              <a:ext uri="{FF2B5EF4-FFF2-40B4-BE49-F238E27FC236}">
                <a16:creationId xmlns:a16="http://schemas.microsoft.com/office/drawing/2014/main" id="{AD68BF59-F7C5-E745-EE16-74111A32E6FB}"/>
              </a:ext>
            </a:extLst>
          </p:cNvPr>
          <p:cNvSpPr>
            <a:spLocks noGrp="1"/>
          </p:cNvSpPr>
          <p:nvPr>
            <p:ph type="dt" sz="half" idx="10"/>
          </p:nvPr>
        </p:nvSpPr>
        <p:spPr/>
        <p:txBody>
          <a:bodyPr/>
          <a:lstStyle/>
          <a:p>
            <a:fld id="{8897FC24-9924-4E48-B922-77F92FB415ED}" type="datetimeFigureOut">
              <a:rPr lang="en-ZA" smtClean="0"/>
              <a:t>2022/07/25</a:t>
            </a:fld>
            <a:endParaRPr lang="en-ZA"/>
          </a:p>
        </p:txBody>
      </p:sp>
      <p:sp>
        <p:nvSpPr>
          <p:cNvPr id="6" name="Footer Placeholder 5">
            <a:extLst>
              <a:ext uri="{FF2B5EF4-FFF2-40B4-BE49-F238E27FC236}">
                <a16:creationId xmlns:a16="http://schemas.microsoft.com/office/drawing/2014/main" id="{9B40D233-5103-3E0D-8328-97BD5223D046}"/>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65E7535D-51E0-A7CC-C4EE-7AEEB665B468}"/>
              </a:ext>
            </a:extLst>
          </p:cNvPr>
          <p:cNvSpPr>
            <a:spLocks noGrp="1"/>
          </p:cNvSpPr>
          <p:nvPr>
            <p:ph type="sldNum" sz="quarter" idx="12"/>
          </p:nvPr>
        </p:nvSpPr>
        <p:spPr/>
        <p:txBody>
          <a:bodyPr/>
          <a:lstStyle/>
          <a:p>
            <a:fld id="{8C5D44B7-3F6A-43B9-897B-0C9B23D8DA39}" type="slidenum">
              <a:rPr lang="en-ZA" smtClean="0"/>
              <a:t>‹#›</a:t>
            </a:fld>
            <a:endParaRPr lang="en-ZA"/>
          </a:p>
        </p:txBody>
      </p:sp>
    </p:spTree>
    <p:extLst>
      <p:ext uri="{BB962C8B-B14F-4D97-AF65-F5344CB8AC3E}">
        <p14:creationId xmlns:p14="http://schemas.microsoft.com/office/powerpoint/2010/main" val="409207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0300-359B-A969-CFD3-6232674AD00C}"/>
              </a:ext>
            </a:extLst>
          </p:cNvPr>
          <p:cNvSpPr>
            <a:spLocks noGrp="1"/>
          </p:cNvSpPr>
          <p:nvPr>
            <p:ph type="title"/>
          </p:nvPr>
        </p:nvSpPr>
        <p:spPr>
          <a:xfrm>
            <a:off x="629841" y="365126"/>
            <a:ext cx="7886700" cy="1325563"/>
          </a:xfrm>
        </p:spPr>
        <p:txBody>
          <a:bodyPr/>
          <a:lstStyle/>
          <a:p>
            <a:r>
              <a:rPr lang="en-US"/>
              <a:t>Click to edit Master title style</a:t>
            </a:r>
            <a:endParaRPr lang="en-ZA"/>
          </a:p>
        </p:txBody>
      </p:sp>
      <p:sp>
        <p:nvSpPr>
          <p:cNvPr id="3" name="Text Placeholder 2">
            <a:extLst>
              <a:ext uri="{FF2B5EF4-FFF2-40B4-BE49-F238E27FC236}">
                <a16:creationId xmlns:a16="http://schemas.microsoft.com/office/drawing/2014/main" id="{41DE0EE5-4F6B-B72C-5515-F2BDF04ADD78}"/>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E2A1B62F-1A85-57DD-ABAF-9345E53C4B03}"/>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a:extLst>
              <a:ext uri="{FF2B5EF4-FFF2-40B4-BE49-F238E27FC236}">
                <a16:creationId xmlns:a16="http://schemas.microsoft.com/office/drawing/2014/main" id="{FFCAD7D8-F705-F24F-375E-E9322E76D6B7}"/>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7E21FEF8-6BB8-ECD4-D156-EA1074F8122B}"/>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a:extLst>
              <a:ext uri="{FF2B5EF4-FFF2-40B4-BE49-F238E27FC236}">
                <a16:creationId xmlns:a16="http://schemas.microsoft.com/office/drawing/2014/main" id="{AC12B003-BF26-1395-C79D-45B7F3B1C35B}"/>
              </a:ext>
            </a:extLst>
          </p:cNvPr>
          <p:cNvSpPr>
            <a:spLocks noGrp="1"/>
          </p:cNvSpPr>
          <p:nvPr>
            <p:ph type="dt" sz="half" idx="10"/>
          </p:nvPr>
        </p:nvSpPr>
        <p:spPr/>
        <p:txBody>
          <a:bodyPr/>
          <a:lstStyle/>
          <a:p>
            <a:fld id="{8897FC24-9924-4E48-B922-77F92FB415ED}" type="datetimeFigureOut">
              <a:rPr lang="en-ZA" smtClean="0"/>
              <a:t>2022/07/25</a:t>
            </a:fld>
            <a:endParaRPr lang="en-ZA"/>
          </a:p>
        </p:txBody>
      </p:sp>
      <p:sp>
        <p:nvSpPr>
          <p:cNvPr id="8" name="Footer Placeholder 7">
            <a:extLst>
              <a:ext uri="{FF2B5EF4-FFF2-40B4-BE49-F238E27FC236}">
                <a16:creationId xmlns:a16="http://schemas.microsoft.com/office/drawing/2014/main" id="{B6D14868-BC1A-C08A-08A0-B1E23E7034B8}"/>
              </a:ext>
            </a:extLst>
          </p:cNvPr>
          <p:cNvSpPr>
            <a:spLocks noGrp="1"/>
          </p:cNvSpPr>
          <p:nvPr>
            <p:ph type="ftr" sz="quarter" idx="11"/>
          </p:nvPr>
        </p:nvSpPr>
        <p:spPr/>
        <p:txBody>
          <a:bodyPr/>
          <a:lstStyle/>
          <a:p>
            <a:endParaRPr lang="en-ZA"/>
          </a:p>
        </p:txBody>
      </p:sp>
      <p:sp>
        <p:nvSpPr>
          <p:cNvPr id="9" name="Slide Number Placeholder 8">
            <a:extLst>
              <a:ext uri="{FF2B5EF4-FFF2-40B4-BE49-F238E27FC236}">
                <a16:creationId xmlns:a16="http://schemas.microsoft.com/office/drawing/2014/main" id="{C53BD643-8F6E-5943-10FB-72361B144875}"/>
              </a:ext>
            </a:extLst>
          </p:cNvPr>
          <p:cNvSpPr>
            <a:spLocks noGrp="1"/>
          </p:cNvSpPr>
          <p:nvPr>
            <p:ph type="sldNum" sz="quarter" idx="12"/>
          </p:nvPr>
        </p:nvSpPr>
        <p:spPr/>
        <p:txBody>
          <a:bodyPr/>
          <a:lstStyle/>
          <a:p>
            <a:fld id="{8C5D44B7-3F6A-43B9-897B-0C9B23D8DA39}" type="slidenum">
              <a:rPr lang="en-ZA" smtClean="0"/>
              <a:t>‹#›</a:t>
            </a:fld>
            <a:endParaRPr lang="en-ZA"/>
          </a:p>
        </p:txBody>
      </p:sp>
    </p:spTree>
    <p:extLst>
      <p:ext uri="{BB962C8B-B14F-4D97-AF65-F5344CB8AC3E}">
        <p14:creationId xmlns:p14="http://schemas.microsoft.com/office/powerpoint/2010/main" val="1096722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23AE9-6575-6102-3931-E1FC14BF6521}"/>
              </a:ext>
            </a:extLst>
          </p:cNvPr>
          <p:cNvSpPr>
            <a:spLocks noGrp="1"/>
          </p:cNvSpPr>
          <p:nvPr>
            <p:ph type="title"/>
          </p:nvPr>
        </p:nvSpPr>
        <p:spPr/>
        <p:txBody>
          <a:bodyPr/>
          <a:lstStyle/>
          <a:p>
            <a:r>
              <a:rPr lang="en-US"/>
              <a:t>Click to edit Master title style</a:t>
            </a:r>
            <a:endParaRPr lang="en-ZA"/>
          </a:p>
        </p:txBody>
      </p:sp>
      <p:sp>
        <p:nvSpPr>
          <p:cNvPr id="3" name="Date Placeholder 2">
            <a:extLst>
              <a:ext uri="{FF2B5EF4-FFF2-40B4-BE49-F238E27FC236}">
                <a16:creationId xmlns:a16="http://schemas.microsoft.com/office/drawing/2014/main" id="{83A1AE06-6217-2A10-9CDE-2902E1D29D5D}"/>
              </a:ext>
            </a:extLst>
          </p:cNvPr>
          <p:cNvSpPr>
            <a:spLocks noGrp="1"/>
          </p:cNvSpPr>
          <p:nvPr>
            <p:ph type="dt" sz="half" idx="10"/>
          </p:nvPr>
        </p:nvSpPr>
        <p:spPr/>
        <p:txBody>
          <a:bodyPr/>
          <a:lstStyle/>
          <a:p>
            <a:fld id="{8897FC24-9924-4E48-B922-77F92FB415ED}" type="datetimeFigureOut">
              <a:rPr lang="en-ZA" smtClean="0"/>
              <a:t>2022/07/25</a:t>
            </a:fld>
            <a:endParaRPr lang="en-ZA"/>
          </a:p>
        </p:txBody>
      </p:sp>
      <p:sp>
        <p:nvSpPr>
          <p:cNvPr id="4" name="Footer Placeholder 3">
            <a:extLst>
              <a:ext uri="{FF2B5EF4-FFF2-40B4-BE49-F238E27FC236}">
                <a16:creationId xmlns:a16="http://schemas.microsoft.com/office/drawing/2014/main" id="{24CB84C4-F29C-2A6E-C86E-E40791491392}"/>
              </a:ext>
            </a:extLst>
          </p:cNvPr>
          <p:cNvSpPr>
            <a:spLocks noGrp="1"/>
          </p:cNvSpPr>
          <p:nvPr>
            <p:ph type="ftr" sz="quarter" idx="11"/>
          </p:nvPr>
        </p:nvSpPr>
        <p:spPr/>
        <p:txBody>
          <a:bodyPr/>
          <a:lstStyle/>
          <a:p>
            <a:endParaRPr lang="en-ZA"/>
          </a:p>
        </p:txBody>
      </p:sp>
      <p:sp>
        <p:nvSpPr>
          <p:cNvPr id="5" name="Slide Number Placeholder 4">
            <a:extLst>
              <a:ext uri="{FF2B5EF4-FFF2-40B4-BE49-F238E27FC236}">
                <a16:creationId xmlns:a16="http://schemas.microsoft.com/office/drawing/2014/main" id="{2EE268C6-55FF-B5C7-2ADF-62D4CADAA6F9}"/>
              </a:ext>
            </a:extLst>
          </p:cNvPr>
          <p:cNvSpPr>
            <a:spLocks noGrp="1"/>
          </p:cNvSpPr>
          <p:nvPr>
            <p:ph type="sldNum" sz="quarter" idx="12"/>
          </p:nvPr>
        </p:nvSpPr>
        <p:spPr/>
        <p:txBody>
          <a:bodyPr/>
          <a:lstStyle/>
          <a:p>
            <a:fld id="{8C5D44B7-3F6A-43B9-897B-0C9B23D8DA39}" type="slidenum">
              <a:rPr lang="en-ZA" smtClean="0"/>
              <a:t>‹#›</a:t>
            </a:fld>
            <a:endParaRPr lang="en-ZA"/>
          </a:p>
        </p:txBody>
      </p:sp>
    </p:spTree>
    <p:extLst>
      <p:ext uri="{BB962C8B-B14F-4D97-AF65-F5344CB8AC3E}">
        <p14:creationId xmlns:p14="http://schemas.microsoft.com/office/powerpoint/2010/main" val="2508831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1A3674-66E7-28C3-B562-13C3DF68DA2E}"/>
              </a:ext>
            </a:extLst>
          </p:cNvPr>
          <p:cNvSpPr>
            <a:spLocks noGrp="1"/>
          </p:cNvSpPr>
          <p:nvPr>
            <p:ph type="dt" sz="half" idx="10"/>
          </p:nvPr>
        </p:nvSpPr>
        <p:spPr/>
        <p:txBody>
          <a:bodyPr/>
          <a:lstStyle/>
          <a:p>
            <a:fld id="{8897FC24-9924-4E48-B922-77F92FB415ED}" type="datetimeFigureOut">
              <a:rPr lang="en-ZA" smtClean="0"/>
              <a:t>2022/07/25</a:t>
            </a:fld>
            <a:endParaRPr lang="en-ZA"/>
          </a:p>
        </p:txBody>
      </p:sp>
      <p:sp>
        <p:nvSpPr>
          <p:cNvPr id="3" name="Footer Placeholder 2">
            <a:extLst>
              <a:ext uri="{FF2B5EF4-FFF2-40B4-BE49-F238E27FC236}">
                <a16:creationId xmlns:a16="http://schemas.microsoft.com/office/drawing/2014/main" id="{24877492-293C-6824-169D-32C57638955D}"/>
              </a:ext>
            </a:extLst>
          </p:cNvPr>
          <p:cNvSpPr>
            <a:spLocks noGrp="1"/>
          </p:cNvSpPr>
          <p:nvPr>
            <p:ph type="ftr" sz="quarter" idx="11"/>
          </p:nvPr>
        </p:nvSpPr>
        <p:spPr/>
        <p:txBody>
          <a:bodyPr/>
          <a:lstStyle/>
          <a:p>
            <a:endParaRPr lang="en-ZA"/>
          </a:p>
        </p:txBody>
      </p:sp>
      <p:sp>
        <p:nvSpPr>
          <p:cNvPr id="4" name="Slide Number Placeholder 3">
            <a:extLst>
              <a:ext uri="{FF2B5EF4-FFF2-40B4-BE49-F238E27FC236}">
                <a16:creationId xmlns:a16="http://schemas.microsoft.com/office/drawing/2014/main" id="{A8B4FAB7-DBF0-73F8-C359-2F4886DDA7E0}"/>
              </a:ext>
            </a:extLst>
          </p:cNvPr>
          <p:cNvSpPr>
            <a:spLocks noGrp="1"/>
          </p:cNvSpPr>
          <p:nvPr>
            <p:ph type="sldNum" sz="quarter" idx="12"/>
          </p:nvPr>
        </p:nvSpPr>
        <p:spPr/>
        <p:txBody>
          <a:bodyPr/>
          <a:lstStyle/>
          <a:p>
            <a:fld id="{8C5D44B7-3F6A-43B9-897B-0C9B23D8DA39}" type="slidenum">
              <a:rPr lang="en-ZA" smtClean="0"/>
              <a:t>‹#›</a:t>
            </a:fld>
            <a:endParaRPr lang="en-ZA"/>
          </a:p>
        </p:txBody>
      </p:sp>
    </p:spTree>
    <p:extLst>
      <p:ext uri="{BB962C8B-B14F-4D97-AF65-F5344CB8AC3E}">
        <p14:creationId xmlns:p14="http://schemas.microsoft.com/office/powerpoint/2010/main" val="23745218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F4921-C2B8-2631-716F-946E14BDA4CD}"/>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ZA"/>
          </a:p>
        </p:txBody>
      </p:sp>
      <p:sp>
        <p:nvSpPr>
          <p:cNvPr id="3" name="Content Placeholder 2">
            <a:extLst>
              <a:ext uri="{FF2B5EF4-FFF2-40B4-BE49-F238E27FC236}">
                <a16:creationId xmlns:a16="http://schemas.microsoft.com/office/drawing/2014/main" id="{1E7B7B9D-8866-C3BA-CBAE-CD35B187F975}"/>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a:extLst>
              <a:ext uri="{FF2B5EF4-FFF2-40B4-BE49-F238E27FC236}">
                <a16:creationId xmlns:a16="http://schemas.microsoft.com/office/drawing/2014/main" id="{62055017-E724-F25D-6F1A-4BC19B9E569A}"/>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4D5A43A0-5CDD-2342-A400-B9FA935E9228}"/>
              </a:ext>
            </a:extLst>
          </p:cNvPr>
          <p:cNvSpPr>
            <a:spLocks noGrp="1"/>
          </p:cNvSpPr>
          <p:nvPr>
            <p:ph type="dt" sz="half" idx="10"/>
          </p:nvPr>
        </p:nvSpPr>
        <p:spPr/>
        <p:txBody>
          <a:bodyPr/>
          <a:lstStyle/>
          <a:p>
            <a:fld id="{8897FC24-9924-4E48-B922-77F92FB415ED}" type="datetimeFigureOut">
              <a:rPr lang="en-ZA" smtClean="0"/>
              <a:t>2022/07/25</a:t>
            </a:fld>
            <a:endParaRPr lang="en-ZA"/>
          </a:p>
        </p:txBody>
      </p:sp>
      <p:sp>
        <p:nvSpPr>
          <p:cNvPr id="6" name="Footer Placeholder 5">
            <a:extLst>
              <a:ext uri="{FF2B5EF4-FFF2-40B4-BE49-F238E27FC236}">
                <a16:creationId xmlns:a16="http://schemas.microsoft.com/office/drawing/2014/main" id="{C200FC02-E5AB-FEA0-FD81-EA53A8E5FEC4}"/>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40B86054-29F7-4E44-BF28-79E52E1D8104}"/>
              </a:ext>
            </a:extLst>
          </p:cNvPr>
          <p:cNvSpPr>
            <a:spLocks noGrp="1"/>
          </p:cNvSpPr>
          <p:nvPr>
            <p:ph type="sldNum" sz="quarter" idx="12"/>
          </p:nvPr>
        </p:nvSpPr>
        <p:spPr/>
        <p:txBody>
          <a:bodyPr/>
          <a:lstStyle/>
          <a:p>
            <a:fld id="{8C5D44B7-3F6A-43B9-897B-0C9B23D8DA39}" type="slidenum">
              <a:rPr lang="en-ZA" smtClean="0"/>
              <a:t>‹#›</a:t>
            </a:fld>
            <a:endParaRPr lang="en-ZA"/>
          </a:p>
        </p:txBody>
      </p:sp>
    </p:spTree>
    <p:extLst>
      <p:ext uri="{BB962C8B-B14F-4D97-AF65-F5344CB8AC3E}">
        <p14:creationId xmlns:p14="http://schemas.microsoft.com/office/powerpoint/2010/main" val="42250828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B511B-3AAE-3596-002F-CD09E7D5D966}"/>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ZA"/>
          </a:p>
        </p:txBody>
      </p:sp>
      <p:sp>
        <p:nvSpPr>
          <p:cNvPr id="3" name="Picture Placeholder 2">
            <a:extLst>
              <a:ext uri="{FF2B5EF4-FFF2-40B4-BE49-F238E27FC236}">
                <a16:creationId xmlns:a16="http://schemas.microsoft.com/office/drawing/2014/main" id="{80FFB72D-AC03-CAFF-D27F-C22BC5882409}"/>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ZA"/>
          </a:p>
        </p:txBody>
      </p:sp>
      <p:sp>
        <p:nvSpPr>
          <p:cNvPr id="4" name="Text Placeholder 3">
            <a:extLst>
              <a:ext uri="{FF2B5EF4-FFF2-40B4-BE49-F238E27FC236}">
                <a16:creationId xmlns:a16="http://schemas.microsoft.com/office/drawing/2014/main" id="{6511A0DD-BD6D-3514-7C88-B4768E65B09F}"/>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60696680-443D-F242-8053-92C87A6EE671}"/>
              </a:ext>
            </a:extLst>
          </p:cNvPr>
          <p:cNvSpPr>
            <a:spLocks noGrp="1"/>
          </p:cNvSpPr>
          <p:nvPr>
            <p:ph type="dt" sz="half" idx="10"/>
          </p:nvPr>
        </p:nvSpPr>
        <p:spPr/>
        <p:txBody>
          <a:bodyPr/>
          <a:lstStyle/>
          <a:p>
            <a:fld id="{8897FC24-9924-4E48-B922-77F92FB415ED}" type="datetimeFigureOut">
              <a:rPr lang="en-ZA" smtClean="0"/>
              <a:t>2022/07/25</a:t>
            </a:fld>
            <a:endParaRPr lang="en-ZA"/>
          </a:p>
        </p:txBody>
      </p:sp>
      <p:sp>
        <p:nvSpPr>
          <p:cNvPr id="6" name="Footer Placeholder 5">
            <a:extLst>
              <a:ext uri="{FF2B5EF4-FFF2-40B4-BE49-F238E27FC236}">
                <a16:creationId xmlns:a16="http://schemas.microsoft.com/office/drawing/2014/main" id="{65932AC4-DEB5-C2B3-AAD3-7A7BA68065A3}"/>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20D70452-B13B-0280-6ECE-F45D372B8402}"/>
              </a:ext>
            </a:extLst>
          </p:cNvPr>
          <p:cNvSpPr>
            <a:spLocks noGrp="1"/>
          </p:cNvSpPr>
          <p:nvPr>
            <p:ph type="sldNum" sz="quarter" idx="12"/>
          </p:nvPr>
        </p:nvSpPr>
        <p:spPr/>
        <p:txBody>
          <a:bodyPr/>
          <a:lstStyle/>
          <a:p>
            <a:fld id="{8C5D44B7-3F6A-43B9-897B-0C9B23D8DA39}" type="slidenum">
              <a:rPr lang="en-ZA" smtClean="0"/>
              <a:t>‹#›</a:t>
            </a:fld>
            <a:endParaRPr lang="en-ZA"/>
          </a:p>
        </p:txBody>
      </p:sp>
    </p:spTree>
    <p:extLst>
      <p:ext uri="{BB962C8B-B14F-4D97-AF65-F5344CB8AC3E}">
        <p14:creationId xmlns:p14="http://schemas.microsoft.com/office/powerpoint/2010/main" val="7236350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63935-BD64-3C9D-D250-2C95D9FB8912}"/>
              </a:ext>
            </a:extLst>
          </p:cNvPr>
          <p:cNvSpPr>
            <a:spLocks noGrp="1"/>
          </p:cNvSpPr>
          <p:nvPr>
            <p:ph type="title"/>
          </p:nvPr>
        </p:nvSpPr>
        <p:spPr/>
        <p:txBody>
          <a:bodyPr/>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12080205-4979-E096-9B01-E296C339D0B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565E61A2-3811-D7D0-0419-DA0807C5246D}"/>
              </a:ext>
            </a:extLst>
          </p:cNvPr>
          <p:cNvSpPr>
            <a:spLocks noGrp="1"/>
          </p:cNvSpPr>
          <p:nvPr>
            <p:ph type="dt" sz="half" idx="10"/>
          </p:nvPr>
        </p:nvSpPr>
        <p:spPr/>
        <p:txBody>
          <a:bodyPr/>
          <a:lstStyle/>
          <a:p>
            <a:fld id="{8897FC24-9924-4E48-B922-77F92FB415ED}" type="datetimeFigureOut">
              <a:rPr lang="en-ZA" smtClean="0"/>
              <a:t>2022/07/25</a:t>
            </a:fld>
            <a:endParaRPr lang="en-ZA"/>
          </a:p>
        </p:txBody>
      </p:sp>
      <p:sp>
        <p:nvSpPr>
          <p:cNvPr id="5" name="Footer Placeholder 4">
            <a:extLst>
              <a:ext uri="{FF2B5EF4-FFF2-40B4-BE49-F238E27FC236}">
                <a16:creationId xmlns:a16="http://schemas.microsoft.com/office/drawing/2014/main" id="{682F7B3B-E526-DA9D-146F-D4811F41E852}"/>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0E95AC6A-62B3-E1E9-878C-FCF525A3FC0F}"/>
              </a:ext>
            </a:extLst>
          </p:cNvPr>
          <p:cNvSpPr>
            <a:spLocks noGrp="1"/>
          </p:cNvSpPr>
          <p:nvPr>
            <p:ph type="sldNum" sz="quarter" idx="12"/>
          </p:nvPr>
        </p:nvSpPr>
        <p:spPr/>
        <p:txBody>
          <a:bodyPr/>
          <a:lstStyle/>
          <a:p>
            <a:fld id="{8C5D44B7-3F6A-43B9-897B-0C9B23D8DA39}" type="slidenum">
              <a:rPr lang="en-ZA" smtClean="0"/>
              <a:t>‹#›</a:t>
            </a:fld>
            <a:endParaRPr lang="en-ZA"/>
          </a:p>
        </p:txBody>
      </p:sp>
    </p:spTree>
    <p:extLst>
      <p:ext uri="{BB962C8B-B14F-4D97-AF65-F5344CB8AC3E}">
        <p14:creationId xmlns:p14="http://schemas.microsoft.com/office/powerpoint/2010/main" val="20500487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C6762F-19E4-1909-4D4B-F70E40923A02}"/>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B4F9D096-589D-6FA6-5437-F09B1597014B}"/>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3B241D28-9ACF-619D-F483-3C34B8A3ABDC}"/>
              </a:ext>
            </a:extLst>
          </p:cNvPr>
          <p:cNvSpPr>
            <a:spLocks noGrp="1"/>
          </p:cNvSpPr>
          <p:nvPr>
            <p:ph type="dt" sz="half" idx="10"/>
          </p:nvPr>
        </p:nvSpPr>
        <p:spPr/>
        <p:txBody>
          <a:bodyPr/>
          <a:lstStyle/>
          <a:p>
            <a:fld id="{8897FC24-9924-4E48-B922-77F92FB415ED}" type="datetimeFigureOut">
              <a:rPr lang="en-ZA" smtClean="0"/>
              <a:t>2022/07/25</a:t>
            </a:fld>
            <a:endParaRPr lang="en-ZA"/>
          </a:p>
        </p:txBody>
      </p:sp>
      <p:sp>
        <p:nvSpPr>
          <p:cNvPr id="5" name="Footer Placeholder 4">
            <a:extLst>
              <a:ext uri="{FF2B5EF4-FFF2-40B4-BE49-F238E27FC236}">
                <a16:creationId xmlns:a16="http://schemas.microsoft.com/office/drawing/2014/main" id="{4888D3E3-E07A-3747-530A-40E6BA0F2166}"/>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F19BFCE2-0658-349E-C2CF-28FBD8F0F5C0}"/>
              </a:ext>
            </a:extLst>
          </p:cNvPr>
          <p:cNvSpPr>
            <a:spLocks noGrp="1"/>
          </p:cNvSpPr>
          <p:nvPr>
            <p:ph type="sldNum" sz="quarter" idx="12"/>
          </p:nvPr>
        </p:nvSpPr>
        <p:spPr/>
        <p:txBody>
          <a:bodyPr/>
          <a:lstStyle/>
          <a:p>
            <a:fld id="{8C5D44B7-3F6A-43B9-897B-0C9B23D8DA39}" type="slidenum">
              <a:rPr lang="en-ZA" smtClean="0"/>
              <a:t>‹#›</a:t>
            </a:fld>
            <a:endParaRPr lang="en-ZA"/>
          </a:p>
        </p:txBody>
      </p:sp>
    </p:spTree>
    <p:extLst>
      <p:ext uri="{BB962C8B-B14F-4D97-AF65-F5344CB8AC3E}">
        <p14:creationId xmlns:p14="http://schemas.microsoft.com/office/powerpoint/2010/main" val="5995375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Bulleted Slide">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4">
            <a:extLst>
              <a:ext uri="{28A0092B-C50C-407E-A947-70E740481C1C}">
                <a14:useLocalDpi xmlns:a14="http://schemas.microsoft.com/office/drawing/2010/main" val="0"/>
              </a:ext>
            </a:extLst>
          </a:blip>
          <a:srcRect/>
          <a:stretch>
            <a:fillRect/>
          </a:stretch>
        </p:blipFill>
        <p:spPr bwMode="auto">
          <a:xfrm>
            <a:off x="1588"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5413" y="542925"/>
            <a:ext cx="8793162" cy="6288088"/>
            <a:chOff x="79" y="342"/>
            <a:chExt cx="5539" cy="3961"/>
          </a:xfrm>
        </p:grpSpPr>
        <p:sp>
          <p:nvSpPr>
            <p:cNvPr id="6" name="McK Measure" hidden="1"/>
            <p:cNvSpPr txBox="1">
              <a:spLocks noChangeArrowheads="1"/>
            </p:cNvSpPr>
            <p:nvPr userDrawn="1"/>
          </p:nvSpPr>
          <p:spPr bwMode="gray">
            <a:xfrm>
              <a:off x="79" y="342"/>
              <a:ext cx="5539"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a:solidFill>
                    <a:schemeClr val="tx1"/>
                  </a:solidFill>
                  <a:latin typeface="Arial" pitchFamily="34" charset="0"/>
                </a:defRPr>
              </a:lvl1pPr>
              <a:lvl2pPr marL="742950" indent="-285750" defTabSz="912813" eaLnBrk="0" hangingPunct="0">
                <a:defRPr>
                  <a:solidFill>
                    <a:schemeClr val="tx1"/>
                  </a:solidFill>
                  <a:latin typeface="Arial" pitchFamily="34" charset="0"/>
                </a:defRPr>
              </a:lvl2pPr>
              <a:lvl3pPr marL="1143000" indent="-228600" defTabSz="912813" eaLnBrk="0" hangingPunct="0">
                <a:defRPr>
                  <a:solidFill>
                    <a:schemeClr val="tx1"/>
                  </a:solidFill>
                  <a:latin typeface="Arial" pitchFamily="34" charset="0"/>
                </a:defRPr>
              </a:lvl3pPr>
              <a:lvl4pPr marL="1600200" indent="-228600" defTabSz="912813" eaLnBrk="0" hangingPunct="0">
                <a:defRPr>
                  <a:solidFill>
                    <a:schemeClr val="tx1"/>
                  </a:solidFill>
                  <a:latin typeface="Arial" pitchFamily="34" charset="0"/>
                </a:defRPr>
              </a:lvl4pPr>
              <a:lvl5pPr marL="2057400" indent="-228600" defTabSz="912813" eaLnBrk="0" hangingPunct="0">
                <a:defRPr>
                  <a:solidFill>
                    <a:schemeClr val="tx1"/>
                  </a:solidFill>
                  <a:latin typeface="Arial" pitchFamily="34" charset="0"/>
                </a:defRPr>
              </a:lvl5pPr>
              <a:lvl6pPr marL="2514600" indent="-228600" algn="ctr" defTabSz="912813" eaLnBrk="0" fontAlgn="base" hangingPunct="0">
                <a:spcBef>
                  <a:spcPct val="20000"/>
                </a:spcBef>
                <a:spcAft>
                  <a:spcPct val="0"/>
                </a:spcAft>
                <a:buChar char="•"/>
                <a:defRPr>
                  <a:solidFill>
                    <a:schemeClr val="tx1"/>
                  </a:solidFill>
                  <a:latin typeface="Arial" pitchFamily="34" charset="0"/>
                </a:defRPr>
              </a:lvl6pPr>
              <a:lvl7pPr marL="2971800" indent="-228600" algn="ctr" defTabSz="912813" eaLnBrk="0" fontAlgn="base" hangingPunct="0">
                <a:spcBef>
                  <a:spcPct val="20000"/>
                </a:spcBef>
                <a:spcAft>
                  <a:spcPct val="0"/>
                </a:spcAft>
                <a:buChar char="•"/>
                <a:defRPr>
                  <a:solidFill>
                    <a:schemeClr val="tx1"/>
                  </a:solidFill>
                  <a:latin typeface="Arial" pitchFamily="34" charset="0"/>
                </a:defRPr>
              </a:lvl7pPr>
              <a:lvl8pPr marL="3429000" indent="-228600" algn="ctr" defTabSz="912813" eaLnBrk="0" fontAlgn="base" hangingPunct="0">
                <a:spcBef>
                  <a:spcPct val="20000"/>
                </a:spcBef>
                <a:spcAft>
                  <a:spcPct val="0"/>
                </a:spcAft>
                <a:buChar char="•"/>
                <a:defRPr>
                  <a:solidFill>
                    <a:schemeClr val="tx1"/>
                  </a:solidFill>
                  <a:latin typeface="Arial" pitchFamily="34" charset="0"/>
                </a:defRPr>
              </a:lvl8pPr>
              <a:lvl9pPr marL="3886200" indent="-228600" algn="ctr" defTabSz="912813" eaLnBrk="0" fontAlgn="base" hangingPunct="0">
                <a:spcBef>
                  <a:spcPct val="20000"/>
                </a:spcBef>
                <a:spcAft>
                  <a:spcPct val="0"/>
                </a:spcAft>
                <a:buChar char="•"/>
                <a:defRPr>
                  <a:solidFill>
                    <a:schemeClr val="tx1"/>
                  </a:solidFill>
                  <a:latin typeface="Arial" pitchFamily="34" charset="0"/>
                </a:defRPr>
              </a:lvl9pPr>
            </a:lstStyle>
            <a:p>
              <a:pPr algn="ctr" eaLnBrk="1" fontAlgn="base" hangingPunct="1">
                <a:spcBef>
                  <a:spcPct val="0"/>
                </a:spcBef>
                <a:spcAft>
                  <a:spcPct val="0"/>
                </a:spcAft>
                <a:buFontTx/>
                <a:buChar char="•"/>
                <a:defRPr/>
              </a:pPr>
              <a:r>
                <a:rPr lang="en-GB" altLang="en-US" sz="1200">
                  <a:solidFill>
                    <a:srgbClr val="000000"/>
                  </a:solidFill>
                </a:rPr>
                <a:t>Unit of measure</a:t>
              </a:r>
            </a:p>
          </p:txBody>
        </p:sp>
        <p:sp>
          <p:nvSpPr>
            <p:cNvPr id="8" name="McK Footnote" hidden="1"/>
            <p:cNvSpPr txBox="1">
              <a:spLocks noChangeArrowheads="1"/>
            </p:cNvSpPr>
            <p:nvPr userDrawn="1"/>
          </p:nvSpPr>
          <p:spPr bwMode="gray">
            <a:xfrm>
              <a:off x="81" y="4111"/>
              <a:ext cx="524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5788" indent="-585788" defTabSz="912813" eaLnBrk="0" hangingPunct="0">
                <a:tabLst>
                  <a:tab pos="544513" algn="r"/>
                </a:tabLst>
                <a:defRPr>
                  <a:solidFill>
                    <a:schemeClr val="tx1"/>
                  </a:solidFill>
                  <a:latin typeface="Arial" pitchFamily="34" charset="0"/>
                </a:defRPr>
              </a:lvl1pPr>
              <a:lvl2pPr marL="742950" indent="-285750" defTabSz="912813" eaLnBrk="0" hangingPunct="0">
                <a:tabLst>
                  <a:tab pos="544513" algn="r"/>
                </a:tabLst>
                <a:defRPr>
                  <a:solidFill>
                    <a:schemeClr val="tx1"/>
                  </a:solidFill>
                  <a:latin typeface="Arial" pitchFamily="34" charset="0"/>
                </a:defRPr>
              </a:lvl2pPr>
              <a:lvl3pPr marL="1143000" indent="-228600" defTabSz="912813" eaLnBrk="0" hangingPunct="0">
                <a:tabLst>
                  <a:tab pos="544513" algn="r"/>
                </a:tabLst>
                <a:defRPr>
                  <a:solidFill>
                    <a:schemeClr val="tx1"/>
                  </a:solidFill>
                  <a:latin typeface="Arial" pitchFamily="34" charset="0"/>
                </a:defRPr>
              </a:lvl3pPr>
              <a:lvl4pPr marL="1600200" indent="-228600" defTabSz="912813" eaLnBrk="0" hangingPunct="0">
                <a:tabLst>
                  <a:tab pos="544513" algn="r"/>
                </a:tabLst>
                <a:defRPr>
                  <a:solidFill>
                    <a:schemeClr val="tx1"/>
                  </a:solidFill>
                  <a:latin typeface="Arial" pitchFamily="34" charset="0"/>
                </a:defRPr>
              </a:lvl4pPr>
              <a:lvl5pPr marL="2057400" indent="-228600" defTabSz="912813" eaLnBrk="0" hangingPunct="0">
                <a:tabLst>
                  <a:tab pos="544513" algn="r"/>
                </a:tabLst>
                <a:defRPr>
                  <a:solidFill>
                    <a:schemeClr val="tx1"/>
                  </a:solidFill>
                  <a:latin typeface="Arial" pitchFamily="34" charset="0"/>
                </a:defRPr>
              </a:lvl5pPr>
              <a:lvl6pPr marL="2514600" indent="-228600" algn="ctr" defTabSz="912813" eaLnBrk="0" fontAlgn="base" hangingPunct="0">
                <a:spcBef>
                  <a:spcPct val="20000"/>
                </a:spcBef>
                <a:spcAft>
                  <a:spcPct val="0"/>
                </a:spcAft>
                <a:buChar char="•"/>
                <a:tabLst>
                  <a:tab pos="544513" algn="r"/>
                </a:tabLst>
                <a:defRPr>
                  <a:solidFill>
                    <a:schemeClr val="tx1"/>
                  </a:solidFill>
                  <a:latin typeface="Arial" pitchFamily="34" charset="0"/>
                </a:defRPr>
              </a:lvl6pPr>
              <a:lvl7pPr marL="2971800" indent="-228600" algn="ctr" defTabSz="912813" eaLnBrk="0" fontAlgn="base" hangingPunct="0">
                <a:spcBef>
                  <a:spcPct val="20000"/>
                </a:spcBef>
                <a:spcAft>
                  <a:spcPct val="0"/>
                </a:spcAft>
                <a:buChar char="•"/>
                <a:tabLst>
                  <a:tab pos="544513" algn="r"/>
                </a:tabLst>
                <a:defRPr>
                  <a:solidFill>
                    <a:schemeClr val="tx1"/>
                  </a:solidFill>
                  <a:latin typeface="Arial" pitchFamily="34" charset="0"/>
                </a:defRPr>
              </a:lvl7pPr>
              <a:lvl8pPr marL="3429000" indent="-228600" algn="ctr" defTabSz="912813" eaLnBrk="0" fontAlgn="base" hangingPunct="0">
                <a:spcBef>
                  <a:spcPct val="20000"/>
                </a:spcBef>
                <a:spcAft>
                  <a:spcPct val="0"/>
                </a:spcAft>
                <a:buChar char="•"/>
                <a:tabLst>
                  <a:tab pos="544513" algn="r"/>
                </a:tabLst>
                <a:defRPr>
                  <a:solidFill>
                    <a:schemeClr val="tx1"/>
                  </a:solidFill>
                  <a:latin typeface="Arial" pitchFamily="34" charset="0"/>
                </a:defRPr>
              </a:lvl8pPr>
              <a:lvl9pPr marL="3886200" indent="-228600" algn="ctr" defTabSz="912813" eaLnBrk="0" fontAlgn="base" hangingPunct="0">
                <a:spcBef>
                  <a:spcPct val="20000"/>
                </a:spcBef>
                <a:spcAft>
                  <a:spcPct val="0"/>
                </a:spcAft>
                <a:buChar char="•"/>
                <a:tabLst>
                  <a:tab pos="544513" algn="r"/>
                </a:tabLst>
                <a:defRPr>
                  <a:solidFill>
                    <a:schemeClr val="tx1"/>
                  </a:solidFill>
                  <a:latin typeface="Arial" pitchFamily="34" charset="0"/>
                </a:defRPr>
              </a:lvl9pPr>
            </a:lstStyle>
            <a:p>
              <a:pPr algn="ctr" eaLnBrk="1" fontAlgn="base" hangingPunct="1">
                <a:spcBef>
                  <a:spcPct val="0"/>
                </a:spcBef>
                <a:spcAft>
                  <a:spcPct val="0"/>
                </a:spcAft>
                <a:buFontTx/>
                <a:buChar char="•"/>
                <a:defRPr/>
              </a:pPr>
              <a:r>
                <a:rPr lang="en-GB" altLang="en-US" sz="900">
                  <a:solidFill>
                    <a:srgbClr val="000000"/>
                  </a:solidFill>
                </a:rPr>
                <a:t>	*	Footnote</a:t>
              </a:r>
            </a:p>
            <a:p>
              <a:pPr algn="ctr" eaLnBrk="1" fontAlgn="base" hangingPunct="1">
                <a:spcBef>
                  <a:spcPct val="20000"/>
                </a:spcBef>
                <a:spcAft>
                  <a:spcPct val="0"/>
                </a:spcAft>
                <a:buFontTx/>
                <a:buChar char="•"/>
                <a:defRPr/>
              </a:pPr>
              <a:r>
                <a:rPr lang="en-GB" altLang="en-US" sz="900">
                  <a:solidFill>
                    <a:srgbClr val="000000"/>
                  </a:solidFill>
                </a:rPr>
                <a:t>Source:		Source</a:t>
              </a:r>
            </a:p>
          </p:txBody>
        </p:sp>
      </p:grpSp>
      <p:graphicFrame>
        <p:nvGraphicFramePr>
          <p:cNvPr id="9" name="Rectangle 9" hidden="1"/>
          <p:cNvGraphicFramePr>
            <a:graphicFrameLocks/>
          </p:cNvGraphicFramePr>
          <p:nvPr/>
        </p:nvGraphicFramePr>
        <p:xfrm>
          <a:off x="6351" y="2"/>
          <a:ext cx="149225" cy="161925"/>
        </p:xfrm>
        <a:graphic>
          <a:graphicData uri="http://schemas.openxmlformats.org/presentationml/2006/ole">
            <mc:AlternateContent xmlns:mc="http://schemas.openxmlformats.org/markup-compatibility/2006">
              <mc:Choice xmlns:v="urn:schemas-microsoft-com:vml" Requires="v">
                <p:oleObj spid="_x0000_s6156" r:id="rId5" imgW="0" imgH="0" progId="">
                  <p:embed/>
                </p:oleObj>
              </mc:Choice>
              <mc:Fallback>
                <p:oleObj r:id="rId5" imgW="0" imgH="0" progId="">
                  <p:embed/>
                  <p:pic>
                    <p:nvPicPr>
                      <p:cNvPr id="9" name="Rectangle 9"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351" y="2"/>
                        <a:ext cx="1492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 Placeholder 6"/>
          <p:cNvSpPr>
            <a:spLocks noGrp="1"/>
          </p:cNvSpPr>
          <p:nvPr>
            <p:ph type="body" sz="quarter" idx="10"/>
          </p:nvPr>
        </p:nvSpPr>
        <p:spPr>
          <a:xfrm>
            <a:off x="159518" y="1255715"/>
            <a:ext cx="8799635" cy="1538883"/>
          </a:xfrm>
          <a:prstGeom prst="rect">
            <a:avLst/>
          </a:prstGeom>
        </p:spPr>
        <p:txBody>
          <a:bodyPr/>
          <a:lstStyle>
            <a:lvl1pPr>
              <a:defRPr sz="1350"/>
            </a:lvl1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a:xfrm>
            <a:off x="172915" y="467797"/>
            <a:ext cx="8853854" cy="369332"/>
          </a:xfrm>
        </p:spPr>
        <p:txBody>
          <a:bodyPr/>
          <a:lstStyle/>
          <a:p>
            <a:r>
              <a:rPr lang="en-US" noProof="0"/>
              <a:t>Click to edit Master title style</a:t>
            </a:r>
            <a:endParaRPr lang="en-GB" noProof="0"/>
          </a:p>
        </p:txBody>
      </p:sp>
    </p:spTree>
    <p:extLst>
      <p:ext uri="{BB962C8B-B14F-4D97-AF65-F5344CB8AC3E}">
        <p14:creationId xmlns:p14="http://schemas.microsoft.com/office/powerpoint/2010/main" val="151247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B540B12B-D968-2643-8E7F-238A3C456CC9}" type="slidenum">
              <a:rPr lang="en-US" smtClean="0"/>
              <a:pPr/>
              <a:t>‹#›</a:t>
            </a:fld>
            <a:endParaRPr lang="en-US" dirty="0"/>
          </a:p>
        </p:txBody>
      </p:sp>
      <p:sp>
        <p:nvSpPr>
          <p:cNvPr id="12" name="Text Placeholder 11"/>
          <p:cNvSpPr>
            <a:spLocks noGrp="1"/>
          </p:cNvSpPr>
          <p:nvPr>
            <p:ph type="body" sz="quarter" idx="11"/>
          </p:nvPr>
        </p:nvSpPr>
        <p:spPr>
          <a:xfrm>
            <a:off x="341312" y="1844673"/>
            <a:ext cx="8370887" cy="4248151"/>
          </a:xfrm>
        </p:spPr>
        <p:txBody>
          <a:bodyPr>
            <a:normAutofit/>
          </a:bodyPr>
          <a:lstStyle>
            <a:lvl1pPr marL="0" indent="0">
              <a:lnSpc>
                <a:spcPct val="100000"/>
              </a:lnSpc>
              <a:spcBef>
                <a:spcPts val="0"/>
              </a:spcBef>
              <a:buFontTx/>
              <a:buNone/>
              <a:defRPr sz="1800"/>
            </a:lvl1pPr>
            <a:lvl2pPr marL="457200" indent="0">
              <a:buFontTx/>
              <a:buNone/>
              <a:defRPr sz="1800">
                <a:solidFill>
                  <a:schemeClr val="tx1">
                    <a:lumMod val="75000"/>
                    <a:lumOff val="25000"/>
                  </a:schemeClr>
                </a:solidFill>
              </a:defRPr>
            </a:lvl2pPr>
            <a:lvl3pPr marL="914400" indent="0">
              <a:buFontTx/>
              <a:buNone/>
              <a:defRPr sz="1800">
                <a:solidFill>
                  <a:schemeClr val="tx1">
                    <a:lumMod val="75000"/>
                    <a:lumOff val="25000"/>
                  </a:schemeClr>
                </a:solidFill>
              </a:defRPr>
            </a:lvl3pPr>
            <a:lvl4pPr marL="1371600" indent="0">
              <a:buFontTx/>
              <a:buNone/>
              <a:defRPr sz="1800">
                <a:solidFill>
                  <a:schemeClr val="tx1">
                    <a:lumMod val="75000"/>
                    <a:lumOff val="25000"/>
                  </a:schemeClr>
                </a:solidFill>
              </a:defRPr>
            </a:lvl4pPr>
            <a:lvl5pPr marL="1828800" indent="0">
              <a:buFontTx/>
              <a:buNone/>
              <a:defRPr sz="18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16"/>
          <p:cNvSpPr>
            <a:spLocks noGrp="1"/>
          </p:cNvSpPr>
          <p:nvPr>
            <p:ph type="body" sz="quarter" idx="12"/>
          </p:nvPr>
        </p:nvSpPr>
        <p:spPr>
          <a:xfrm>
            <a:off x="341313" y="1052513"/>
            <a:ext cx="7886700" cy="437806"/>
          </a:xfrm>
        </p:spPr>
        <p:txBody>
          <a:bodyPr>
            <a:normAutofit/>
          </a:bodyPr>
          <a:lstStyle>
            <a:lvl1pPr>
              <a:defRPr sz="2000" b="1"/>
            </a:lvl1pPr>
          </a:lstStyle>
          <a:p>
            <a:pPr lvl="0"/>
            <a:r>
              <a:rPr lang="en-US"/>
              <a:t>Click to edit Master text styles</a:t>
            </a:r>
          </a:p>
        </p:txBody>
      </p:sp>
    </p:spTree>
    <p:extLst>
      <p:ext uri="{BB962C8B-B14F-4D97-AF65-F5344CB8AC3E}">
        <p14:creationId xmlns:p14="http://schemas.microsoft.com/office/powerpoint/2010/main" val="760728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Bullet Poi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B540B12B-D968-2643-8E7F-238A3C456CC9}" type="slidenum">
              <a:rPr lang="en-US" smtClean="0"/>
              <a:pPr/>
              <a:t>‹#›</a:t>
            </a:fld>
            <a:endParaRPr lang="en-US" dirty="0"/>
          </a:p>
        </p:txBody>
      </p:sp>
      <p:sp>
        <p:nvSpPr>
          <p:cNvPr id="12" name="Text Placeholder 11"/>
          <p:cNvSpPr>
            <a:spLocks noGrp="1"/>
          </p:cNvSpPr>
          <p:nvPr>
            <p:ph type="body" sz="quarter" idx="11"/>
          </p:nvPr>
        </p:nvSpPr>
        <p:spPr>
          <a:xfrm>
            <a:off x="341312" y="1844673"/>
            <a:ext cx="8370887" cy="4248151"/>
          </a:xfrm>
        </p:spPr>
        <p:txBody>
          <a:bodyPr>
            <a:normAutofit/>
          </a:bodyPr>
          <a:lstStyle>
            <a:lvl1pPr marL="285750" indent="-285750">
              <a:lnSpc>
                <a:spcPct val="90000"/>
              </a:lnSpc>
              <a:spcBef>
                <a:spcPts val="0"/>
              </a:spcBef>
              <a:buFontTx/>
              <a:buBlip>
                <a:blip r:embed="rId2"/>
              </a:buBlip>
              <a:defRPr sz="1800"/>
            </a:lvl1pPr>
            <a:lvl2pPr marL="685800" indent="-228600">
              <a:lnSpc>
                <a:spcPct val="90000"/>
              </a:lnSpc>
              <a:spcBef>
                <a:spcPts val="0"/>
              </a:spcBef>
              <a:buFontTx/>
              <a:buBlip>
                <a:blip r:embed="rId2"/>
              </a:buBlip>
              <a:defRPr sz="1800">
                <a:solidFill>
                  <a:schemeClr val="tx1">
                    <a:lumMod val="75000"/>
                    <a:lumOff val="25000"/>
                  </a:schemeClr>
                </a:solidFill>
              </a:defRPr>
            </a:lvl2pPr>
            <a:lvl3pPr marL="1143000" indent="-228600">
              <a:lnSpc>
                <a:spcPct val="90000"/>
              </a:lnSpc>
              <a:spcBef>
                <a:spcPts val="0"/>
              </a:spcBef>
              <a:buFontTx/>
              <a:buBlip>
                <a:blip r:embed="rId2"/>
              </a:buBlip>
              <a:defRPr sz="1800">
                <a:solidFill>
                  <a:schemeClr val="tx1">
                    <a:lumMod val="75000"/>
                    <a:lumOff val="25000"/>
                  </a:schemeClr>
                </a:solidFill>
              </a:defRPr>
            </a:lvl3pPr>
            <a:lvl4pPr marL="1600200" indent="-228600">
              <a:lnSpc>
                <a:spcPct val="90000"/>
              </a:lnSpc>
              <a:spcBef>
                <a:spcPts val="0"/>
              </a:spcBef>
              <a:buFontTx/>
              <a:buBlip>
                <a:blip r:embed="rId2"/>
              </a:buBlip>
              <a:defRPr sz="1800">
                <a:solidFill>
                  <a:schemeClr val="tx1">
                    <a:lumMod val="75000"/>
                    <a:lumOff val="25000"/>
                  </a:schemeClr>
                </a:solidFill>
              </a:defRPr>
            </a:lvl4pPr>
            <a:lvl5pPr marL="2057400" indent="-228600">
              <a:lnSpc>
                <a:spcPct val="90000"/>
              </a:lnSpc>
              <a:spcBef>
                <a:spcPts val="0"/>
              </a:spcBef>
              <a:buFontTx/>
              <a:buBlip>
                <a:blip r:embed="rId2"/>
              </a:buBlip>
              <a:defRPr sz="18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16"/>
          <p:cNvSpPr>
            <a:spLocks noGrp="1"/>
          </p:cNvSpPr>
          <p:nvPr>
            <p:ph type="body" sz="quarter" idx="12"/>
          </p:nvPr>
        </p:nvSpPr>
        <p:spPr>
          <a:xfrm>
            <a:off x="341313" y="1052513"/>
            <a:ext cx="7886700" cy="437806"/>
          </a:xfrm>
        </p:spPr>
        <p:txBody>
          <a:bodyPr>
            <a:normAutofit/>
          </a:bodyPr>
          <a:lstStyle>
            <a:lvl1pPr>
              <a:defRPr sz="2000" b="1"/>
            </a:lvl1pPr>
          </a:lstStyle>
          <a:p>
            <a:pPr lvl="0"/>
            <a:r>
              <a:rPr lang="en-US"/>
              <a:t>Click to edit Master text styles</a:t>
            </a:r>
          </a:p>
        </p:txBody>
      </p:sp>
    </p:spTree>
    <p:extLst>
      <p:ext uri="{BB962C8B-B14F-4D97-AF65-F5344CB8AC3E}">
        <p14:creationId xmlns:p14="http://schemas.microsoft.com/office/powerpoint/2010/main" val="801566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Image">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341993" y="441325"/>
            <a:ext cx="7886700" cy="532606"/>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10" name="Slide Number Placeholder 5"/>
          <p:cNvSpPr>
            <a:spLocks noGrp="1"/>
          </p:cNvSpPr>
          <p:nvPr>
            <p:ph type="sldNum" sz="quarter" idx="4"/>
          </p:nvPr>
        </p:nvSpPr>
        <p:spPr>
          <a:xfrm>
            <a:off x="341993" y="6429826"/>
            <a:ext cx="2057400" cy="365125"/>
          </a:xfrm>
          <a:prstGeom prst="rect">
            <a:avLst/>
          </a:prstGeom>
        </p:spPr>
        <p:txBody>
          <a:bodyPr vert="horz" lIns="91440" tIns="45720" rIns="91440" bIns="45720" rtlCol="0" anchor="ctr"/>
          <a:lstStyle>
            <a:lvl1pPr algn="l">
              <a:defRPr sz="1200" b="0" i="0">
                <a:solidFill>
                  <a:srgbClr val="004C85"/>
                </a:solidFill>
                <a:latin typeface="Arial" charset="0"/>
              </a:defRPr>
            </a:lvl1pPr>
          </a:lstStyle>
          <a:p>
            <a:fld id="{B540B12B-D968-2643-8E7F-238A3C456CC9}" type="slidenum">
              <a:rPr lang="en-US" smtClean="0"/>
              <a:pPr/>
              <a:t>‹#›</a:t>
            </a:fld>
            <a:endParaRPr lang="en-US" dirty="0"/>
          </a:p>
        </p:txBody>
      </p:sp>
      <p:sp>
        <p:nvSpPr>
          <p:cNvPr id="3" name="Text Placeholder 2"/>
          <p:cNvSpPr>
            <a:spLocks noGrp="1"/>
          </p:cNvSpPr>
          <p:nvPr>
            <p:ph type="body" sz="quarter" idx="10"/>
          </p:nvPr>
        </p:nvSpPr>
        <p:spPr>
          <a:xfrm>
            <a:off x="341993" y="1052513"/>
            <a:ext cx="7886700" cy="437807"/>
          </a:xfrm>
        </p:spPr>
        <p:txBody>
          <a:bodyPr/>
          <a:lstStyle>
            <a:lvl1pPr>
              <a:defRPr b="1"/>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5" name="Content Placeholder 4"/>
          <p:cNvSpPr>
            <a:spLocks noGrp="1"/>
          </p:cNvSpPr>
          <p:nvPr>
            <p:ph sz="quarter" idx="11"/>
          </p:nvPr>
        </p:nvSpPr>
        <p:spPr>
          <a:xfrm>
            <a:off x="341312" y="1844674"/>
            <a:ext cx="8370887" cy="4248151"/>
          </a:xfrm>
        </p:spPr>
        <p:txBody>
          <a:bodyPr>
            <a:normAutofit/>
          </a:bodyPr>
          <a:lstStyle>
            <a:lvl1pPr>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Tree>
    <p:extLst>
      <p:ext uri="{BB962C8B-B14F-4D97-AF65-F5344CB8AC3E}">
        <p14:creationId xmlns:p14="http://schemas.microsoft.com/office/powerpoint/2010/main" val="759399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78482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extLst>
      <p:ext uri="{BB962C8B-B14F-4D97-AF65-F5344CB8AC3E}">
        <p14:creationId xmlns:p14="http://schemas.microsoft.com/office/powerpoint/2010/main" val="3272431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10B76-8924-9892-FD10-0E3D06274AD1}"/>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ZA"/>
          </a:p>
        </p:txBody>
      </p:sp>
      <p:sp>
        <p:nvSpPr>
          <p:cNvPr id="3" name="Subtitle 2">
            <a:extLst>
              <a:ext uri="{FF2B5EF4-FFF2-40B4-BE49-F238E27FC236}">
                <a16:creationId xmlns:a16="http://schemas.microsoft.com/office/drawing/2014/main" id="{968B0BFF-2E0C-225E-395D-4A31D5B66004}"/>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ZA"/>
          </a:p>
        </p:txBody>
      </p:sp>
      <p:sp>
        <p:nvSpPr>
          <p:cNvPr id="4" name="Date Placeholder 3">
            <a:extLst>
              <a:ext uri="{FF2B5EF4-FFF2-40B4-BE49-F238E27FC236}">
                <a16:creationId xmlns:a16="http://schemas.microsoft.com/office/drawing/2014/main" id="{EEFC389E-CDC6-C931-C982-B9A518660170}"/>
              </a:ext>
            </a:extLst>
          </p:cNvPr>
          <p:cNvSpPr>
            <a:spLocks noGrp="1"/>
          </p:cNvSpPr>
          <p:nvPr>
            <p:ph type="dt" sz="half" idx="10"/>
          </p:nvPr>
        </p:nvSpPr>
        <p:spPr/>
        <p:txBody>
          <a:bodyPr/>
          <a:lstStyle/>
          <a:p>
            <a:fld id="{8897FC24-9924-4E48-B922-77F92FB415ED}" type="datetimeFigureOut">
              <a:rPr lang="en-ZA" smtClean="0"/>
              <a:t>2022/07/25</a:t>
            </a:fld>
            <a:endParaRPr lang="en-ZA"/>
          </a:p>
        </p:txBody>
      </p:sp>
      <p:sp>
        <p:nvSpPr>
          <p:cNvPr id="5" name="Footer Placeholder 4">
            <a:extLst>
              <a:ext uri="{FF2B5EF4-FFF2-40B4-BE49-F238E27FC236}">
                <a16:creationId xmlns:a16="http://schemas.microsoft.com/office/drawing/2014/main" id="{D3A33A9D-8CD5-E4E2-DE13-1BBA56CEB92E}"/>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08654144-49E0-6217-042F-D0C134270632}"/>
              </a:ext>
            </a:extLst>
          </p:cNvPr>
          <p:cNvSpPr>
            <a:spLocks noGrp="1"/>
          </p:cNvSpPr>
          <p:nvPr>
            <p:ph type="sldNum" sz="quarter" idx="12"/>
          </p:nvPr>
        </p:nvSpPr>
        <p:spPr/>
        <p:txBody>
          <a:bodyPr/>
          <a:lstStyle/>
          <a:p>
            <a:fld id="{8C5D44B7-3F6A-43B9-897B-0C9B23D8DA39}" type="slidenum">
              <a:rPr lang="en-ZA" smtClean="0"/>
              <a:t>‹#›</a:t>
            </a:fld>
            <a:endParaRPr lang="en-ZA"/>
          </a:p>
        </p:txBody>
      </p:sp>
    </p:spTree>
    <p:extLst>
      <p:ext uri="{BB962C8B-B14F-4D97-AF65-F5344CB8AC3E}">
        <p14:creationId xmlns:p14="http://schemas.microsoft.com/office/powerpoint/2010/main" val="146237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F8EFD-A727-9861-910B-2670EC507F06}"/>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CA29B411-0BF3-3733-168D-AE2A37702D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E2E3470F-C9AB-4825-57A2-1F604B1A24B4}"/>
              </a:ext>
            </a:extLst>
          </p:cNvPr>
          <p:cNvSpPr>
            <a:spLocks noGrp="1"/>
          </p:cNvSpPr>
          <p:nvPr>
            <p:ph type="dt" sz="half" idx="10"/>
          </p:nvPr>
        </p:nvSpPr>
        <p:spPr/>
        <p:txBody>
          <a:bodyPr/>
          <a:lstStyle/>
          <a:p>
            <a:fld id="{8897FC24-9924-4E48-B922-77F92FB415ED}" type="datetimeFigureOut">
              <a:rPr lang="en-ZA" smtClean="0"/>
              <a:t>2022/07/25</a:t>
            </a:fld>
            <a:endParaRPr lang="en-ZA"/>
          </a:p>
        </p:txBody>
      </p:sp>
      <p:sp>
        <p:nvSpPr>
          <p:cNvPr id="5" name="Footer Placeholder 4">
            <a:extLst>
              <a:ext uri="{FF2B5EF4-FFF2-40B4-BE49-F238E27FC236}">
                <a16:creationId xmlns:a16="http://schemas.microsoft.com/office/drawing/2014/main" id="{BB380C04-05E7-BAFA-4978-0A82B638CAB8}"/>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30FEE6D5-2FE3-6B44-B520-F8AC5F5EF1EC}"/>
              </a:ext>
            </a:extLst>
          </p:cNvPr>
          <p:cNvSpPr>
            <a:spLocks noGrp="1"/>
          </p:cNvSpPr>
          <p:nvPr>
            <p:ph type="sldNum" sz="quarter" idx="12"/>
          </p:nvPr>
        </p:nvSpPr>
        <p:spPr/>
        <p:txBody>
          <a:bodyPr/>
          <a:lstStyle/>
          <a:p>
            <a:fld id="{8C5D44B7-3F6A-43B9-897B-0C9B23D8DA39}" type="slidenum">
              <a:rPr lang="en-ZA" smtClean="0"/>
              <a:t>‹#›</a:t>
            </a:fld>
            <a:endParaRPr lang="en-ZA"/>
          </a:p>
        </p:txBody>
      </p:sp>
    </p:spTree>
    <p:extLst>
      <p:ext uri="{BB962C8B-B14F-4D97-AF65-F5344CB8AC3E}">
        <p14:creationId xmlns:p14="http://schemas.microsoft.com/office/powerpoint/2010/main" val="37338123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42450-6B5C-4D36-2D8E-A5C68D6E7409}"/>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ZA"/>
          </a:p>
        </p:txBody>
      </p:sp>
      <p:sp>
        <p:nvSpPr>
          <p:cNvPr id="3" name="Text Placeholder 2">
            <a:extLst>
              <a:ext uri="{FF2B5EF4-FFF2-40B4-BE49-F238E27FC236}">
                <a16:creationId xmlns:a16="http://schemas.microsoft.com/office/drawing/2014/main" id="{A5847F45-DA3F-957B-74A5-4798F7074876}"/>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ED27AC9-A82F-49F0-521C-79F2FDEB2727}"/>
              </a:ext>
            </a:extLst>
          </p:cNvPr>
          <p:cNvSpPr>
            <a:spLocks noGrp="1"/>
          </p:cNvSpPr>
          <p:nvPr>
            <p:ph type="dt" sz="half" idx="10"/>
          </p:nvPr>
        </p:nvSpPr>
        <p:spPr/>
        <p:txBody>
          <a:bodyPr/>
          <a:lstStyle/>
          <a:p>
            <a:fld id="{8897FC24-9924-4E48-B922-77F92FB415ED}" type="datetimeFigureOut">
              <a:rPr lang="en-ZA" smtClean="0"/>
              <a:t>2022/07/25</a:t>
            </a:fld>
            <a:endParaRPr lang="en-ZA"/>
          </a:p>
        </p:txBody>
      </p:sp>
      <p:sp>
        <p:nvSpPr>
          <p:cNvPr id="5" name="Footer Placeholder 4">
            <a:extLst>
              <a:ext uri="{FF2B5EF4-FFF2-40B4-BE49-F238E27FC236}">
                <a16:creationId xmlns:a16="http://schemas.microsoft.com/office/drawing/2014/main" id="{BD350F09-4BAB-27F3-74FF-808B13D3E638}"/>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CB80D271-C3F5-E27F-A985-4967BFA5C265}"/>
              </a:ext>
            </a:extLst>
          </p:cNvPr>
          <p:cNvSpPr>
            <a:spLocks noGrp="1"/>
          </p:cNvSpPr>
          <p:nvPr>
            <p:ph type="sldNum" sz="quarter" idx="12"/>
          </p:nvPr>
        </p:nvSpPr>
        <p:spPr/>
        <p:txBody>
          <a:bodyPr/>
          <a:lstStyle/>
          <a:p>
            <a:fld id="{8C5D44B7-3F6A-43B9-897B-0C9B23D8DA39}" type="slidenum">
              <a:rPr lang="en-ZA" smtClean="0"/>
              <a:t>‹#›</a:t>
            </a:fld>
            <a:endParaRPr lang="en-ZA"/>
          </a:p>
        </p:txBody>
      </p:sp>
    </p:spTree>
    <p:extLst>
      <p:ext uri="{BB962C8B-B14F-4D97-AF65-F5344CB8AC3E}">
        <p14:creationId xmlns:p14="http://schemas.microsoft.com/office/powerpoint/2010/main" val="117447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wmf"/><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1993" y="441325"/>
            <a:ext cx="7886700" cy="532606"/>
          </a:xfrm>
          <a:prstGeom prst="rect">
            <a:avLst/>
          </a:prstGeom>
        </p:spPr>
        <p:txBody>
          <a:bodyPr vert="horz" lIns="91440" tIns="45720" rIns="91440" bIns="45720" rtlCol="0" anchor="t" anchorCtr="0">
            <a:normAutofit/>
          </a:bodyPr>
          <a:lstStyle/>
          <a:p>
            <a:r>
              <a:rPr lang="en-US" dirty="0"/>
              <a:t>Click to edit Master Headline</a:t>
            </a:r>
          </a:p>
        </p:txBody>
      </p:sp>
      <p:sp>
        <p:nvSpPr>
          <p:cNvPr id="3" name="Text Placeholder 2"/>
          <p:cNvSpPr>
            <a:spLocks noGrp="1"/>
          </p:cNvSpPr>
          <p:nvPr>
            <p:ph type="body" idx="1"/>
          </p:nvPr>
        </p:nvSpPr>
        <p:spPr>
          <a:xfrm>
            <a:off x="341993" y="1052513"/>
            <a:ext cx="7886700" cy="433268"/>
          </a:xfrm>
          <a:prstGeom prst="rect">
            <a:avLst/>
          </a:prstGeom>
        </p:spPr>
        <p:txBody>
          <a:bodyPr vert="horz" lIns="91440" tIns="45720" rIns="91440" bIns="45720" rtlCol="0">
            <a:normAutofit/>
          </a:bodyPr>
          <a:lstStyle/>
          <a:p>
            <a:pPr lvl="0"/>
            <a:r>
              <a:rPr lang="en-US" b="1" i="0" baseline="0" dirty="0">
                <a:solidFill>
                  <a:schemeClr val="tx1">
                    <a:lumMod val="75000"/>
                    <a:lumOff val="25000"/>
                  </a:schemeClr>
                </a:solidFill>
                <a:latin typeface="Arial" charset="0"/>
              </a:rPr>
              <a:t>Click to edit Master Sub-header</a:t>
            </a:r>
          </a:p>
        </p:txBody>
      </p:sp>
      <p:sp>
        <p:nvSpPr>
          <p:cNvPr id="6" name="Slide Number Placeholder 5"/>
          <p:cNvSpPr>
            <a:spLocks noGrp="1"/>
          </p:cNvSpPr>
          <p:nvPr>
            <p:ph type="sldNum" sz="quarter" idx="4"/>
          </p:nvPr>
        </p:nvSpPr>
        <p:spPr>
          <a:xfrm>
            <a:off x="341993" y="6429826"/>
            <a:ext cx="2057400" cy="365125"/>
          </a:xfrm>
          <a:prstGeom prst="rect">
            <a:avLst/>
          </a:prstGeom>
        </p:spPr>
        <p:txBody>
          <a:bodyPr vert="horz" lIns="91440" tIns="45720" rIns="91440" bIns="45720" rtlCol="0" anchor="ctr"/>
          <a:lstStyle>
            <a:lvl1pPr algn="l">
              <a:defRPr sz="1200" b="0" i="0">
                <a:solidFill>
                  <a:srgbClr val="004C85"/>
                </a:solidFill>
                <a:latin typeface="Arial" charset="0"/>
              </a:defRPr>
            </a:lvl1pPr>
          </a:lstStyle>
          <a:p>
            <a:fld id="{B540B12B-D968-2643-8E7F-238A3C456CC9}" type="slidenum">
              <a:rPr lang="en-US" smtClean="0"/>
              <a:pPr/>
              <a:t>‹#›</a:t>
            </a:fld>
            <a:endParaRPr lang="en-US" dirty="0"/>
          </a:p>
        </p:txBody>
      </p:sp>
      <p:pic>
        <p:nvPicPr>
          <p:cNvPr id="13" name="Picture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49935" y="6365971"/>
            <a:ext cx="1062263" cy="304133"/>
          </a:xfrm>
          <a:prstGeom prst="rect">
            <a:avLst/>
          </a:prstGeom>
        </p:spPr>
      </p:pic>
      <p:cxnSp>
        <p:nvCxnSpPr>
          <p:cNvPr id="7" name="Straight Connector 6"/>
          <p:cNvCxnSpPr/>
          <p:nvPr/>
        </p:nvCxnSpPr>
        <p:spPr>
          <a:xfrm>
            <a:off x="431801" y="6237514"/>
            <a:ext cx="8280399" cy="0"/>
          </a:xfrm>
          <a:prstGeom prst="line">
            <a:avLst/>
          </a:prstGeom>
          <a:ln w="25400">
            <a:solidFill>
              <a:srgbClr val="004C85"/>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25CC4A0F-DD9F-2A4B-A7C2-D3C533F08224}"/>
              </a:ext>
            </a:extLst>
          </p:cNvPr>
          <p:cNvPicPr>
            <a:picLocks noChangeAspect="1"/>
          </p:cNvPicPr>
          <p:nvPr userDrawn="1"/>
        </p:nvPicPr>
        <p:blipFill>
          <a:blip r:embed="rId9"/>
          <a:stretch>
            <a:fillRect/>
          </a:stretch>
        </p:blipFill>
        <p:spPr>
          <a:xfrm>
            <a:off x="791644" y="6362004"/>
            <a:ext cx="897083" cy="296007"/>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5" r:id="rId2"/>
    <p:sldLayoutId id="2147483662" r:id="rId3"/>
    <p:sldLayoutId id="2147483663" r:id="rId4"/>
    <p:sldLayoutId id="2147483664" r:id="rId5"/>
    <p:sldLayoutId id="2147483666" r:id="rId6"/>
  </p:sldLayoutIdLst>
  <p:hf hdr="0" ftr="0" dt="0"/>
  <p:txStyles>
    <p:title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p:titleStyle>
    <p:bodyStyle>
      <a:lvl1pPr marL="0" indent="0" algn="l" defTabSz="914400" rtl="0" eaLnBrk="1" latinLnBrk="0" hangingPunct="1">
        <a:lnSpc>
          <a:spcPct val="90000"/>
        </a:lnSpc>
        <a:spcBef>
          <a:spcPts val="1000"/>
        </a:spcBef>
        <a:buFontTx/>
        <a:buNone/>
        <a:defRPr sz="2000" b="0" i="0" kern="1200">
          <a:solidFill>
            <a:schemeClr val="tx1">
              <a:lumMod val="75000"/>
              <a:lumOff val="25000"/>
            </a:schemeClr>
          </a:solidFill>
          <a:latin typeface="Arial" charset="0"/>
          <a:ea typeface="+mn-ea"/>
          <a:cs typeface="+mn-cs"/>
        </a:defRPr>
      </a:lvl1pPr>
      <a:lvl2pPr marL="685800" indent="-228600" algn="l" defTabSz="914400" rtl="0" eaLnBrk="1" latinLnBrk="0" hangingPunct="1">
        <a:lnSpc>
          <a:spcPct val="90000"/>
        </a:lnSpc>
        <a:spcBef>
          <a:spcPts val="500"/>
        </a:spcBef>
        <a:buFontTx/>
        <a:buBlip>
          <a:blip r:embed="rId10"/>
        </a:buBlip>
        <a:defRPr sz="2000" b="0" i="0" kern="1200">
          <a:solidFill>
            <a:schemeClr val="tx1">
              <a:lumMod val="75000"/>
              <a:lumOff val="25000"/>
            </a:schemeClr>
          </a:solidFill>
          <a:latin typeface="Arial" charset="0"/>
          <a:ea typeface="+mn-ea"/>
          <a:cs typeface="+mn-cs"/>
        </a:defRPr>
      </a:lvl2pPr>
      <a:lvl3pPr marL="11430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3pPr>
      <a:lvl4pPr marL="16002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4pPr>
      <a:lvl5pPr marL="20574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78">
          <p15:clr>
            <a:srgbClr val="F26B43"/>
          </p15:clr>
        </p15:guide>
        <p15:guide id="2" pos="272">
          <p15:clr>
            <a:srgbClr val="F26B43"/>
          </p15:clr>
        </p15:guide>
        <p15:guide id="3" pos="5488">
          <p15:clr>
            <a:srgbClr val="F26B43"/>
          </p15:clr>
        </p15:guide>
        <p15:guide id="4" orient="horz" pos="4201">
          <p15:clr>
            <a:srgbClr val="F26B43"/>
          </p15:clr>
        </p15:guide>
        <p15:guide id="5" orient="horz" pos="663">
          <p15:clr>
            <a:srgbClr val="F26B43"/>
          </p15:clr>
        </p15:guide>
        <p15:guide id="6" orient="horz" pos="1162">
          <p15:clr>
            <a:srgbClr val="F26B43"/>
          </p15:clr>
        </p15:guide>
        <p15:guide id="7" orient="horz" pos="383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759FE4-C077-122B-2933-B92E407E8A6F}"/>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a:extLst>
              <a:ext uri="{FF2B5EF4-FFF2-40B4-BE49-F238E27FC236}">
                <a16:creationId xmlns:a16="http://schemas.microsoft.com/office/drawing/2014/main" id="{3367221F-7276-439C-1742-6FEF7FCBE08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5DC10C89-0FCD-394C-7151-FFAF7E1645DE}"/>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897FC24-9924-4E48-B922-77F92FB415ED}" type="datetimeFigureOut">
              <a:rPr lang="en-ZA" smtClean="0"/>
              <a:t>2022/07/25</a:t>
            </a:fld>
            <a:endParaRPr lang="en-ZA"/>
          </a:p>
        </p:txBody>
      </p:sp>
      <p:sp>
        <p:nvSpPr>
          <p:cNvPr id="5" name="Footer Placeholder 4">
            <a:extLst>
              <a:ext uri="{FF2B5EF4-FFF2-40B4-BE49-F238E27FC236}">
                <a16:creationId xmlns:a16="http://schemas.microsoft.com/office/drawing/2014/main" id="{EA9DAE5D-7D49-979F-CC1A-89DB14832676}"/>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ZA"/>
          </a:p>
        </p:txBody>
      </p:sp>
      <p:sp>
        <p:nvSpPr>
          <p:cNvPr id="6" name="Slide Number Placeholder 5">
            <a:extLst>
              <a:ext uri="{FF2B5EF4-FFF2-40B4-BE49-F238E27FC236}">
                <a16:creationId xmlns:a16="http://schemas.microsoft.com/office/drawing/2014/main" id="{0CDA91C1-1250-47E1-742B-A28DDF9DA538}"/>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C5D44B7-3F6A-43B9-897B-0C9B23D8DA39}" type="slidenum">
              <a:rPr lang="en-ZA" smtClean="0"/>
              <a:t>‹#›</a:t>
            </a:fld>
            <a:endParaRPr lang="en-ZA"/>
          </a:p>
        </p:txBody>
      </p:sp>
    </p:spTree>
    <p:extLst>
      <p:ext uri="{BB962C8B-B14F-4D97-AF65-F5344CB8AC3E}">
        <p14:creationId xmlns:p14="http://schemas.microsoft.com/office/powerpoint/2010/main" val="3077615851"/>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7.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2.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mailto:tenderoffice@sars.gov.za"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hyperlink" Target="mailto:rft-professionalservices@sars.gov.za"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6721548-6038-7E41-94EC-34607F2F72EA}"/>
              </a:ext>
            </a:extLst>
          </p:cNvPr>
          <p:cNvPicPr>
            <a:picLocks noChangeAspect="1"/>
          </p:cNvPicPr>
          <p:nvPr/>
        </p:nvPicPr>
        <p:blipFill>
          <a:blip r:embed="rId3"/>
          <a:stretch>
            <a:fillRect/>
          </a:stretch>
        </p:blipFill>
        <p:spPr>
          <a:xfrm>
            <a:off x="372115" y="354061"/>
            <a:ext cx="1750145" cy="577489"/>
          </a:xfrm>
          <a:prstGeom prst="rect">
            <a:avLst/>
          </a:prstGeom>
        </p:spPr>
      </p:pic>
      <p:sp>
        <p:nvSpPr>
          <p:cNvPr id="4" name="Subtitle 3">
            <a:extLst>
              <a:ext uri="{FF2B5EF4-FFF2-40B4-BE49-F238E27FC236}">
                <a16:creationId xmlns:a16="http://schemas.microsoft.com/office/drawing/2014/main" id="{A59469B6-B21C-4AE7-B0D6-6F6C7C5F7C39}"/>
              </a:ext>
            </a:extLst>
          </p:cNvPr>
          <p:cNvSpPr txBox="1">
            <a:spLocks/>
          </p:cNvSpPr>
          <p:nvPr/>
        </p:nvSpPr>
        <p:spPr bwMode="auto">
          <a:xfrm>
            <a:off x="685800" y="4760513"/>
            <a:ext cx="8012260" cy="14773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defTabSz="912813" eaLnBrk="0" hangingPunct="0">
              <a:lnSpc>
                <a:spcPct val="150000"/>
              </a:lnSpc>
              <a:buSzPct val="120000"/>
              <a:defRPr/>
            </a:pPr>
            <a:r>
              <a:rPr kumimoji="0" lang="en-ZA" sz="2000" b="1" i="0" u="none" strike="noStrike" kern="0" cap="none" spc="0" normalizeH="0" baseline="0" noProof="0" dirty="0">
                <a:ln>
                  <a:noFill/>
                </a:ln>
                <a:solidFill>
                  <a:schemeClr val="bg1"/>
                </a:solidFill>
                <a:effectLst/>
                <a:uLnTx/>
                <a:uFillTx/>
                <a:cs typeface="Arial" charset="0"/>
              </a:rPr>
              <a:t>Virtual Briefing Session:	</a:t>
            </a:r>
            <a:r>
              <a:rPr lang="en-ZA" sz="2000" b="1" kern="0" dirty="0" smtClean="0">
                <a:solidFill>
                  <a:schemeClr val="bg1"/>
                </a:solidFill>
                <a:cs typeface="Arial" charset="0"/>
              </a:rPr>
              <a:t>26 </a:t>
            </a:r>
            <a:r>
              <a:rPr lang="en-ZA" sz="2000" b="1" kern="0" dirty="0">
                <a:solidFill>
                  <a:schemeClr val="bg1"/>
                </a:solidFill>
                <a:cs typeface="Arial" charset="0"/>
              </a:rPr>
              <a:t>July 2022 at </a:t>
            </a:r>
            <a:r>
              <a:rPr lang="en-ZA" sz="2000" b="1" kern="0" dirty="0" smtClean="0">
                <a:solidFill>
                  <a:schemeClr val="bg1"/>
                </a:solidFill>
                <a:cs typeface="Arial" charset="0"/>
              </a:rPr>
              <a:t>14H00</a:t>
            </a:r>
            <a:endParaRPr lang="en-ZA" sz="2000" b="1" kern="0" dirty="0">
              <a:solidFill>
                <a:schemeClr val="bg1"/>
              </a:solidFill>
              <a:cs typeface="Arial" charset="0"/>
            </a:endParaRPr>
          </a:p>
          <a:p>
            <a:pPr lvl="0" defTabSz="912813" eaLnBrk="0" hangingPunct="0">
              <a:lnSpc>
                <a:spcPct val="150000"/>
              </a:lnSpc>
              <a:buSzPct val="120000"/>
              <a:tabLst>
                <a:tab pos="2774950" algn="l"/>
              </a:tabLst>
              <a:defRPr/>
            </a:pPr>
            <a:r>
              <a:rPr kumimoji="0" lang="en-ZA" sz="2000" b="1" i="0" u="none" strike="noStrike" kern="0" cap="none" spc="0" normalizeH="0" baseline="0" noProof="0" dirty="0">
                <a:ln>
                  <a:noFill/>
                </a:ln>
                <a:solidFill>
                  <a:schemeClr val="bg1"/>
                </a:solidFill>
                <a:effectLst/>
                <a:uLnTx/>
                <a:uFillTx/>
                <a:cs typeface="Arial" charset="0"/>
              </a:rPr>
              <a:t>RFP No.:</a:t>
            </a:r>
            <a:r>
              <a:rPr lang="en-ZA" sz="2000" b="1" kern="0" noProof="0" dirty="0">
                <a:solidFill>
                  <a:schemeClr val="bg1"/>
                </a:solidFill>
                <a:cs typeface="Arial" charset="0"/>
              </a:rPr>
              <a:t>                         	</a:t>
            </a:r>
            <a:r>
              <a:rPr kumimoji="0" lang="en-ZA" sz="2000" b="1" i="0" u="none" strike="noStrike" kern="0" cap="none" spc="0" normalizeH="0" baseline="0" noProof="0" dirty="0">
                <a:ln>
                  <a:noFill/>
                </a:ln>
                <a:solidFill>
                  <a:schemeClr val="bg1"/>
                </a:solidFill>
                <a:effectLst/>
                <a:uLnTx/>
                <a:uFillTx/>
                <a:cs typeface="Arial" charset="0"/>
              </a:rPr>
              <a:t>RFP </a:t>
            </a:r>
            <a:r>
              <a:rPr lang="en-ZA" sz="2000" b="1" kern="0" dirty="0" smtClean="0">
                <a:solidFill>
                  <a:schemeClr val="bg1"/>
                </a:solidFill>
                <a:cs typeface="Arial" charset="0"/>
              </a:rPr>
              <a:t>01</a:t>
            </a:r>
            <a:r>
              <a:rPr kumimoji="0" lang="en-ZA" sz="2000" b="1" i="0" u="none" strike="noStrike" kern="0" cap="none" spc="0" normalizeH="0" baseline="0" noProof="0" dirty="0" smtClean="0">
                <a:ln>
                  <a:noFill/>
                </a:ln>
                <a:solidFill>
                  <a:schemeClr val="bg1"/>
                </a:solidFill>
                <a:effectLst/>
                <a:uLnTx/>
                <a:uFillTx/>
                <a:cs typeface="Arial" charset="0"/>
              </a:rPr>
              <a:t>/2022</a:t>
            </a:r>
            <a:endParaRPr kumimoji="0" lang="en-ZA" sz="2000" b="1" i="0" u="none" strike="noStrike" kern="0" cap="none" spc="0" normalizeH="0" baseline="0" noProof="0" dirty="0">
              <a:ln>
                <a:noFill/>
              </a:ln>
              <a:solidFill>
                <a:schemeClr val="bg1"/>
              </a:solidFill>
              <a:effectLst/>
              <a:uLnTx/>
              <a:uFillTx/>
              <a:cs typeface="Arial" charset="0"/>
            </a:endParaRPr>
          </a:p>
          <a:p>
            <a:pPr lvl="0" defTabSz="912813" eaLnBrk="0" hangingPunct="0">
              <a:lnSpc>
                <a:spcPct val="150000"/>
              </a:lnSpc>
              <a:buSzPct val="120000"/>
              <a:defRPr/>
            </a:pPr>
            <a:r>
              <a:rPr kumimoji="0" lang="en-ZA" sz="2000" b="1" i="0" u="none" strike="noStrike" kern="0" cap="none" spc="0" normalizeH="0" baseline="0" noProof="0" dirty="0">
                <a:ln>
                  <a:noFill/>
                </a:ln>
                <a:solidFill>
                  <a:schemeClr val="bg1"/>
                </a:solidFill>
                <a:effectLst/>
                <a:uLnTx/>
                <a:uFillTx/>
                <a:cs typeface="Arial" charset="0"/>
              </a:rPr>
              <a:t>Closing Date:      	             </a:t>
            </a:r>
            <a:r>
              <a:rPr kumimoji="0" lang="en-ZA" sz="2000" b="1" i="0" u="none" strike="noStrike" kern="0" cap="none" spc="0" normalizeH="0" baseline="0" dirty="0" smtClean="0">
                <a:ln>
                  <a:noFill/>
                </a:ln>
                <a:solidFill>
                  <a:schemeClr val="bg1"/>
                </a:solidFill>
                <a:effectLst/>
                <a:uLnTx/>
                <a:uFillTx/>
                <a:cs typeface="Arial" charset="0"/>
              </a:rPr>
              <a:t>18</a:t>
            </a:r>
            <a:r>
              <a:rPr lang="en-ZA" sz="2000" b="1" kern="0" noProof="0" dirty="0" smtClean="0">
                <a:solidFill>
                  <a:schemeClr val="bg1"/>
                </a:solidFill>
                <a:cs typeface="Arial" charset="0"/>
              </a:rPr>
              <a:t> </a:t>
            </a:r>
            <a:r>
              <a:rPr lang="en-ZA" sz="2000" b="1" kern="0" noProof="0" dirty="0">
                <a:solidFill>
                  <a:schemeClr val="bg1"/>
                </a:solidFill>
                <a:cs typeface="Arial" charset="0"/>
              </a:rPr>
              <a:t>August </a:t>
            </a:r>
            <a:r>
              <a:rPr lang="en-ZA" sz="2000" b="1" kern="0" dirty="0">
                <a:solidFill>
                  <a:schemeClr val="bg1"/>
                </a:solidFill>
                <a:cs typeface="Arial" charset="0"/>
              </a:rPr>
              <a:t>2022</a:t>
            </a:r>
            <a:r>
              <a:rPr kumimoji="0" lang="en-ZA" sz="2000" b="1" i="0" u="none" strike="noStrike" kern="0" cap="none" spc="0" normalizeH="0" baseline="0" noProof="0" dirty="0">
                <a:ln>
                  <a:noFill/>
                </a:ln>
                <a:solidFill>
                  <a:schemeClr val="bg1"/>
                </a:solidFill>
                <a:effectLst/>
                <a:uLnTx/>
                <a:uFillTx/>
                <a:cs typeface="Arial" charset="0"/>
              </a:rPr>
              <a:t>,</a:t>
            </a:r>
            <a:r>
              <a:rPr kumimoji="0" lang="en-ZA" sz="2000" b="1" i="0" u="none" strike="noStrike" kern="0" cap="none" spc="0" normalizeH="0" noProof="0" dirty="0">
                <a:ln>
                  <a:noFill/>
                </a:ln>
                <a:solidFill>
                  <a:schemeClr val="bg1"/>
                </a:solidFill>
                <a:effectLst/>
                <a:uLnTx/>
                <a:uFillTx/>
                <a:cs typeface="Arial" charset="0"/>
              </a:rPr>
              <a:t>  </a:t>
            </a:r>
            <a:r>
              <a:rPr kumimoji="0" lang="en-ZA" sz="2000" b="1" i="0" u="none" strike="noStrike" kern="0" cap="none" spc="0" normalizeH="0" baseline="0" noProof="0" dirty="0">
                <a:ln>
                  <a:noFill/>
                </a:ln>
                <a:solidFill>
                  <a:schemeClr val="bg1"/>
                </a:solidFill>
                <a:effectLst/>
                <a:uLnTx/>
                <a:uFillTx/>
                <a:cs typeface="Arial" charset="0"/>
              </a:rPr>
              <a:t>11h00</a:t>
            </a:r>
          </a:p>
        </p:txBody>
      </p:sp>
      <p:sp>
        <p:nvSpPr>
          <p:cNvPr id="5" name="Subtitle 2">
            <a:extLst>
              <a:ext uri="{FF2B5EF4-FFF2-40B4-BE49-F238E27FC236}">
                <a16:creationId xmlns:a16="http://schemas.microsoft.com/office/drawing/2014/main" id="{BBE37CBF-F13E-4178-9277-D3F2A176387F}"/>
              </a:ext>
            </a:extLst>
          </p:cNvPr>
          <p:cNvSpPr txBox="1">
            <a:spLocks/>
          </p:cNvSpPr>
          <p:nvPr/>
        </p:nvSpPr>
        <p:spPr>
          <a:xfrm>
            <a:off x="536331" y="2699238"/>
            <a:ext cx="8161729" cy="1858694"/>
          </a:xfrm>
          <a:prstGeom prst="rect">
            <a:avLst/>
          </a:prstGeom>
        </p:spPr>
        <p:txBody>
          <a:bodyPr/>
          <a:lstStyle>
            <a:lvl1pPr marL="0" indent="0" algn="l" defTabSz="914400" rtl="0" eaLnBrk="1" latinLnBrk="0" hangingPunct="1">
              <a:lnSpc>
                <a:spcPct val="90000"/>
              </a:lnSpc>
              <a:spcBef>
                <a:spcPts val="1000"/>
              </a:spcBef>
              <a:buFontTx/>
              <a:buNone/>
              <a:defRPr sz="2000" b="0" i="0" kern="1200">
                <a:solidFill>
                  <a:schemeClr val="tx1">
                    <a:lumMod val="75000"/>
                    <a:lumOff val="25000"/>
                  </a:schemeClr>
                </a:solidFill>
                <a:latin typeface="Arial" charset="0"/>
                <a:ea typeface="+mn-ea"/>
                <a:cs typeface="+mn-cs"/>
              </a:defRPr>
            </a:lvl1pPr>
            <a:lvl2pPr marL="685800" indent="-228600" algn="l" defTabSz="914400" rtl="0" eaLnBrk="1" latinLnBrk="0" hangingPunct="1">
              <a:lnSpc>
                <a:spcPct val="90000"/>
              </a:lnSpc>
              <a:spcBef>
                <a:spcPts val="500"/>
              </a:spcBef>
              <a:buFontTx/>
              <a:buBlip>
                <a:blip r:embed="rId4"/>
              </a:buBlip>
              <a:defRPr sz="2000" b="0" i="0" kern="1200">
                <a:solidFill>
                  <a:schemeClr val="tx1">
                    <a:lumMod val="75000"/>
                    <a:lumOff val="25000"/>
                  </a:schemeClr>
                </a:solidFill>
                <a:latin typeface="Arial" charset="0"/>
                <a:ea typeface="+mn-ea"/>
                <a:cs typeface="+mn-cs"/>
              </a:defRPr>
            </a:lvl2pPr>
            <a:lvl3pPr marL="11430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3pPr>
            <a:lvl4pPr marL="16002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4pPr>
            <a:lvl5pPr marL="20574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ZA" dirty="0"/>
          </a:p>
          <a:p>
            <a:endParaRPr lang="en-ZA" dirty="0"/>
          </a:p>
          <a:p>
            <a:pPr algn="just">
              <a:lnSpc>
                <a:spcPct val="150000"/>
              </a:lnSpc>
            </a:pPr>
            <a:r>
              <a:rPr lang="en-US" b="1" kern="0" dirty="0">
                <a:solidFill>
                  <a:schemeClr val="bg1"/>
                </a:solidFill>
                <a:latin typeface="+mn-lt"/>
                <a:cs typeface="Arial" charset="0"/>
              </a:rPr>
              <a:t>APPOINTMENT OF CONSULTING ENGINEERING FIRM FOR THE PROVISION OF THE TECHNICAL SECURITY CONSULTANT </a:t>
            </a:r>
          </a:p>
        </p:txBody>
      </p:sp>
    </p:spTree>
    <p:extLst>
      <p:ext uri="{BB962C8B-B14F-4D97-AF65-F5344CB8AC3E}">
        <p14:creationId xmlns:p14="http://schemas.microsoft.com/office/powerpoint/2010/main" val="8752991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7886700" cy="532606"/>
          </a:xfrm>
        </p:spPr>
        <p:txBody>
          <a:bodyPr>
            <a:normAutofit fontScale="90000"/>
          </a:bodyPr>
          <a:lstStyle/>
          <a:p>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j-lt"/>
                <a:ea typeface="+mj-ea"/>
                <a:cs typeface="+mj-cs"/>
              </a:rPr>
              <a:t>RFP TIMELINES</a:t>
            </a:r>
            <a: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t/>
            </a:r>
            <a:b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b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9</a:t>
            </a:fld>
            <a:endParaRPr lang="en-US" dirty="0"/>
          </a:p>
        </p:txBody>
      </p:sp>
      <p:graphicFrame>
        <p:nvGraphicFramePr>
          <p:cNvPr id="5" name="Table 5">
            <a:extLst>
              <a:ext uri="{FF2B5EF4-FFF2-40B4-BE49-F238E27FC236}">
                <a16:creationId xmlns:a16="http://schemas.microsoft.com/office/drawing/2014/main" id="{AA133F07-979D-4386-873F-62B1BA3EFEE4}"/>
              </a:ext>
            </a:extLst>
          </p:cNvPr>
          <p:cNvGraphicFramePr>
            <a:graphicFrameLocks noGrp="1"/>
          </p:cNvGraphicFramePr>
          <p:nvPr>
            <p:extLst>
              <p:ext uri="{D42A27DB-BD31-4B8C-83A1-F6EECF244321}">
                <p14:modId xmlns:p14="http://schemas.microsoft.com/office/powerpoint/2010/main" val="382008927"/>
              </p:ext>
            </p:extLst>
          </p:nvPr>
        </p:nvGraphicFramePr>
        <p:xfrm>
          <a:off x="140677" y="858128"/>
          <a:ext cx="8792308" cy="5462202"/>
        </p:xfrm>
        <a:graphic>
          <a:graphicData uri="http://schemas.openxmlformats.org/drawingml/2006/table">
            <a:tbl>
              <a:tblPr firstRow="1" bandRow="1">
                <a:tableStyleId>{5C22544A-7EE6-4342-B048-85BDC9FD1C3A}</a:tableStyleId>
              </a:tblPr>
              <a:tblGrid>
                <a:gridCol w="4740812">
                  <a:extLst>
                    <a:ext uri="{9D8B030D-6E8A-4147-A177-3AD203B41FA5}">
                      <a16:colId xmlns:a16="http://schemas.microsoft.com/office/drawing/2014/main" val="1945109945"/>
                    </a:ext>
                  </a:extLst>
                </a:gridCol>
                <a:gridCol w="4051496">
                  <a:extLst>
                    <a:ext uri="{9D8B030D-6E8A-4147-A177-3AD203B41FA5}">
                      <a16:colId xmlns:a16="http://schemas.microsoft.com/office/drawing/2014/main" val="3449785096"/>
                    </a:ext>
                  </a:extLst>
                </a:gridCol>
              </a:tblGrid>
              <a:tr h="723454">
                <a:tc>
                  <a:txBody>
                    <a:bodyPr/>
                    <a:lstStyle/>
                    <a:p>
                      <a:r>
                        <a:rPr lang="en-ZA" dirty="0"/>
                        <a:t>ACTIVITY</a:t>
                      </a:r>
                    </a:p>
                  </a:txBody>
                  <a:tcPr/>
                </a:tc>
                <a:tc>
                  <a:txBody>
                    <a:bodyPr/>
                    <a:lstStyle/>
                    <a:p>
                      <a:r>
                        <a:rPr lang="en-ZA" dirty="0"/>
                        <a:t>DATE DUE</a:t>
                      </a:r>
                    </a:p>
                  </a:txBody>
                  <a:tcPr/>
                </a:tc>
                <a:extLst>
                  <a:ext uri="{0D108BD9-81ED-4DB2-BD59-A6C34878D82A}">
                    <a16:rowId xmlns:a16="http://schemas.microsoft.com/office/drawing/2014/main" val="54260067"/>
                  </a:ext>
                </a:extLst>
              </a:tr>
              <a:tr h="95643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Advertisement of Bid in the:</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600" kern="1200" dirty="0">
                          <a:solidFill>
                            <a:schemeClr val="tx2"/>
                          </a:solidFill>
                          <a:latin typeface="+mn-lt"/>
                          <a:ea typeface="+mn-ea"/>
                          <a:cs typeface="+mn-cs"/>
                        </a:rPr>
                        <a:t>SARS eSourcing platform. </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600" kern="1200" dirty="0">
                          <a:solidFill>
                            <a:schemeClr val="tx2"/>
                          </a:solidFill>
                          <a:latin typeface="+mn-lt"/>
                          <a:ea typeface="+mn-ea"/>
                          <a:cs typeface="+mn-cs"/>
                        </a:rPr>
                        <a:t>National Treasury Tender Portal.</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600" kern="1200" dirty="0">
                          <a:solidFill>
                            <a:schemeClr val="tx2"/>
                          </a:solidFill>
                          <a:latin typeface="+mn-lt"/>
                          <a:ea typeface="+mn-ea"/>
                          <a:cs typeface="+mn-cs"/>
                        </a:rPr>
                        <a:t>SARS website</a:t>
                      </a:r>
                    </a:p>
                  </a:txBody>
                  <a:tcPr/>
                </a:tc>
                <a:tc>
                  <a:txBody>
                    <a:bodyPr/>
                    <a:lstStyle/>
                    <a:p>
                      <a:r>
                        <a:rPr lang="en-ZA" sz="1600" kern="1200" dirty="0">
                          <a:solidFill>
                            <a:schemeClr val="tx2"/>
                          </a:solidFill>
                          <a:latin typeface="+mn-lt"/>
                          <a:ea typeface="+mn-ea"/>
                          <a:cs typeface="+mn-cs"/>
                        </a:rPr>
                        <a:t>18 July 2022</a:t>
                      </a:r>
                    </a:p>
                  </a:txBody>
                  <a:tcPr/>
                </a:tc>
                <a:extLst>
                  <a:ext uri="{0D108BD9-81ED-4DB2-BD59-A6C34878D82A}">
                    <a16:rowId xmlns:a16="http://schemas.microsoft.com/office/drawing/2014/main" val="719324787"/>
                  </a:ext>
                </a:extLst>
              </a:tr>
              <a:tr h="50412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Distribution of Tender documents on SARS website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18 July 2022</a:t>
                      </a:r>
                    </a:p>
                  </a:txBody>
                  <a:tcPr/>
                </a:tc>
                <a:extLst>
                  <a:ext uri="{0D108BD9-81ED-4DB2-BD59-A6C34878D82A}">
                    <a16:rowId xmlns:a16="http://schemas.microsoft.com/office/drawing/2014/main" val="3424055144"/>
                  </a:ext>
                </a:extLst>
              </a:tr>
              <a:tr h="743891">
                <a:tc>
                  <a:txBody>
                    <a:bodyPr/>
                    <a:lstStyle/>
                    <a:p>
                      <a:pPr marL="0" algn="l" defTabSz="932962" rtl="0" eaLnBrk="1" latinLnBrk="0" hangingPunct="1"/>
                      <a:r>
                        <a:rPr lang="en-ZA" sz="1800" b="1" kern="1200" baseline="0" dirty="0">
                          <a:solidFill>
                            <a:srgbClr val="FF0000"/>
                          </a:solidFill>
                          <a:latin typeface="+mn-lt"/>
                          <a:ea typeface="+mn-ea"/>
                          <a:cs typeface="+mn-cs"/>
                        </a:rPr>
                        <a:t>Non-compulsory virtual briefing session</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ZA" sz="1600" kern="1200" noProof="0" dirty="0">
                        <a:solidFill>
                          <a:schemeClr val="tx2"/>
                        </a:solidFill>
                        <a:latin typeface="+mn-lt"/>
                        <a:ea typeface="+mn-ea"/>
                        <a:cs typeface="+mn-cs"/>
                      </a:endParaRPr>
                    </a:p>
                    <a:p>
                      <a:r>
                        <a:rPr lang="en-ZA" sz="1600" kern="1200" noProof="0" dirty="0" smtClean="0">
                          <a:solidFill>
                            <a:schemeClr val="tx2"/>
                          </a:solidFill>
                          <a:latin typeface="+mn-lt"/>
                          <a:ea typeface="+mn-ea"/>
                          <a:cs typeface="+mn-cs"/>
                        </a:rPr>
                        <a:t>26 </a:t>
                      </a:r>
                      <a:r>
                        <a:rPr lang="en-ZA" sz="1600" kern="1200" noProof="0" dirty="0">
                          <a:solidFill>
                            <a:schemeClr val="tx2"/>
                          </a:solidFill>
                          <a:latin typeface="+mn-lt"/>
                          <a:ea typeface="+mn-ea"/>
                          <a:cs typeface="+mn-cs"/>
                        </a:rPr>
                        <a:t>July 2022 at </a:t>
                      </a:r>
                      <a:r>
                        <a:rPr lang="en-ZA" sz="1600" kern="1200" noProof="0" dirty="0" smtClean="0">
                          <a:solidFill>
                            <a:schemeClr val="tx2"/>
                          </a:solidFill>
                          <a:latin typeface="+mn-lt"/>
                          <a:ea typeface="+mn-ea"/>
                          <a:cs typeface="+mn-cs"/>
                        </a:rPr>
                        <a:t>14h00</a:t>
                      </a:r>
                      <a:endParaRPr lang="en-ZA" sz="1600" kern="1200" dirty="0">
                        <a:solidFill>
                          <a:schemeClr val="tx2"/>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ZA" sz="1600" kern="1200" noProof="0" dirty="0">
                        <a:solidFill>
                          <a:schemeClr val="tx2"/>
                        </a:solidFill>
                        <a:latin typeface="+mn-lt"/>
                        <a:ea typeface="+mn-ea"/>
                        <a:cs typeface="+mn-cs"/>
                      </a:endParaRPr>
                    </a:p>
                  </a:txBody>
                  <a:tcPr/>
                </a:tc>
                <a:extLst>
                  <a:ext uri="{0D108BD9-81ED-4DB2-BD59-A6C34878D82A}">
                    <a16:rowId xmlns:a16="http://schemas.microsoft.com/office/drawing/2014/main" val="3384964731"/>
                  </a:ext>
                </a:extLst>
              </a:tr>
              <a:tr h="723454">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Last date for questions relating to RFP</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ZA" sz="1600" kern="1200" noProof="0" dirty="0">
                        <a:solidFill>
                          <a:schemeClr val="tx2"/>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ZA" sz="1600" kern="1200" noProof="0" dirty="0" smtClean="0">
                          <a:solidFill>
                            <a:schemeClr val="tx2"/>
                          </a:solidFill>
                          <a:latin typeface="+mn-lt"/>
                          <a:ea typeface="+mn-ea"/>
                          <a:cs typeface="+mn-cs"/>
                        </a:rPr>
                        <a:t>29 July 2022</a:t>
                      </a:r>
                      <a:endParaRPr lang="en-ZA" sz="1600" kern="1200" noProof="0" dirty="0">
                        <a:solidFill>
                          <a:schemeClr val="tx2"/>
                        </a:solidFill>
                        <a:latin typeface="+mn-lt"/>
                        <a:ea typeface="+mn-ea"/>
                        <a:cs typeface="+mn-cs"/>
                      </a:endParaRPr>
                    </a:p>
                  </a:txBody>
                  <a:tcPr/>
                </a:tc>
                <a:extLst>
                  <a:ext uri="{0D108BD9-81ED-4DB2-BD59-A6C34878D82A}">
                    <a16:rowId xmlns:a16="http://schemas.microsoft.com/office/drawing/2014/main" val="1407839868"/>
                  </a:ext>
                </a:extLst>
              </a:tr>
              <a:tr h="723454">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Bid Closing Date</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ZA" sz="1600" kern="1200" noProof="0" dirty="0">
                        <a:solidFill>
                          <a:schemeClr val="tx2"/>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ZA" sz="1600" kern="1200" noProof="0" dirty="0" smtClean="0">
                          <a:solidFill>
                            <a:schemeClr val="tx2"/>
                          </a:solidFill>
                          <a:latin typeface="+mn-lt"/>
                          <a:ea typeface="+mn-ea"/>
                          <a:cs typeface="+mn-cs"/>
                        </a:rPr>
                        <a:t>18 </a:t>
                      </a:r>
                      <a:r>
                        <a:rPr lang="en-ZA" sz="1600" kern="1200" noProof="0" dirty="0">
                          <a:solidFill>
                            <a:schemeClr val="tx2"/>
                          </a:solidFill>
                          <a:latin typeface="+mn-lt"/>
                          <a:ea typeface="+mn-ea"/>
                          <a:cs typeface="+mn-cs"/>
                        </a:rPr>
                        <a:t>August 2022 at 11h00</a:t>
                      </a:r>
                      <a:endParaRPr lang="en-ZA" sz="1600" kern="1200" dirty="0">
                        <a:solidFill>
                          <a:schemeClr val="tx2"/>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ZA" sz="1600" kern="1200" noProof="0" dirty="0">
                        <a:solidFill>
                          <a:schemeClr val="tx2"/>
                        </a:solidFill>
                        <a:latin typeface="+mn-lt"/>
                        <a:ea typeface="+mn-ea"/>
                        <a:cs typeface="+mn-cs"/>
                      </a:endParaRPr>
                    </a:p>
                  </a:txBody>
                  <a:tcPr/>
                </a:tc>
                <a:extLst>
                  <a:ext uri="{0D108BD9-81ED-4DB2-BD59-A6C34878D82A}">
                    <a16:rowId xmlns:a16="http://schemas.microsoft.com/office/drawing/2014/main" val="4268033793"/>
                  </a:ext>
                </a:extLst>
              </a:tr>
              <a:tr h="723454">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Notice to bidders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ZA" sz="1600" kern="1200" noProof="0" dirty="0">
                        <a:solidFill>
                          <a:schemeClr val="tx2"/>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ZA" sz="1600" kern="1200" baseline="0" noProof="0" dirty="0">
                          <a:solidFill>
                            <a:schemeClr val="tx2"/>
                          </a:solidFill>
                          <a:latin typeface="+mn-lt"/>
                          <a:ea typeface="+mn-ea"/>
                          <a:cs typeface="+mn-cs"/>
                        </a:rPr>
                        <a:t>Oct/ Nov </a:t>
                      </a:r>
                      <a:r>
                        <a:rPr lang="en-ZA" sz="1600" kern="1200" noProof="0" dirty="0">
                          <a:solidFill>
                            <a:schemeClr val="tx2"/>
                          </a:solidFill>
                          <a:latin typeface="+mn-lt"/>
                          <a:ea typeface="+mn-ea"/>
                          <a:cs typeface="+mn-cs"/>
                        </a:rPr>
                        <a:t>2022</a:t>
                      </a:r>
                    </a:p>
                  </a:txBody>
                  <a:tcPr/>
                </a:tc>
                <a:extLst>
                  <a:ext uri="{0D108BD9-81ED-4DB2-BD59-A6C34878D82A}">
                    <a16:rowId xmlns:a16="http://schemas.microsoft.com/office/drawing/2014/main" val="1773444724"/>
                  </a:ext>
                </a:extLst>
              </a:tr>
            </a:tbl>
          </a:graphicData>
        </a:graphic>
      </p:graphicFrame>
    </p:spTree>
    <p:extLst>
      <p:ext uri="{BB962C8B-B14F-4D97-AF65-F5344CB8AC3E}">
        <p14:creationId xmlns:p14="http://schemas.microsoft.com/office/powerpoint/2010/main" val="39453921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10</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92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RFP Timelines</a:t>
            </a:r>
          </a:p>
          <a:p>
            <a:pPr marL="228600" indent="-228600">
              <a:lnSpc>
                <a:spcPct val="135000"/>
              </a:lnSpc>
              <a:spcBef>
                <a:spcPct val="75000"/>
              </a:spcBef>
              <a:spcAft>
                <a:spcPct val="10000"/>
              </a:spcAft>
              <a:buClr>
                <a:schemeClr val="accent1"/>
              </a:buClr>
            </a:pPr>
            <a:r>
              <a:rPr lang="en-ZA" b="1" dirty="0">
                <a:solidFill>
                  <a:srgbClr val="FF0000"/>
                </a:solidFill>
              </a:rPr>
              <a:t>3.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4. Bid Evaluation Process </a:t>
            </a:r>
          </a:p>
          <a:p>
            <a:pPr marL="228600" indent="-228600">
              <a:lnSpc>
                <a:spcPct val="135000"/>
              </a:lnSpc>
              <a:spcBef>
                <a:spcPct val="75000"/>
              </a:spcBef>
              <a:spcAft>
                <a:spcPct val="10000"/>
              </a:spcAft>
              <a:buClr>
                <a:schemeClr val="accent1"/>
              </a:buClr>
            </a:pPr>
            <a:r>
              <a:rPr lang="en-US" b="1" dirty="0">
                <a:solidFill>
                  <a:schemeClr val="tx2"/>
                </a:solidFill>
              </a:rPr>
              <a:t>5. Price &amp; B-BBEE</a:t>
            </a:r>
          </a:p>
          <a:p>
            <a:pPr marL="228600" indent="-228600">
              <a:lnSpc>
                <a:spcPct val="135000"/>
              </a:lnSpc>
              <a:spcBef>
                <a:spcPct val="75000"/>
              </a:spcBef>
              <a:spcAft>
                <a:spcPct val="10000"/>
              </a:spcAft>
              <a:buClr>
                <a:schemeClr val="accent1"/>
              </a:buClr>
            </a:pPr>
            <a:r>
              <a:rPr lang="en-ZA" sz="1800" b="1" dirty="0">
                <a:solidFill>
                  <a:schemeClr val="tx2"/>
                </a:solidFill>
              </a:rPr>
              <a:t>6. Services Agreements</a:t>
            </a:r>
          </a:p>
          <a:p>
            <a:pPr marL="228600" indent="-228600">
              <a:lnSpc>
                <a:spcPct val="135000"/>
              </a:lnSpc>
              <a:spcBef>
                <a:spcPct val="75000"/>
              </a:spcBef>
              <a:spcAft>
                <a:spcPct val="10000"/>
              </a:spcAft>
              <a:buClr>
                <a:schemeClr val="accent1"/>
              </a:buClr>
            </a:pPr>
            <a:r>
              <a:rPr lang="en-ZA" sz="1800" b="1" dirty="0">
                <a:solidFill>
                  <a:schemeClr val="tx2"/>
                </a:solidFill>
              </a:rPr>
              <a:t>7. RFP submission and contact details</a:t>
            </a:r>
          </a:p>
          <a:p>
            <a:pPr marL="228600" indent="-228600" algn="l">
              <a:lnSpc>
                <a:spcPct val="135000"/>
              </a:lnSpc>
              <a:spcBef>
                <a:spcPct val="75000"/>
              </a:spcBef>
              <a:spcAft>
                <a:spcPct val="10000"/>
              </a:spcAft>
              <a:buClr>
                <a:schemeClr val="accent1"/>
              </a:buClr>
            </a:pPr>
            <a:r>
              <a:rPr lang="en-ZA" sz="1800" b="1" dirty="0">
                <a:solidFill>
                  <a:schemeClr val="tx2"/>
                </a:solidFill>
              </a:rPr>
              <a:t>8. Q&amp;A</a:t>
            </a:r>
            <a:endParaRPr lang="en-ZA" sz="1100" dirty="0">
              <a:solidFill>
                <a:schemeClr val="tx1"/>
              </a:solidFill>
            </a:endParaRPr>
          </a:p>
          <a:p>
            <a:endParaRPr lang="en-ZA" dirty="0"/>
          </a:p>
        </p:txBody>
      </p:sp>
    </p:spTree>
    <p:extLst>
      <p:ext uri="{BB962C8B-B14F-4D97-AF65-F5344CB8AC3E}">
        <p14:creationId xmlns:p14="http://schemas.microsoft.com/office/powerpoint/2010/main" val="19792430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73572" y="110479"/>
            <a:ext cx="7813128" cy="532606"/>
          </a:xfrm>
        </p:spPr>
        <p:txBody>
          <a:bodyPr>
            <a:normAutofit fontScale="90000"/>
          </a:bodyPr>
          <a:lstStyle/>
          <a:p>
            <a:pPr algn="just">
              <a:lnSpc>
                <a:spcPct val="100000"/>
              </a:lnSpc>
            </a:pPr>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n-lt"/>
                <a:ea typeface="+mn-ea"/>
                <a:cs typeface="+mn-cs"/>
              </a:rPr>
              <a:t>BACKGROUND &amp; SCOPE OF WORK </a:t>
            </a:r>
            <a: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t/>
            </a:r>
            <a:b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br>
            <a:r>
              <a:rPr lang="en-ZA" dirty="0"/>
              <a:t/>
            </a:r>
            <a:br>
              <a:rPr lang="en-ZA" dirty="0"/>
            </a:br>
            <a:r>
              <a:rPr lang="en-ZA" dirty="0"/>
              <a:t/>
            </a:r>
            <a:br>
              <a:rPr lang="en-ZA" dirty="0"/>
            </a:br>
            <a:r>
              <a:rPr lang="en-ZA" b="0" dirty="0">
                <a:solidFill>
                  <a:schemeClr val="accent5">
                    <a:lumMod val="50000"/>
                  </a:schemeClr>
                </a:solidFill>
              </a:rPr>
              <a:t>Refer to paragraph 9 of the RFP document</a:t>
            </a:r>
            <a:br>
              <a:rPr lang="en-ZA" b="0" dirty="0">
                <a:solidFill>
                  <a:schemeClr val="accent5">
                    <a:lumMod val="50000"/>
                  </a:schemeClr>
                </a:solidFill>
              </a:rPr>
            </a:br>
            <a:r>
              <a:rPr lang="en-ZA" b="0" dirty="0">
                <a:solidFill>
                  <a:schemeClr val="accent5">
                    <a:lumMod val="50000"/>
                  </a:schemeClr>
                </a:solidFill>
              </a:rPr>
              <a:t/>
            </a:r>
            <a:br>
              <a:rPr lang="en-ZA" b="0" dirty="0">
                <a:solidFill>
                  <a:schemeClr val="accent5">
                    <a:lumMod val="50000"/>
                  </a:schemeClr>
                </a:solidFill>
              </a:rPr>
            </a:br>
            <a:r>
              <a:rPr lang="en-ZA" b="0" dirty="0">
                <a:solidFill>
                  <a:schemeClr val="accent5">
                    <a:lumMod val="50000"/>
                  </a:schemeClr>
                </a:solidFill>
              </a:rPr>
              <a:t/>
            </a:r>
            <a:br>
              <a:rPr lang="en-ZA" b="0" dirty="0">
                <a:solidFill>
                  <a:schemeClr val="accent5">
                    <a:lumMod val="50000"/>
                  </a:schemeClr>
                </a:solidFill>
              </a:rPr>
            </a:br>
            <a:endParaRPr lang="en-ZA" sz="1800" b="0" dirty="0">
              <a:solidFill>
                <a:schemeClr val="accent5">
                  <a:lumMod val="50000"/>
                </a:schemeClr>
              </a:solidFill>
            </a:endParaRPr>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11</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09102750"/>
              </p:ext>
            </p:extLst>
          </p:nvPr>
        </p:nvGraphicFramePr>
        <p:xfrm>
          <a:off x="4114800" y="3043238"/>
          <a:ext cx="914400" cy="771525"/>
        </p:xfrm>
        <a:graphic>
          <a:graphicData uri="http://schemas.openxmlformats.org/presentationml/2006/ole">
            <mc:AlternateContent xmlns:mc="http://schemas.openxmlformats.org/markup-compatibility/2006">
              <mc:Choice xmlns:v="urn:schemas-microsoft-com:vml" Requires="v">
                <p:oleObj spid="_x0000_s5133" name="Acrobat Document" showAsIcon="1" r:id="rId3" imgW="914400" imgH="771480" progId="AcroExch.Document.DC">
                  <p:embed/>
                </p:oleObj>
              </mc:Choice>
              <mc:Fallback>
                <p:oleObj name="Acrobat Document" showAsIcon="1" r:id="rId3" imgW="914400" imgH="771480" progId="AcroExch.Document.DC">
                  <p:embed/>
                  <p:pic>
                    <p:nvPicPr>
                      <p:cNvPr id="0" name=""/>
                      <p:cNvPicPr/>
                      <p:nvPr/>
                    </p:nvPicPr>
                    <p:blipFill>
                      <a:blip r:embed="rId4"/>
                      <a:stretch>
                        <a:fillRect/>
                      </a:stretch>
                    </p:blipFill>
                    <p:spPr>
                      <a:xfrm>
                        <a:off x="4114800" y="3043238"/>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39529875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540B12B-D968-2643-8E7F-238A3C456CC9}" type="slidenum">
              <a:rPr kumimoji="0" lang="en-US" sz="1200" b="0" i="0" u="none" strike="noStrike" kern="1200" cap="none" spc="0" normalizeH="0" baseline="0" noProof="0" smtClean="0">
                <a:ln>
                  <a:noFill/>
                </a:ln>
                <a:solidFill>
                  <a:srgbClr val="004C85"/>
                </a:solidFill>
                <a:effectLst/>
                <a:uLnTx/>
                <a:uFillTx/>
                <a:latin typeface="Arial"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srgbClr val="004C85"/>
              </a:solidFill>
              <a:effectLst/>
              <a:uLnTx/>
              <a:uFillTx/>
              <a:latin typeface="Arial" charset="0"/>
              <a:ea typeface="+mn-ea"/>
              <a:cs typeface="+mn-cs"/>
            </a:endParaRPr>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Governance, Rules and Procedures</a:t>
            </a:r>
          </a:p>
          <a:p>
            <a:pPr marL="228600" indent="-228600">
              <a:lnSpc>
                <a:spcPct val="135000"/>
              </a:lnSpc>
              <a:spcBef>
                <a:spcPct val="75000"/>
              </a:spcBef>
              <a:spcAft>
                <a:spcPct val="10000"/>
              </a:spcAft>
              <a:buClr>
                <a:schemeClr val="accent1"/>
              </a:buClr>
            </a:pPr>
            <a:r>
              <a:rPr lang="en-ZA" b="1" dirty="0">
                <a:solidFill>
                  <a:schemeClr val="tx2"/>
                </a:solidFill>
              </a:rPr>
              <a:t>3. RFP Timelines</a:t>
            </a:r>
          </a:p>
          <a:p>
            <a:pPr marL="228600" indent="-228600">
              <a:lnSpc>
                <a:spcPct val="135000"/>
              </a:lnSpc>
              <a:spcBef>
                <a:spcPct val="75000"/>
              </a:spcBef>
              <a:spcAft>
                <a:spcPct val="10000"/>
              </a:spcAft>
              <a:buClr>
                <a:schemeClr val="accent1"/>
              </a:buClr>
            </a:pPr>
            <a:r>
              <a:rPr lang="en-ZA" b="1" dirty="0">
                <a:solidFill>
                  <a:schemeClr val="tx2"/>
                </a:solidFill>
              </a:rPr>
              <a:t>4. Background and Scope of Work </a:t>
            </a:r>
          </a:p>
          <a:p>
            <a:pPr marL="228600" indent="-228600">
              <a:lnSpc>
                <a:spcPct val="135000"/>
              </a:lnSpc>
              <a:spcBef>
                <a:spcPct val="75000"/>
              </a:spcBef>
              <a:spcAft>
                <a:spcPct val="10000"/>
              </a:spcAft>
              <a:buClr>
                <a:schemeClr val="accent1"/>
              </a:buClr>
            </a:pPr>
            <a:r>
              <a:rPr lang="en-ZA" b="1" dirty="0">
                <a:solidFill>
                  <a:srgbClr val="FF0000"/>
                </a:solidFill>
              </a:rPr>
              <a:t>5. Bid Evaluation Process </a:t>
            </a:r>
          </a:p>
          <a:p>
            <a:pPr marL="228600" indent="-228600">
              <a:lnSpc>
                <a:spcPct val="135000"/>
              </a:lnSpc>
              <a:spcBef>
                <a:spcPct val="75000"/>
              </a:spcBef>
              <a:spcAft>
                <a:spcPct val="10000"/>
              </a:spcAft>
              <a:buClr>
                <a:schemeClr val="accent1"/>
              </a:buClr>
            </a:pPr>
            <a:r>
              <a:rPr lang="en-US" b="1" dirty="0">
                <a:solidFill>
                  <a:schemeClr val="tx2"/>
                </a:solidFill>
              </a:rPr>
              <a:t>6. Price &amp; B-BBEE</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a:solidFill>
                  <a:schemeClr val="tx2"/>
                </a:solidFill>
              </a:rPr>
              <a:t>. Financial Analysis</a:t>
            </a:r>
          </a:p>
          <a:p>
            <a:pPr marL="228600" indent="-228600">
              <a:lnSpc>
                <a:spcPct val="135000"/>
              </a:lnSpc>
              <a:spcBef>
                <a:spcPct val="75000"/>
              </a:spcBef>
              <a:spcAft>
                <a:spcPct val="10000"/>
              </a:spcAft>
              <a:buClr>
                <a:schemeClr val="accent1"/>
              </a:buClr>
            </a:pPr>
            <a:r>
              <a:rPr lang="en-ZA" sz="1800" b="1" dirty="0">
                <a:solidFill>
                  <a:schemeClr val="tx2"/>
                </a:solidFill>
              </a:rPr>
              <a:t>8. Services Agreements</a:t>
            </a:r>
          </a:p>
          <a:p>
            <a:pPr marL="228600" indent="-228600">
              <a:lnSpc>
                <a:spcPct val="135000"/>
              </a:lnSpc>
              <a:spcBef>
                <a:spcPct val="75000"/>
              </a:spcBef>
              <a:spcAft>
                <a:spcPct val="10000"/>
              </a:spcAft>
              <a:buClr>
                <a:schemeClr val="accent1"/>
              </a:buClr>
            </a:pPr>
            <a:r>
              <a:rPr lang="en-ZA" b="1" dirty="0">
                <a:solidFill>
                  <a:schemeClr val="tx2"/>
                </a:solidFill>
              </a:rPr>
              <a:t>9</a:t>
            </a:r>
            <a:r>
              <a:rPr lang="en-ZA" sz="1800" b="1" dirty="0">
                <a:solidFill>
                  <a:schemeClr val="tx2"/>
                </a:solidFill>
              </a:rPr>
              <a:t>. RFP submission and contact details</a:t>
            </a:r>
          </a:p>
          <a:p>
            <a:pPr marL="228600" indent="-228600" algn="l">
              <a:lnSpc>
                <a:spcPct val="135000"/>
              </a:lnSpc>
              <a:spcBef>
                <a:spcPct val="75000"/>
              </a:spcBef>
              <a:spcAft>
                <a:spcPct val="10000"/>
              </a:spcAft>
              <a:buClr>
                <a:schemeClr val="accent1"/>
              </a:buClr>
            </a:pPr>
            <a:r>
              <a:rPr lang="en-ZA" b="1" dirty="0">
                <a:solidFill>
                  <a:schemeClr val="tx2"/>
                </a:solidFill>
              </a:rPr>
              <a:t>10</a:t>
            </a:r>
            <a:r>
              <a:rPr lang="en-ZA" sz="1800" b="1" dirty="0">
                <a:solidFill>
                  <a:schemeClr val="tx2"/>
                </a:solidFill>
              </a:rPr>
              <a:t>. Q&amp;A</a:t>
            </a:r>
            <a:endParaRPr lang="en-ZA" sz="1100" dirty="0">
              <a:solidFill>
                <a:schemeClr val="tx1"/>
              </a:solidFill>
            </a:endParaRPr>
          </a:p>
          <a:p>
            <a:endParaRPr lang="en-ZA" dirty="0"/>
          </a:p>
        </p:txBody>
      </p:sp>
    </p:spTree>
    <p:extLst>
      <p:ext uri="{BB962C8B-B14F-4D97-AF65-F5344CB8AC3E}">
        <p14:creationId xmlns:p14="http://schemas.microsoft.com/office/powerpoint/2010/main" val="20922249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9144000" cy="532606"/>
          </a:xfrm>
        </p:spPr>
        <p:txBody>
          <a:bodyPr>
            <a:normAutofit fontScale="90000"/>
          </a:bodyPr>
          <a:lstStyle/>
          <a:p>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n-lt"/>
                <a:ea typeface="+mn-ea"/>
                <a:cs typeface="+mn-cs"/>
              </a:rPr>
              <a:t>BID EVALUATION PROCESS </a:t>
            </a:r>
            <a:r>
              <a:rPr lang="en-ZA" sz="1800" b="1" dirty="0">
                <a:solidFill>
                  <a:schemeClr val="tx2"/>
                </a:solidFill>
                <a:effectLst>
                  <a:outerShdw blurRad="38100" dist="38100" dir="2700000" algn="tl">
                    <a:srgbClr val="000000">
                      <a:alpha val="43137"/>
                    </a:srgbClr>
                  </a:outerShdw>
                </a:effectLst>
                <a:latin typeface="+mj-lt"/>
                <a:ea typeface="+mj-ea"/>
                <a:cs typeface="+mj-cs"/>
              </a:rPr>
              <a:t>Refer to section </a:t>
            </a:r>
            <a:r>
              <a:rPr lang="en-ZA" sz="1800" b="1" dirty="0" smtClean="0">
                <a:solidFill>
                  <a:schemeClr val="tx2"/>
                </a:solidFill>
                <a:effectLst>
                  <a:outerShdw blurRad="38100" dist="38100" dir="2700000" algn="tl">
                    <a:srgbClr val="000000">
                      <a:alpha val="43137"/>
                    </a:srgbClr>
                  </a:outerShdw>
                </a:effectLst>
                <a:latin typeface="+mj-lt"/>
                <a:ea typeface="+mj-ea"/>
                <a:cs typeface="+mj-cs"/>
              </a:rPr>
              <a:t>13 </a:t>
            </a:r>
            <a:r>
              <a:rPr lang="en-ZA" sz="1800" b="1" dirty="0">
                <a:solidFill>
                  <a:schemeClr val="tx2"/>
                </a:solidFill>
                <a:effectLst>
                  <a:outerShdw blurRad="38100" dist="38100" dir="2700000" algn="tl">
                    <a:srgbClr val="000000">
                      <a:alpha val="43137"/>
                    </a:srgbClr>
                  </a:outerShdw>
                </a:effectLst>
                <a:latin typeface="+mj-lt"/>
                <a:ea typeface="+mj-ea"/>
                <a:cs typeface="+mj-cs"/>
              </a:rPr>
              <a:t>of the RFP doc</a:t>
            </a:r>
            <a: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t/>
            </a:r>
            <a:b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b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13</a:t>
            </a:fld>
            <a:endParaRPr lang="en-US" dirty="0"/>
          </a:p>
        </p:txBody>
      </p:sp>
      <p:sp>
        <p:nvSpPr>
          <p:cNvPr id="4" name="AutoShape 74">
            <a:extLst>
              <a:ext uri="{FF2B5EF4-FFF2-40B4-BE49-F238E27FC236}">
                <a16:creationId xmlns:a16="http://schemas.microsoft.com/office/drawing/2014/main" id="{FF4088F1-A95E-411C-9D84-36E755FE6272}"/>
              </a:ext>
            </a:extLst>
          </p:cNvPr>
          <p:cNvSpPr>
            <a:spLocks noChangeArrowheads="1"/>
          </p:cNvSpPr>
          <p:nvPr/>
        </p:nvSpPr>
        <p:spPr bwMode="auto">
          <a:xfrm>
            <a:off x="273269" y="939909"/>
            <a:ext cx="3325090" cy="195056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5" name="Text Box 75">
            <a:extLst>
              <a:ext uri="{FF2B5EF4-FFF2-40B4-BE49-F238E27FC236}">
                <a16:creationId xmlns:a16="http://schemas.microsoft.com/office/drawing/2014/main" id="{96DD892A-234F-424B-88F5-3A32BD7686F9}"/>
              </a:ext>
            </a:extLst>
          </p:cNvPr>
          <p:cNvSpPr txBox="1">
            <a:spLocks noChangeArrowheads="1"/>
          </p:cNvSpPr>
          <p:nvPr/>
        </p:nvSpPr>
        <p:spPr bwMode="auto">
          <a:xfrm>
            <a:off x="623456" y="1113627"/>
            <a:ext cx="1064586"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0</a:t>
            </a:r>
            <a:endParaRPr lang="en-GB" b="1" dirty="0">
              <a:solidFill>
                <a:schemeClr val="tx2"/>
              </a:solidFill>
            </a:endParaRPr>
          </a:p>
        </p:txBody>
      </p:sp>
      <p:sp>
        <p:nvSpPr>
          <p:cNvPr id="6" name="Rectangle 11">
            <a:extLst>
              <a:ext uri="{FF2B5EF4-FFF2-40B4-BE49-F238E27FC236}">
                <a16:creationId xmlns:a16="http://schemas.microsoft.com/office/drawing/2014/main" id="{D76C1CEA-7DF1-4756-B22D-05D99288F2E9}"/>
              </a:ext>
            </a:extLst>
          </p:cNvPr>
          <p:cNvSpPr>
            <a:spLocks noChangeArrowheads="1"/>
          </p:cNvSpPr>
          <p:nvPr/>
        </p:nvSpPr>
        <p:spPr bwMode="auto">
          <a:xfrm>
            <a:off x="573305" y="1883463"/>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Pre-Qualification</a:t>
            </a:r>
          </a:p>
        </p:txBody>
      </p:sp>
      <p:sp>
        <p:nvSpPr>
          <p:cNvPr id="7" name="Text Box 98">
            <a:extLst>
              <a:ext uri="{FF2B5EF4-FFF2-40B4-BE49-F238E27FC236}">
                <a16:creationId xmlns:a16="http://schemas.microsoft.com/office/drawing/2014/main" id="{E935DA4E-A466-4652-AC17-45EE64ECEEC8}"/>
              </a:ext>
            </a:extLst>
          </p:cNvPr>
          <p:cNvSpPr txBox="1">
            <a:spLocks noChangeArrowheads="1"/>
          </p:cNvSpPr>
          <p:nvPr/>
        </p:nvSpPr>
        <p:spPr bwMode="auto">
          <a:xfrm>
            <a:off x="3727939" y="643085"/>
            <a:ext cx="5416062" cy="2308324"/>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3038" indent="-173038">
              <a:lnSpc>
                <a:spcPct val="150000"/>
              </a:lnSpc>
              <a:buFontTx/>
              <a:buChar char="•"/>
            </a:pPr>
            <a:r>
              <a:rPr lang="en-ZA" sz="1200" b="1" dirty="0">
                <a:solidFill>
                  <a:schemeClr val="tx2"/>
                </a:solidFill>
              </a:rPr>
              <a:t>Central Registration Report (Central Database System) from NT</a:t>
            </a:r>
          </a:p>
          <a:p>
            <a:pPr marL="173038" indent="-173038">
              <a:lnSpc>
                <a:spcPct val="150000"/>
              </a:lnSpc>
              <a:buFontTx/>
              <a:buChar char="•"/>
            </a:pPr>
            <a:r>
              <a:rPr lang="en-ZA" sz="1200" b="1" dirty="0">
                <a:solidFill>
                  <a:schemeClr val="tx2"/>
                </a:solidFill>
              </a:rPr>
              <a:t>Tax Compliance Status Pin</a:t>
            </a:r>
          </a:p>
          <a:p>
            <a:pPr marL="173038" indent="-173038">
              <a:lnSpc>
                <a:spcPct val="150000"/>
              </a:lnSpc>
              <a:buFontTx/>
              <a:buChar char="•"/>
            </a:pPr>
            <a:r>
              <a:rPr lang="en-ZA" sz="1200" b="1" dirty="0">
                <a:solidFill>
                  <a:schemeClr val="tx2"/>
                </a:solidFill>
              </a:rPr>
              <a:t>Invitation to Bid –SBD 1                       </a:t>
            </a:r>
          </a:p>
          <a:p>
            <a:pPr algn="l">
              <a:lnSpc>
                <a:spcPct val="150000"/>
              </a:lnSpc>
              <a:buFontTx/>
              <a:buChar char="•"/>
            </a:pPr>
            <a:r>
              <a:rPr lang="en-ZA" sz="1200" b="1" dirty="0">
                <a:solidFill>
                  <a:schemeClr val="tx2"/>
                </a:solidFill>
              </a:rPr>
              <a:t>   Declaration of Interest (SBD 4)</a:t>
            </a:r>
          </a:p>
          <a:p>
            <a:pPr algn="l">
              <a:lnSpc>
                <a:spcPct val="150000"/>
              </a:lnSpc>
              <a:buFontTx/>
              <a:buChar char="•"/>
            </a:pPr>
            <a:r>
              <a:rPr lang="en-US" sz="1200" b="1" dirty="0">
                <a:solidFill>
                  <a:schemeClr val="tx2"/>
                </a:solidFill>
              </a:rPr>
              <a:t>   Preference Point Claim Form – SBD 6.1</a:t>
            </a:r>
            <a:endParaRPr lang="en-ZA" sz="1200" b="1" dirty="0">
              <a:solidFill>
                <a:schemeClr val="tx2"/>
              </a:solidFill>
            </a:endParaRPr>
          </a:p>
          <a:p>
            <a:pPr>
              <a:lnSpc>
                <a:spcPct val="150000"/>
              </a:lnSpc>
              <a:buFontTx/>
              <a:buChar char="•"/>
            </a:pPr>
            <a:r>
              <a:rPr lang="en-ZA" sz="1200" b="1" dirty="0">
                <a:solidFill>
                  <a:schemeClr val="tx2"/>
                </a:solidFill>
                <a:cs typeface="Times New Roman" pitchFamily="18" charset="0"/>
              </a:rPr>
              <a:t>   Supplier Risk Questionnaire</a:t>
            </a:r>
          </a:p>
          <a:p>
            <a:pPr>
              <a:lnSpc>
                <a:spcPct val="150000"/>
              </a:lnSpc>
              <a:buFontTx/>
              <a:buChar char="•"/>
            </a:pPr>
            <a:r>
              <a:rPr lang="en-US" sz="1200" b="1" dirty="0">
                <a:solidFill>
                  <a:schemeClr val="tx2"/>
                </a:solidFill>
                <a:cs typeface="Times New Roman" pitchFamily="18" charset="0"/>
              </a:rPr>
              <a:t>   General Conditions of Contract (GCC)</a:t>
            </a:r>
            <a:endParaRPr lang="en-ZA" sz="1200" b="1" dirty="0">
              <a:solidFill>
                <a:schemeClr val="tx2"/>
              </a:solidFill>
              <a:cs typeface="Times New Roman" pitchFamily="18" charset="0"/>
            </a:endParaRPr>
          </a:p>
          <a:p>
            <a:pPr algn="l">
              <a:lnSpc>
                <a:spcPct val="150000"/>
              </a:lnSpc>
              <a:buFontTx/>
              <a:buChar char="•"/>
            </a:pPr>
            <a:r>
              <a:rPr lang="en-ZA" sz="1200" b="1" dirty="0">
                <a:solidFill>
                  <a:schemeClr val="tx2"/>
                </a:solidFill>
                <a:cs typeface="Times New Roman" pitchFamily="18" charset="0"/>
              </a:rPr>
              <a:t>    Annual Financial Statements</a:t>
            </a:r>
          </a:p>
        </p:txBody>
      </p:sp>
      <p:sp>
        <p:nvSpPr>
          <p:cNvPr id="8" name="Rectangle 7">
            <a:extLst>
              <a:ext uri="{FF2B5EF4-FFF2-40B4-BE49-F238E27FC236}">
                <a16:creationId xmlns:a16="http://schemas.microsoft.com/office/drawing/2014/main" id="{D76C1CEA-7DF1-4756-B22D-05D99288F2E9}"/>
              </a:ext>
            </a:extLst>
          </p:cNvPr>
          <p:cNvSpPr>
            <a:spLocks noChangeArrowheads="1"/>
          </p:cNvSpPr>
          <p:nvPr/>
        </p:nvSpPr>
        <p:spPr bwMode="auto">
          <a:xfrm>
            <a:off x="573305" y="3442632"/>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Mandatory Requirement </a:t>
            </a:r>
          </a:p>
        </p:txBody>
      </p:sp>
      <p:sp>
        <p:nvSpPr>
          <p:cNvPr id="9" name="Text Box 75">
            <a:extLst>
              <a:ext uri="{FF2B5EF4-FFF2-40B4-BE49-F238E27FC236}">
                <a16:creationId xmlns:a16="http://schemas.microsoft.com/office/drawing/2014/main" id="{96DD892A-234F-424B-88F5-3A32BD7686F9}"/>
              </a:ext>
            </a:extLst>
          </p:cNvPr>
          <p:cNvSpPr txBox="1">
            <a:spLocks noChangeArrowheads="1"/>
          </p:cNvSpPr>
          <p:nvPr/>
        </p:nvSpPr>
        <p:spPr bwMode="auto">
          <a:xfrm>
            <a:off x="623456" y="3015418"/>
            <a:ext cx="1064586"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1</a:t>
            </a:r>
            <a:endParaRPr lang="en-GB" b="1" dirty="0">
              <a:solidFill>
                <a:schemeClr val="tx2"/>
              </a:solidFill>
            </a:endParaRPr>
          </a:p>
        </p:txBody>
      </p:sp>
      <p:sp>
        <p:nvSpPr>
          <p:cNvPr id="10" name="Rectangle 9"/>
          <p:cNvSpPr/>
          <p:nvPr/>
        </p:nvSpPr>
        <p:spPr>
          <a:xfrm>
            <a:off x="3810633" y="3015418"/>
            <a:ext cx="5245444" cy="3139321"/>
          </a:xfrm>
          <a:prstGeom prst="rect">
            <a:avLst/>
          </a:prstGeom>
        </p:spPr>
        <p:txBody>
          <a:bodyPr wrap="square">
            <a:spAutoFit/>
          </a:bodyPr>
          <a:lstStyle/>
          <a:p>
            <a:pPr>
              <a:lnSpc>
                <a:spcPct val="150000"/>
              </a:lnSpc>
              <a:buFontTx/>
              <a:buChar char="•"/>
            </a:pPr>
            <a:r>
              <a:rPr lang="en-US" sz="1200" b="1" dirty="0" smtClean="0">
                <a:solidFill>
                  <a:schemeClr val="tx2"/>
                </a:solidFill>
                <a:cs typeface="Times New Roman" pitchFamily="18" charset="0"/>
              </a:rPr>
              <a:t>   Minimum </a:t>
            </a:r>
            <a:r>
              <a:rPr lang="en-US" sz="1200" b="1" dirty="0">
                <a:solidFill>
                  <a:schemeClr val="tx2"/>
                </a:solidFill>
                <a:cs typeface="Times New Roman" pitchFamily="18" charset="0"/>
              </a:rPr>
              <a:t>B-BBEE status level 3 (i.e. level 1, 2 and 3 only) for the </a:t>
            </a:r>
            <a:endParaRPr lang="en-US" sz="1200" b="1" dirty="0" smtClean="0">
              <a:solidFill>
                <a:schemeClr val="tx2"/>
              </a:solidFill>
              <a:cs typeface="Times New Roman" pitchFamily="18" charset="0"/>
            </a:endParaRPr>
          </a:p>
          <a:p>
            <a:pPr>
              <a:lnSpc>
                <a:spcPct val="150000"/>
              </a:lnSpc>
            </a:pPr>
            <a:r>
              <a:rPr lang="en-US" sz="1200" b="1" dirty="0" smtClean="0">
                <a:solidFill>
                  <a:schemeClr val="tx2"/>
                </a:solidFill>
                <a:cs typeface="Times New Roman" pitchFamily="18" charset="0"/>
              </a:rPr>
              <a:t>     RFP </a:t>
            </a:r>
            <a:r>
              <a:rPr lang="en-US" sz="1200" b="1" dirty="0">
                <a:solidFill>
                  <a:schemeClr val="tx2"/>
                </a:solidFill>
                <a:cs typeface="Times New Roman" pitchFamily="18" charset="0"/>
              </a:rPr>
              <a:t>01/2022.</a:t>
            </a:r>
            <a:endParaRPr lang="en-ZA" sz="1200" b="1" dirty="0" smtClean="0">
              <a:solidFill>
                <a:schemeClr val="tx2"/>
              </a:solidFill>
              <a:cs typeface="Times New Roman" pitchFamily="18" charset="0"/>
            </a:endParaRPr>
          </a:p>
          <a:p>
            <a:pPr marL="171450" indent="-171450">
              <a:lnSpc>
                <a:spcPct val="150000"/>
              </a:lnSpc>
              <a:buFont typeface="Arial" panose="020B0604020202020204" pitchFamily="34" charset="0"/>
              <a:buChar char="•"/>
            </a:pPr>
            <a:r>
              <a:rPr lang="en-US" sz="1200" b="1" dirty="0" smtClean="0">
                <a:solidFill>
                  <a:schemeClr val="tx2"/>
                </a:solidFill>
                <a:cs typeface="Times New Roman" pitchFamily="18" charset="0"/>
              </a:rPr>
              <a:t>Proof of valid of company registration with Consulting Engineers South Africa (CESA) (Proof of accreditation number and valid certificate at the closing date of the tender); </a:t>
            </a:r>
          </a:p>
          <a:p>
            <a:pPr marL="171450" indent="-171450">
              <a:lnSpc>
                <a:spcPct val="150000"/>
              </a:lnSpc>
              <a:buFont typeface="Arial" panose="020B0604020202020204" pitchFamily="34" charset="0"/>
              <a:buChar char="•"/>
            </a:pPr>
            <a:r>
              <a:rPr lang="en-US" sz="1200" b="1" dirty="0" smtClean="0">
                <a:solidFill>
                  <a:schemeClr val="tx2"/>
                </a:solidFill>
                <a:cs typeface="Times New Roman" pitchFamily="18" charset="0"/>
              </a:rPr>
              <a:t> </a:t>
            </a:r>
            <a:r>
              <a:rPr lang="en-US" sz="1200" b="1" dirty="0">
                <a:solidFill>
                  <a:schemeClr val="tx2"/>
                </a:solidFill>
                <a:cs typeface="Times New Roman" pitchFamily="18" charset="0"/>
              </a:rPr>
              <a:t>Proof of a valid registration with Private Security Industry Regulatory Authority (PSIRA) for the </a:t>
            </a:r>
            <a:r>
              <a:rPr lang="en-US" sz="1200" b="1" dirty="0" smtClean="0">
                <a:solidFill>
                  <a:schemeClr val="tx2"/>
                </a:solidFill>
                <a:cs typeface="Times New Roman" pitchFamily="18" charset="0"/>
              </a:rPr>
              <a:t>Company </a:t>
            </a:r>
            <a:r>
              <a:rPr lang="en-US" sz="1200" b="1" dirty="0">
                <a:solidFill>
                  <a:schemeClr val="tx2"/>
                </a:solidFill>
                <a:cs typeface="Times New Roman" pitchFamily="18" charset="0"/>
              </a:rPr>
              <a:t>and valid at the closing date of tender. </a:t>
            </a:r>
            <a:endParaRPr lang="en-US" sz="1200" b="1" dirty="0" smtClean="0">
              <a:solidFill>
                <a:schemeClr val="tx2"/>
              </a:solidFill>
              <a:cs typeface="Times New Roman" pitchFamily="18" charset="0"/>
            </a:endParaRPr>
          </a:p>
          <a:p>
            <a:pPr marL="171450" indent="-171450">
              <a:lnSpc>
                <a:spcPct val="150000"/>
              </a:lnSpc>
              <a:buFont typeface="Arial" panose="020B0604020202020204" pitchFamily="34" charset="0"/>
              <a:buChar char="•"/>
            </a:pPr>
            <a:r>
              <a:rPr lang="en-US" sz="1200" b="1" dirty="0" smtClean="0">
                <a:solidFill>
                  <a:schemeClr val="tx2"/>
                </a:solidFill>
                <a:cs typeface="Times New Roman" pitchFamily="18" charset="0"/>
              </a:rPr>
              <a:t>Proof </a:t>
            </a:r>
            <a:r>
              <a:rPr lang="en-US" sz="1200" b="1" dirty="0">
                <a:solidFill>
                  <a:schemeClr val="tx2"/>
                </a:solidFill>
                <a:cs typeface="Times New Roman" pitchFamily="18" charset="0"/>
              </a:rPr>
              <a:t>of a valid letter of good standing with Private Security Industry Regulatory Authority (PSIRA) </a:t>
            </a:r>
            <a:r>
              <a:rPr lang="en-US" sz="1200" b="1" dirty="0" smtClean="0">
                <a:solidFill>
                  <a:schemeClr val="tx2"/>
                </a:solidFill>
                <a:cs typeface="Times New Roman" pitchFamily="18" charset="0"/>
              </a:rPr>
              <a:t>for </a:t>
            </a:r>
            <a:r>
              <a:rPr lang="en-US" sz="1200" b="1" dirty="0">
                <a:solidFill>
                  <a:schemeClr val="tx2"/>
                </a:solidFill>
                <a:cs typeface="Times New Roman" pitchFamily="18" charset="0"/>
              </a:rPr>
              <a:t>the company; and valid at the closing date of tender. </a:t>
            </a:r>
            <a:endParaRPr lang="en-ZA" sz="1200" b="1" dirty="0">
              <a:solidFill>
                <a:schemeClr val="tx2"/>
              </a:solidFill>
              <a:cs typeface="Times New Roman" pitchFamily="18" charset="0"/>
            </a:endParaRPr>
          </a:p>
        </p:txBody>
      </p:sp>
    </p:spTree>
    <p:extLst>
      <p:ext uri="{BB962C8B-B14F-4D97-AF65-F5344CB8AC3E}">
        <p14:creationId xmlns:p14="http://schemas.microsoft.com/office/powerpoint/2010/main" val="37241184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9144000" cy="532606"/>
          </a:xfrm>
        </p:spPr>
        <p:txBody>
          <a:bodyPr>
            <a:normAutofit fontScale="90000"/>
          </a:bodyPr>
          <a:lstStyle/>
          <a:p>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n-lt"/>
                <a:ea typeface="+mn-ea"/>
                <a:cs typeface="+mn-cs"/>
              </a:rPr>
              <a:t>BID EVALUATION PROCESS   </a:t>
            </a:r>
            <a:r>
              <a:rPr lang="en-ZA" sz="1800" dirty="0">
                <a:solidFill>
                  <a:schemeClr val="tx2"/>
                </a:solidFill>
                <a:effectLst>
                  <a:outerShdw blurRad="38100" dist="38100" dir="2700000" algn="tl">
                    <a:srgbClr val="000000">
                      <a:alpha val="43137"/>
                    </a:srgbClr>
                  </a:outerShdw>
                </a:effectLst>
              </a:rPr>
              <a:t>Refer to section 12 of the RFP doc</a:t>
            </a:r>
            <a:br>
              <a:rPr lang="en-ZA" sz="1800" dirty="0">
                <a:solidFill>
                  <a:schemeClr val="tx2"/>
                </a:solidFill>
                <a:effectLst>
                  <a:outerShdw blurRad="38100" dist="38100" dir="2700000" algn="tl">
                    <a:srgbClr val="000000">
                      <a:alpha val="43137"/>
                    </a:srgbClr>
                  </a:outerShdw>
                </a:effectLst>
              </a:rPr>
            </a:br>
            <a:r>
              <a:rPr lang="en-ZA" sz="1800" dirty="0">
                <a:solidFill>
                  <a:schemeClr val="tx2"/>
                </a:solidFill>
                <a:effectLst>
                  <a:outerShdw blurRad="38100" dist="38100" dir="2700000" algn="tl">
                    <a:srgbClr val="000000">
                      <a:alpha val="43137"/>
                    </a:srgbClr>
                  </a:outerShdw>
                </a:effectLst>
              </a:rPr>
              <a:t/>
            </a:r>
            <a:br>
              <a:rPr lang="en-ZA" sz="1800" dirty="0">
                <a:solidFill>
                  <a:schemeClr val="tx2"/>
                </a:solidFill>
                <a:effectLst>
                  <a:outerShdw blurRad="38100" dist="38100" dir="2700000" algn="tl">
                    <a:srgbClr val="000000">
                      <a:alpha val="43137"/>
                    </a:srgbClr>
                  </a:outerShdw>
                </a:effectLst>
              </a:rPr>
            </a:br>
            <a:endParaRPr lang="en-ZA" sz="1800" dirty="0">
              <a:solidFill>
                <a:schemeClr val="tx2"/>
              </a:solidFill>
              <a:effectLst>
                <a:outerShdw blurRad="38100" dist="38100" dir="2700000" algn="tl">
                  <a:srgbClr val="000000">
                    <a:alpha val="43137"/>
                  </a:srgbClr>
                </a:outerShdw>
              </a:effectLst>
            </a:endParaRPr>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14</a:t>
            </a:fld>
            <a:endParaRPr lang="en-US" dirty="0"/>
          </a:p>
        </p:txBody>
      </p:sp>
      <p:sp>
        <p:nvSpPr>
          <p:cNvPr id="4" name="AutoShape 74">
            <a:extLst>
              <a:ext uri="{FF2B5EF4-FFF2-40B4-BE49-F238E27FC236}">
                <a16:creationId xmlns:a16="http://schemas.microsoft.com/office/drawing/2014/main" id="{FF4088F1-A95E-411C-9D84-36E755FE6272}"/>
              </a:ext>
            </a:extLst>
          </p:cNvPr>
          <p:cNvSpPr>
            <a:spLocks noChangeArrowheads="1"/>
          </p:cNvSpPr>
          <p:nvPr/>
        </p:nvSpPr>
        <p:spPr bwMode="auto">
          <a:xfrm>
            <a:off x="273269" y="727752"/>
            <a:ext cx="3587214" cy="2419026"/>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12" name="Text Box 91">
            <a:extLst>
              <a:ext uri="{FF2B5EF4-FFF2-40B4-BE49-F238E27FC236}">
                <a16:creationId xmlns:a16="http://schemas.microsoft.com/office/drawing/2014/main" id="{92D50F77-03FF-473D-B707-C515B27C806C}"/>
              </a:ext>
            </a:extLst>
          </p:cNvPr>
          <p:cNvSpPr txBox="1">
            <a:spLocks noChangeArrowheads="1"/>
          </p:cNvSpPr>
          <p:nvPr/>
        </p:nvSpPr>
        <p:spPr bwMode="auto">
          <a:xfrm>
            <a:off x="543847" y="876371"/>
            <a:ext cx="1238557"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2</a:t>
            </a:r>
            <a:endParaRPr lang="en-GB" b="1" dirty="0">
              <a:solidFill>
                <a:schemeClr val="tx2"/>
              </a:solidFill>
            </a:endParaRPr>
          </a:p>
        </p:txBody>
      </p:sp>
      <p:sp>
        <p:nvSpPr>
          <p:cNvPr id="14" name="Rectangle 12">
            <a:extLst>
              <a:ext uri="{FF2B5EF4-FFF2-40B4-BE49-F238E27FC236}">
                <a16:creationId xmlns:a16="http://schemas.microsoft.com/office/drawing/2014/main" id="{6D9EECB9-3C4D-4767-B062-66DB2E9F32A1}"/>
              </a:ext>
            </a:extLst>
          </p:cNvPr>
          <p:cNvSpPr>
            <a:spLocks noChangeArrowheads="1"/>
          </p:cNvSpPr>
          <p:nvPr/>
        </p:nvSpPr>
        <p:spPr bwMode="auto">
          <a:xfrm>
            <a:off x="469015" y="1309854"/>
            <a:ext cx="2066415" cy="473289"/>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050" b="1" dirty="0">
                <a:solidFill>
                  <a:schemeClr val="tx2"/>
                </a:solidFill>
                <a:cs typeface="Times New Roman" pitchFamily="18" charset="0"/>
              </a:rPr>
              <a:t> </a:t>
            </a:r>
            <a:r>
              <a:rPr lang="en-US" sz="1100" b="1" dirty="0">
                <a:solidFill>
                  <a:schemeClr val="tx2"/>
                </a:solidFill>
                <a:cs typeface="Times New Roman" pitchFamily="18" charset="0"/>
              </a:rPr>
              <a:t>Technical Evaluation</a:t>
            </a:r>
            <a:endParaRPr lang="en-US" sz="1050" b="1" dirty="0">
              <a:solidFill>
                <a:schemeClr val="tx2"/>
              </a:solidFill>
              <a:cs typeface="Times New Roman" pitchFamily="18" charset="0"/>
            </a:endParaRPr>
          </a:p>
        </p:txBody>
      </p:sp>
      <p:sp>
        <p:nvSpPr>
          <p:cNvPr id="16" name="Rectangle 11">
            <a:extLst>
              <a:ext uri="{FF2B5EF4-FFF2-40B4-BE49-F238E27FC236}">
                <a16:creationId xmlns:a16="http://schemas.microsoft.com/office/drawing/2014/main" id="{EF4D9F8C-8FBF-4CF5-827F-900907519BF8}"/>
              </a:ext>
            </a:extLst>
          </p:cNvPr>
          <p:cNvSpPr>
            <a:spLocks noChangeArrowheads="1"/>
          </p:cNvSpPr>
          <p:nvPr/>
        </p:nvSpPr>
        <p:spPr bwMode="auto">
          <a:xfrm>
            <a:off x="2810622" y="1309854"/>
            <a:ext cx="928695" cy="525855"/>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lgn="ctr">
              <a:defRPr/>
            </a:pPr>
            <a:r>
              <a:rPr lang="en-US" sz="1200" b="1" dirty="0">
                <a:solidFill>
                  <a:schemeClr val="tx2"/>
                </a:solidFill>
              </a:rPr>
              <a:t>100 points</a:t>
            </a:r>
          </a:p>
        </p:txBody>
      </p:sp>
      <p:sp>
        <p:nvSpPr>
          <p:cNvPr id="17" name="Text Box 99">
            <a:extLst>
              <a:ext uri="{FF2B5EF4-FFF2-40B4-BE49-F238E27FC236}">
                <a16:creationId xmlns:a16="http://schemas.microsoft.com/office/drawing/2014/main" id="{AF38654B-FEC6-4C02-870F-668F5C8E37BD}"/>
              </a:ext>
            </a:extLst>
          </p:cNvPr>
          <p:cNvSpPr txBox="1">
            <a:spLocks noChangeArrowheads="1"/>
          </p:cNvSpPr>
          <p:nvPr/>
        </p:nvSpPr>
        <p:spPr bwMode="auto">
          <a:xfrm>
            <a:off x="5072783" y="1352255"/>
            <a:ext cx="3471386" cy="807913"/>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r>
              <a:rPr lang="en-ZA" sz="1200" b="1" dirty="0">
                <a:solidFill>
                  <a:schemeClr val="tx2"/>
                </a:solidFill>
                <a:cs typeface="Times New Roman" pitchFamily="18" charset="0"/>
              </a:rPr>
              <a:t>Refer to Annexure </a:t>
            </a:r>
            <a:r>
              <a:rPr lang="en-ZA" sz="1200" b="1" dirty="0" smtClean="0">
                <a:solidFill>
                  <a:schemeClr val="tx2"/>
                </a:solidFill>
                <a:cs typeface="Times New Roman" pitchFamily="18" charset="0"/>
              </a:rPr>
              <a:t>A2 </a:t>
            </a:r>
            <a:r>
              <a:rPr lang="en-ZA" sz="1200" b="1" dirty="0">
                <a:solidFill>
                  <a:schemeClr val="tx2"/>
                </a:solidFill>
                <a:cs typeface="Times New Roman" pitchFamily="18" charset="0"/>
              </a:rPr>
              <a:t>(Technical Evaluation Criteria</a:t>
            </a:r>
            <a:r>
              <a:rPr lang="en-ZA" sz="1200" b="1" dirty="0" smtClean="0">
                <a:solidFill>
                  <a:schemeClr val="tx2"/>
                </a:solidFill>
                <a:cs typeface="Times New Roman" pitchFamily="18" charset="0"/>
              </a:rPr>
              <a:t>)</a:t>
            </a:r>
            <a:endParaRPr lang="en-ZA" sz="1200" b="1" dirty="0">
              <a:solidFill>
                <a:schemeClr val="tx2"/>
              </a:solidFill>
              <a:cs typeface="Times New Roman" pitchFamily="18" charset="0"/>
            </a:endParaRPr>
          </a:p>
          <a:p>
            <a:pPr marL="179388" indent="-179388">
              <a:buFont typeface="Arial" pitchFamily="34" charset="0"/>
              <a:buChar char="•"/>
            </a:pPr>
            <a:endParaRPr lang="en-ZA" sz="1200" b="1" dirty="0">
              <a:solidFill>
                <a:schemeClr val="tx2"/>
              </a:solidFill>
              <a:cs typeface="Times New Roman" pitchFamily="18" charset="0"/>
            </a:endParaRPr>
          </a:p>
          <a:p>
            <a:endParaRPr lang="en-ZA" sz="1050" b="1" dirty="0">
              <a:solidFill>
                <a:schemeClr val="accent2">
                  <a:lumMod val="50000"/>
                </a:schemeClr>
              </a:solidFill>
            </a:endParaRPr>
          </a:p>
        </p:txBody>
      </p:sp>
      <p:sp>
        <p:nvSpPr>
          <p:cNvPr id="18" name="Rectangle 11">
            <a:extLst>
              <a:ext uri="{FF2B5EF4-FFF2-40B4-BE49-F238E27FC236}">
                <a16:creationId xmlns:a16="http://schemas.microsoft.com/office/drawing/2014/main" id="{8650FE23-10B6-4DC8-BEE4-FA286989A2E1}"/>
              </a:ext>
            </a:extLst>
          </p:cNvPr>
          <p:cNvSpPr>
            <a:spLocks noChangeArrowheads="1"/>
          </p:cNvSpPr>
          <p:nvPr/>
        </p:nvSpPr>
        <p:spPr bwMode="auto">
          <a:xfrm>
            <a:off x="469015" y="1984328"/>
            <a:ext cx="2925043" cy="761833"/>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t" anchorCtr="1"/>
          <a:lstStyle/>
          <a:p>
            <a:pPr marL="176213" indent="-176213" algn="ctr">
              <a:defRPr/>
            </a:pPr>
            <a:r>
              <a:rPr lang="en-US" sz="1200" b="1" dirty="0">
                <a:solidFill>
                  <a:schemeClr val="tx2"/>
                </a:solidFill>
              </a:rPr>
              <a:t>Achieve overall score of 70 out of 100 points to proceed to Gate 3</a:t>
            </a:r>
          </a:p>
        </p:txBody>
      </p:sp>
      <p:sp>
        <p:nvSpPr>
          <p:cNvPr id="20" name="AutoShape 74">
            <a:extLst>
              <a:ext uri="{FF2B5EF4-FFF2-40B4-BE49-F238E27FC236}">
                <a16:creationId xmlns:a16="http://schemas.microsoft.com/office/drawing/2014/main" id="{FBD35483-9F55-440A-B28B-86D894FD6383}"/>
              </a:ext>
            </a:extLst>
          </p:cNvPr>
          <p:cNvSpPr>
            <a:spLocks noChangeArrowheads="1"/>
          </p:cNvSpPr>
          <p:nvPr/>
        </p:nvSpPr>
        <p:spPr bwMode="auto">
          <a:xfrm>
            <a:off x="273269" y="3295397"/>
            <a:ext cx="3587213" cy="2419026"/>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21" name="Text Box 91">
            <a:extLst>
              <a:ext uri="{FF2B5EF4-FFF2-40B4-BE49-F238E27FC236}">
                <a16:creationId xmlns:a16="http://schemas.microsoft.com/office/drawing/2014/main" id="{D0280ABB-42A8-4FC4-86AD-CC0088042893}"/>
              </a:ext>
            </a:extLst>
          </p:cNvPr>
          <p:cNvSpPr txBox="1">
            <a:spLocks noChangeArrowheads="1"/>
          </p:cNvSpPr>
          <p:nvPr/>
        </p:nvSpPr>
        <p:spPr bwMode="auto">
          <a:xfrm>
            <a:off x="751414" y="3544214"/>
            <a:ext cx="1238557"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3</a:t>
            </a:r>
            <a:endParaRPr lang="en-GB" b="1" dirty="0">
              <a:solidFill>
                <a:schemeClr val="tx2"/>
              </a:solidFill>
            </a:endParaRPr>
          </a:p>
        </p:txBody>
      </p:sp>
      <p:sp>
        <p:nvSpPr>
          <p:cNvPr id="23" name="Text Box 99">
            <a:extLst>
              <a:ext uri="{FF2B5EF4-FFF2-40B4-BE49-F238E27FC236}">
                <a16:creationId xmlns:a16="http://schemas.microsoft.com/office/drawing/2014/main" id="{987E33C0-1001-4A36-8887-A0E8003F422C}"/>
              </a:ext>
            </a:extLst>
          </p:cNvPr>
          <p:cNvSpPr txBox="1">
            <a:spLocks noChangeArrowheads="1"/>
          </p:cNvSpPr>
          <p:nvPr/>
        </p:nvSpPr>
        <p:spPr bwMode="auto">
          <a:xfrm>
            <a:off x="4825218" y="3187433"/>
            <a:ext cx="3718951" cy="807913"/>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9388" indent="-179388">
              <a:buFont typeface="Arial" pitchFamily="34" charset="0"/>
              <a:buChar char="•"/>
            </a:pPr>
            <a:r>
              <a:rPr lang="en-ZA" sz="1200" b="1" dirty="0">
                <a:solidFill>
                  <a:schemeClr val="tx2"/>
                </a:solidFill>
              </a:rPr>
              <a:t>Valid B-BBEE Certificate/ Sworn Affidavit</a:t>
            </a:r>
          </a:p>
          <a:p>
            <a:pPr marL="179388" indent="-179388">
              <a:buFont typeface="Arial" pitchFamily="34" charset="0"/>
              <a:buChar char="•"/>
            </a:pPr>
            <a:r>
              <a:rPr lang="en-US" sz="1200" b="1" dirty="0">
                <a:solidFill>
                  <a:schemeClr val="tx2"/>
                </a:solidFill>
              </a:rPr>
              <a:t>Preference Point Claim Form – SBD 6.1</a:t>
            </a:r>
            <a:endParaRPr lang="en-ZA" sz="1200" b="1" dirty="0">
              <a:solidFill>
                <a:schemeClr val="tx2"/>
              </a:solidFill>
            </a:endParaRPr>
          </a:p>
          <a:p>
            <a:pPr marL="171450" indent="-171450">
              <a:buFont typeface="Arial" pitchFamily="34" charset="0"/>
              <a:buChar char="•"/>
            </a:pPr>
            <a:r>
              <a:rPr lang="en-ZA" sz="1200" b="1" dirty="0">
                <a:solidFill>
                  <a:schemeClr val="tx2"/>
                </a:solidFill>
              </a:rPr>
              <a:t>Annexure B – Pricing Schedule </a:t>
            </a:r>
          </a:p>
          <a:p>
            <a:endParaRPr lang="en-ZA" sz="1050" b="1" dirty="0">
              <a:solidFill>
                <a:schemeClr val="accent2">
                  <a:lumMod val="50000"/>
                </a:schemeClr>
              </a:solidFill>
            </a:endParaRPr>
          </a:p>
        </p:txBody>
      </p:sp>
      <p:sp>
        <p:nvSpPr>
          <p:cNvPr id="15" name="Rectangle 12"/>
          <p:cNvSpPr>
            <a:spLocks noChangeArrowheads="1"/>
          </p:cNvSpPr>
          <p:nvPr/>
        </p:nvSpPr>
        <p:spPr bwMode="auto">
          <a:xfrm>
            <a:off x="611447" y="4008050"/>
            <a:ext cx="1518489" cy="395303"/>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100" b="1" dirty="0">
                <a:solidFill>
                  <a:schemeClr val="tx2"/>
                </a:solidFill>
                <a:latin typeface="Arial Narrow" panose="020B0606020202030204" pitchFamily="34" charset="0"/>
              </a:rPr>
              <a:t>Price </a:t>
            </a:r>
            <a:r>
              <a:rPr lang="en-US" sz="1100" dirty="0">
                <a:solidFill>
                  <a:schemeClr val="tx2"/>
                </a:solidFill>
                <a:latin typeface="Arial Narrow" panose="020B0606020202030204" pitchFamily="34" charset="0"/>
              </a:rPr>
              <a:t>=</a:t>
            </a:r>
            <a:r>
              <a:rPr lang="en-US" sz="1100" b="1" dirty="0">
                <a:solidFill>
                  <a:schemeClr val="tx2"/>
                </a:solidFill>
                <a:latin typeface="Arial Narrow" panose="020B0606020202030204" pitchFamily="34" charset="0"/>
              </a:rPr>
              <a:t> 80</a:t>
            </a:r>
          </a:p>
        </p:txBody>
      </p:sp>
      <p:sp>
        <p:nvSpPr>
          <p:cNvPr id="19" name="Rectangle 12"/>
          <p:cNvSpPr>
            <a:spLocks noChangeArrowheads="1"/>
          </p:cNvSpPr>
          <p:nvPr/>
        </p:nvSpPr>
        <p:spPr bwMode="auto">
          <a:xfrm>
            <a:off x="615515" y="4709812"/>
            <a:ext cx="1518490" cy="406194"/>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100" b="1" dirty="0">
                <a:solidFill>
                  <a:schemeClr val="tx2"/>
                </a:solidFill>
                <a:latin typeface="Arial Narrow" panose="020B0606020202030204" pitchFamily="34" charset="0"/>
              </a:rPr>
              <a:t>BBBEE </a:t>
            </a:r>
            <a:r>
              <a:rPr lang="en-US" sz="1100" dirty="0">
                <a:solidFill>
                  <a:schemeClr val="tx2"/>
                </a:solidFill>
                <a:latin typeface="Arial Narrow" panose="020B0606020202030204" pitchFamily="34" charset="0"/>
              </a:rPr>
              <a:t>=</a:t>
            </a:r>
            <a:r>
              <a:rPr lang="en-US" sz="1100" b="1" dirty="0">
                <a:solidFill>
                  <a:schemeClr val="tx2"/>
                </a:solidFill>
                <a:latin typeface="Arial Narrow" panose="020B0606020202030204" pitchFamily="34" charset="0"/>
              </a:rPr>
              <a:t> 20</a:t>
            </a:r>
          </a:p>
        </p:txBody>
      </p:sp>
      <p:sp>
        <p:nvSpPr>
          <p:cNvPr id="25" name="Rectangle 11"/>
          <p:cNvSpPr>
            <a:spLocks noChangeArrowheads="1"/>
          </p:cNvSpPr>
          <p:nvPr/>
        </p:nvSpPr>
        <p:spPr bwMode="auto">
          <a:xfrm>
            <a:off x="2625124" y="4260571"/>
            <a:ext cx="928695" cy="447814"/>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100" b="1" dirty="0">
                <a:solidFill>
                  <a:schemeClr val="tx2"/>
                </a:solidFill>
                <a:latin typeface="Arial Narrow" panose="020B0606020202030204" pitchFamily="34" charset="0"/>
              </a:rPr>
              <a:t>100 points</a:t>
            </a:r>
          </a:p>
        </p:txBody>
      </p:sp>
    </p:spTree>
    <p:extLst>
      <p:ext uri="{BB962C8B-B14F-4D97-AF65-F5344CB8AC3E}">
        <p14:creationId xmlns:p14="http://schemas.microsoft.com/office/powerpoint/2010/main" val="33410553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540B12B-D968-2643-8E7F-238A3C456CC9}" type="slidenum">
              <a:rPr kumimoji="0" lang="en-US" sz="1200" b="0" i="0" u="none" strike="noStrike" kern="1200" cap="none" spc="0" normalizeH="0" baseline="0" noProof="0" smtClean="0">
                <a:ln>
                  <a:noFill/>
                </a:ln>
                <a:solidFill>
                  <a:srgbClr val="004C85"/>
                </a:solidFill>
                <a:effectLst/>
                <a:uLnTx/>
                <a:uFillTx/>
                <a:latin typeface="Arial"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srgbClr val="004C85"/>
              </a:solidFill>
              <a:effectLst/>
              <a:uLnTx/>
              <a:uFillTx/>
              <a:latin typeface="Arial" charset="0"/>
              <a:ea typeface="+mn-ea"/>
              <a:cs typeface="+mn-cs"/>
            </a:endParaRPr>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Governance, Rules and Procedures</a:t>
            </a:r>
          </a:p>
          <a:p>
            <a:pPr marL="228600" indent="-228600">
              <a:lnSpc>
                <a:spcPct val="135000"/>
              </a:lnSpc>
              <a:spcBef>
                <a:spcPct val="75000"/>
              </a:spcBef>
              <a:spcAft>
                <a:spcPct val="10000"/>
              </a:spcAft>
              <a:buClr>
                <a:schemeClr val="accent1"/>
              </a:buClr>
            </a:pPr>
            <a:r>
              <a:rPr lang="en-ZA" b="1" dirty="0">
                <a:solidFill>
                  <a:schemeClr val="tx2"/>
                </a:solidFill>
              </a:rPr>
              <a:t>3. RFP Timelines</a:t>
            </a:r>
          </a:p>
          <a:p>
            <a:pPr marL="228600" indent="-228600">
              <a:lnSpc>
                <a:spcPct val="135000"/>
              </a:lnSpc>
              <a:spcBef>
                <a:spcPct val="75000"/>
              </a:spcBef>
              <a:spcAft>
                <a:spcPct val="10000"/>
              </a:spcAft>
              <a:buClr>
                <a:schemeClr val="accent1"/>
              </a:buClr>
            </a:pPr>
            <a:r>
              <a:rPr lang="en-ZA" b="1" dirty="0">
                <a:solidFill>
                  <a:schemeClr val="tx2"/>
                </a:solidFill>
              </a:rPr>
              <a:t>4.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 Bid Evaluation Process </a:t>
            </a:r>
          </a:p>
          <a:p>
            <a:pPr marL="228600" indent="-228600">
              <a:lnSpc>
                <a:spcPct val="135000"/>
              </a:lnSpc>
              <a:spcBef>
                <a:spcPct val="75000"/>
              </a:spcBef>
              <a:spcAft>
                <a:spcPct val="10000"/>
              </a:spcAft>
              <a:buClr>
                <a:schemeClr val="accent1"/>
              </a:buClr>
            </a:pPr>
            <a:r>
              <a:rPr lang="en-US" b="1" dirty="0">
                <a:solidFill>
                  <a:srgbClr val="FF0000"/>
                </a:solidFill>
              </a:rPr>
              <a:t>6. Price &amp; B-BBEE</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a:solidFill>
                  <a:schemeClr val="tx2"/>
                </a:solidFill>
              </a:rPr>
              <a:t>. Financial Analysis</a:t>
            </a:r>
          </a:p>
          <a:p>
            <a:pPr marL="228600" indent="-228600">
              <a:lnSpc>
                <a:spcPct val="135000"/>
              </a:lnSpc>
              <a:spcBef>
                <a:spcPct val="75000"/>
              </a:spcBef>
              <a:spcAft>
                <a:spcPct val="10000"/>
              </a:spcAft>
              <a:buClr>
                <a:schemeClr val="accent1"/>
              </a:buClr>
            </a:pPr>
            <a:r>
              <a:rPr lang="en-ZA" sz="1800" b="1" dirty="0">
                <a:solidFill>
                  <a:schemeClr val="tx2"/>
                </a:solidFill>
              </a:rPr>
              <a:t>8. Services Agreements</a:t>
            </a:r>
          </a:p>
          <a:p>
            <a:pPr marL="228600" indent="-228600">
              <a:lnSpc>
                <a:spcPct val="135000"/>
              </a:lnSpc>
              <a:spcBef>
                <a:spcPct val="75000"/>
              </a:spcBef>
              <a:spcAft>
                <a:spcPct val="10000"/>
              </a:spcAft>
              <a:buClr>
                <a:schemeClr val="accent1"/>
              </a:buClr>
            </a:pPr>
            <a:r>
              <a:rPr lang="en-ZA" b="1" dirty="0">
                <a:solidFill>
                  <a:schemeClr val="tx2"/>
                </a:solidFill>
              </a:rPr>
              <a:t>9</a:t>
            </a:r>
            <a:r>
              <a:rPr lang="en-ZA" sz="1800" b="1" dirty="0">
                <a:solidFill>
                  <a:schemeClr val="tx2"/>
                </a:solidFill>
              </a:rPr>
              <a:t>. RFP submission and contact details</a:t>
            </a:r>
          </a:p>
          <a:p>
            <a:pPr marL="228600" indent="-228600" algn="l">
              <a:lnSpc>
                <a:spcPct val="135000"/>
              </a:lnSpc>
              <a:spcBef>
                <a:spcPct val="75000"/>
              </a:spcBef>
              <a:spcAft>
                <a:spcPct val="10000"/>
              </a:spcAft>
              <a:buClr>
                <a:schemeClr val="accent1"/>
              </a:buClr>
            </a:pPr>
            <a:r>
              <a:rPr lang="en-ZA" b="1" dirty="0">
                <a:solidFill>
                  <a:schemeClr val="tx2"/>
                </a:solidFill>
              </a:rPr>
              <a:t>10</a:t>
            </a:r>
            <a:r>
              <a:rPr lang="en-ZA" sz="1800" b="1" dirty="0">
                <a:solidFill>
                  <a:schemeClr val="tx2"/>
                </a:solidFill>
              </a:rPr>
              <a:t>. Q&amp;A</a:t>
            </a:r>
            <a:endParaRPr lang="en-ZA" sz="1100" dirty="0">
              <a:solidFill>
                <a:schemeClr val="tx1"/>
              </a:solidFill>
            </a:endParaRPr>
          </a:p>
          <a:p>
            <a:endParaRPr lang="en-ZA" dirty="0"/>
          </a:p>
        </p:txBody>
      </p:sp>
    </p:spTree>
    <p:extLst>
      <p:ext uri="{BB962C8B-B14F-4D97-AF65-F5344CB8AC3E}">
        <p14:creationId xmlns:p14="http://schemas.microsoft.com/office/powerpoint/2010/main" val="2555550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16</a:t>
            </a:fld>
            <a:endParaRPr lang="en-US" dirty="0"/>
          </a:p>
        </p:txBody>
      </p:sp>
      <p:sp>
        <p:nvSpPr>
          <p:cNvPr id="6" name="Title 1"/>
          <p:cNvSpPr txBox="1">
            <a:spLocks noGrp="1"/>
          </p:cNvSpPr>
          <p:nvPr>
            <p:ph type="title"/>
          </p:nvPr>
        </p:nvSpPr>
        <p:spPr>
          <a:xfrm>
            <a:off x="341313" y="174625"/>
            <a:ext cx="7886700" cy="533400"/>
          </a:xfrm>
          <a:prstGeom prst="rect">
            <a:avLst/>
          </a:prstGeom>
        </p:spPr>
        <p:txBody>
          <a:bodyPr lIns="360000"/>
          <a:lstStyle/>
          <a:p>
            <a:pPr>
              <a:lnSpc>
                <a:spcPct val="85000"/>
              </a:lnSpc>
              <a:defRPr/>
            </a:pPr>
            <a:r>
              <a:rPr lang="en-ZA" sz="2000" b="1" dirty="0">
                <a:solidFill>
                  <a:schemeClr val="tx2"/>
                </a:solidFill>
                <a:effectLst>
                  <a:outerShdw blurRad="38100" dist="38100" dir="2700000" algn="tl">
                    <a:srgbClr val="000000">
                      <a:alpha val="43137"/>
                    </a:srgbClr>
                  </a:outerShdw>
                </a:effectLst>
                <a:latin typeface="+mj-lt"/>
                <a:ea typeface="+mj-ea"/>
                <a:cs typeface="+mj-cs"/>
              </a:rPr>
              <a:t>Bid Evaluation Process  Gate </a:t>
            </a:r>
            <a:r>
              <a:rPr lang="en-ZA" sz="2000" dirty="0">
                <a:solidFill>
                  <a:schemeClr val="tx2"/>
                </a:solidFill>
                <a:effectLst>
                  <a:outerShdw blurRad="38100" dist="38100" dir="2700000" algn="tl">
                    <a:srgbClr val="000000">
                      <a:alpha val="43137"/>
                    </a:srgbClr>
                  </a:outerShdw>
                </a:effectLst>
              </a:rPr>
              <a:t>3</a:t>
            </a:r>
            <a:r>
              <a:rPr lang="en-ZA" sz="2000" b="1" dirty="0">
                <a:solidFill>
                  <a:schemeClr val="tx2"/>
                </a:solidFill>
                <a:effectLst>
                  <a:outerShdw blurRad="38100" dist="38100" dir="2700000" algn="tl">
                    <a:srgbClr val="000000">
                      <a:alpha val="43137"/>
                    </a:srgbClr>
                  </a:outerShdw>
                </a:effectLst>
                <a:latin typeface="+mj-lt"/>
                <a:ea typeface="+mj-ea"/>
                <a:cs typeface="+mj-cs"/>
              </a:rPr>
              <a:t> – Price</a:t>
            </a:r>
          </a:p>
        </p:txBody>
      </p:sp>
      <p:sp>
        <p:nvSpPr>
          <p:cNvPr id="7" name="Rectangle 6"/>
          <p:cNvSpPr/>
          <p:nvPr/>
        </p:nvSpPr>
        <p:spPr>
          <a:xfrm>
            <a:off x="149542" y="839063"/>
            <a:ext cx="8594408" cy="1021883"/>
          </a:xfrm>
          <a:prstGeom prst="rect">
            <a:avLst/>
          </a:prstGeom>
        </p:spPr>
        <p:txBody>
          <a:bodyPr wrap="square">
            <a:spAutoFit/>
          </a:bodyPr>
          <a:lstStyle/>
          <a:p>
            <a:pPr>
              <a:lnSpc>
                <a:spcPct val="150000"/>
              </a:lnSpc>
            </a:pPr>
            <a:r>
              <a:rPr lang="en-ZA" sz="1400" dirty="0">
                <a:solidFill>
                  <a:srgbClr val="003366"/>
                </a:solidFill>
                <a:ea typeface="Times New Roman" pitchFamily="18" charset="0"/>
                <a:cs typeface="Tahoma" pitchFamily="34" charset="0"/>
              </a:rPr>
              <a:t>The Price and B-BBEE points will be added together to determine each bidder’s overall score out of 100 points. </a:t>
            </a:r>
          </a:p>
          <a:p>
            <a:pPr>
              <a:lnSpc>
                <a:spcPct val="150000"/>
              </a:lnSpc>
            </a:pPr>
            <a:endParaRPr lang="en-ZA" sz="1400" dirty="0">
              <a:solidFill>
                <a:srgbClr val="003366"/>
              </a:solidFill>
              <a:ea typeface="Times New Roman" pitchFamily="18" charset="0"/>
              <a:cs typeface="Tahoma" pitchFamily="34" charset="0"/>
            </a:endParaRPr>
          </a:p>
        </p:txBody>
      </p:sp>
      <p:sp>
        <p:nvSpPr>
          <p:cNvPr id="8" name="Rectangle 7"/>
          <p:cNvSpPr/>
          <p:nvPr/>
        </p:nvSpPr>
        <p:spPr>
          <a:xfrm>
            <a:off x="149542" y="1717288"/>
            <a:ext cx="8844915" cy="461665"/>
          </a:xfrm>
          <a:prstGeom prst="rect">
            <a:avLst/>
          </a:prstGeom>
        </p:spPr>
        <p:txBody>
          <a:bodyPr wrap="square">
            <a:spAutoFit/>
          </a:bodyPr>
          <a:lstStyle/>
          <a:p>
            <a:pPr algn="just">
              <a:lnSpc>
                <a:spcPct val="150000"/>
              </a:lnSpc>
            </a:pPr>
            <a:r>
              <a:rPr lang="en-ZA" sz="1400" b="1" u="sng" dirty="0">
                <a:solidFill>
                  <a:srgbClr val="003366"/>
                </a:solidFill>
                <a:ea typeface="Times New Roman" pitchFamily="18" charset="0"/>
                <a:cs typeface="Tahoma" pitchFamily="34" charset="0"/>
              </a:rPr>
              <a:t>Stage 1: Price Evaluation (80 points)</a:t>
            </a:r>
            <a:r>
              <a:rPr lang="en-ZA" sz="1600" b="1" u="sng" dirty="0">
                <a:solidFill>
                  <a:srgbClr val="003366"/>
                </a:solidFill>
                <a:ea typeface="Times New Roman" pitchFamily="18" charset="0"/>
                <a:cs typeface="Tahoma" pitchFamily="34" charset="0"/>
              </a:rPr>
              <a:t> </a:t>
            </a:r>
          </a:p>
        </p:txBody>
      </p:sp>
      <p:sp>
        <p:nvSpPr>
          <p:cNvPr id="9" name="Rectangle 8"/>
          <p:cNvSpPr/>
          <p:nvPr/>
        </p:nvSpPr>
        <p:spPr>
          <a:xfrm>
            <a:off x="112871" y="2178953"/>
            <a:ext cx="8667750" cy="307777"/>
          </a:xfrm>
          <a:prstGeom prst="rect">
            <a:avLst/>
          </a:prstGeom>
        </p:spPr>
        <p:txBody>
          <a:bodyPr wrap="square">
            <a:spAutoFit/>
          </a:bodyPr>
          <a:lstStyle/>
          <a:p>
            <a:r>
              <a:rPr lang="en-ZA" sz="1400" dirty="0">
                <a:solidFill>
                  <a:srgbClr val="003366"/>
                </a:solidFill>
                <a:ea typeface="Times New Roman" pitchFamily="18" charset="0"/>
                <a:cs typeface="Tahoma" pitchFamily="34" charset="0"/>
              </a:rPr>
              <a:t>Bidders must refer to Annexure B  – Pricing Schedule</a:t>
            </a:r>
          </a:p>
        </p:txBody>
      </p:sp>
      <p:graphicFrame>
        <p:nvGraphicFramePr>
          <p:cNvPr id="10" name="Table 9"/>
          <p:cNvGraphicFramePr>
            <a:graphicFrameLocks noGrp="1"/>
          </p:cNvGraphicFramePr>
          <p:nvPr>
            <p:extLst>
              <p:ext uri="{D42A27DB-BD31-4B8C-83A1-F6EECF244321}">
                <p14:modId xmlns:p14="http://schemas.microsoft.com/office/powerpoint/2010/main" val="1903099833"/>
              </p:ext>
            </p:extLst>
          </p:nvPr>
        </p:nvGraphicFramePr>
        <p:xfrm>
          <a:off x="219075" y="2684389"/>
          <a:ext cx="6345637" cy="1125830"/>
        </p:xfrm>
        <a:graphic>
          <a:graphicData uri="http://schemas.openxmlformats.org/drawingml/2006/table">
            <a:tbl>
              <a:tblPr firstRow="1" firstCol="1" bandRow="1"/>
              <a:tblGrid>
                <a:gridCol w="3799444">
                  <a:extLst>
                    <a:ext uri="{9D8B030D-6E8A-4147-A177-3AD203B41FA5}">
                      <a16:colId xmlns:a16="http://schemas.microsoft.com/office/drawing/2014/main" val="20000"/>
                    </a:ext>
                  </a:extLst>
                </a:gridCol>
                <a:gridCol w="2546193">
                  <a:extLst>
                    <a:ext uri="{9D8B030D-6E8A-4147-A177-3AD203B41FA5}">
                      <a16:colId xmlns:a16="http://schemas.microsoft.com/office/drawing/2014/main" val="20001"/>
                    </a:ext>
                  </a:extLst>
                </a:gridCol>
              </a:tblGrid>
              <a:tr h="462444">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Adjudication Criteria</a:t>
                      </a:r>
                      <a:endParaRPr lang="en-ZA" sz="1400" b="1" kern="1200" dirty="0">
                        <a:solidFill>
                          <a:schemeClr val="bg1"/>
                        </a:solidFill>
                        <a:latin typeface="Arial" charset="0"/>
                        <a:ea typeface="+mn-ea"/>
                        <a:cs typeface="+mn-cs"/>
                      </a:endParaRPr>
                    </a:p>
                  </a:txBody>
                  <a:tcPr marL="68580" marR="68580" marT="0"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4F87">
                        <a:lumMod val="75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Points</a:t>
                      </a:r>
                      <a:endParaRPr lang="en-ZA" sz="1400" b="1" kern="1200" dirty="0">
                        <a:solidFill>
                          <a:schemeClr val="bg1"/>
                        </a:solidFill>
                        <a:latin typeface="Arial" charset="0"/>
                        <a:ea typeface="+mn-ea"/>
                        <a:cs typeface="+mn-cs"/>
                      </a:endParaRPr>
                    </a:p>
                  </a:txBody>
                  <a:tcPr marL="68580" marR="68580" marT="0"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4F87">
                        <a:lumMod val="75000"/>
                      </a:srgbClr>
                    </a:solidFill>
                  </a:tcPr>
                </a:tc>
                <a:extLst>
                  <a:ext uri="{0D108BD9-81ED-4DB2-BD59-A6C34878D82A}">
                    <a16:rowId xmlns:a16="http://schemas.microsoft.com/office/drawing/2014/main" val="10000"/>
                  </a:ext>
                </a:extLst>
              </a:tr>
              <a:tr h="663386">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lvl="0" indent="0" algn="l" defTabSz="932962" rtl="0" eaLnBrk="1" fontAlgn="auto" latinLnBrk="0" hangingPunct="1">
                        <a:lnSpc>
                          <a:spcPct val="150000"/>
                        </a:lnSpc>
                        <a:spcBef>
                          <a:spcPts val="0"/>
                        </a:spcBef>
                        <a:spcAft>
                          <a:spcPts val="0"/>
                        </a:spcAft>
                        <a:buClrTx/>
                        <a:buSzTx/>
                        <a:buFont typeface="Arial" pitchFamily="34" charset="0"/>
                        <a:buNone/>
                        <a:tabLst/>
                        <a:defRPr/>
                      </a:pPr>
                      <a:r>
                        <a:rPr lang="en-ZA" sz="1200" b="1" kern="1200" dirty="0">
                          <a:solidFill>
                            <a:schemeClr val="tx2">
                              <a:lumMod val="75000"/>
                            </a:schemeClr>
                          </a:solidFill>
                          <a:latin typeface="+mn-lt"/>
                          <a:ea typeface="+mn-ea"/>
                          <a:cs typeface="+mn-cs"/>
                        </a:rPr>
                        <a:t>Price Evaluation</a:t>
                      </a:r>
                      <a:endParaRPr lang="en-ZA" sz="1100" dirty="0">
                        <a:effectLst/>
                        <a:latin typeface="Arial"/>
                        <a:ea typeface="Times New Roman"/>
                        <a:cs typeface="Times New Roman"/>
                      </a:endParaRPr>
                    </a:p>
                  </a:txBody>
                  <a:tcPr marL="68580" marR="68580"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CDEEE"/>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lnSpc>
                          <a:spcPct val="150000"/>
                        </a:lnSpc>
                        <a:spcBef>
                          <a:spcPts val="1200"/>
                        </a:spcBef>
                        <a:spcAft>
                          <a:spcPts val="600"/>
                        </a:spcAft>
                      </a:pPr>
                      <a:r>
                        <a:rPr lang="en-ZA" sz="1200" b="1" kern="1200" dirty="0">
                          <a:solidFill>
                            <a:schemeClr val="tx2">
                              <a:lumMod val="75000"/>
                            </a:schemeClr>
                          </a:solidFill>
                          <a:latin typeface="+mn-lt"/>
                          <a:ea typeface="+mn-ea"/>
                          <a:cs typeface="+mn-cs"/>
                        </a:rPr>
                        <a:t>80</a:t>
                      </a:r>
                    </a:p>
                  </a:txBody>
                  <a:tcPr marL="68580" marR="68580"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CDEEE">
                        <a:tint val="40000"/>
                      </a:srgbClr>
                    </a:solidFill>
                  </a:tcPr>
                </a:tc>
                <a:extLst>
                  <a:ext uri="{0D108BD9-81ED-4DB2-BD59-A6C34878D82A}">
                    <a16:rowId xmlns:a16="http://schemas.microsoft.com/office/drawing/2014/main" val="10001"/>
                  </a:ext>
                </a:extLst>
              </a:tr>
            </a:tbl>
          </a:graphicData>
        </a:graphic>
      </p:graphicFrame>
      <p:pic>
        <p:nvPicPr>
          <p:cNvPr id="11" name="Picture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075" y="4347755"/>
            <a:ext cx="1539240" cy="426720"/>
          </a:xfrm>
          <a:prstGeom prst="rect">
            <a:avLst/>
          </a:prstGeom>
          <a:noFill/>
          <a:ln>
            <a:noFill/>
          </a:ln>
        </p:spPr>
      </p:pic>
      <p:sp>
        <p:nvSpPr>
          <p:cNvPr id="12" name="Rectangle 11"/>
          <p:cNvSpPr/>
          <p:nvPr/>
        </p:nvSpPr>
        <p:spPr>
          <a:xfrm>
            <a:off x="219075" y="5442288"/>
            <a:ext cx="7505700" cy="738664"/>
          </a:xfrm>
          <a:prstGeom prst="rect">
            <a:avLst/>
          </a:prstGeom>
        </p:spPr>
        <p:txBody>
          <a:bodyPr wrap="square">
            <a:spAutoFit/>
          </a:bodyPr>
          <a:lstStyle/>
          <a:p>
            <a:r>
              <a:rPr lang="en-ZA" sz="1400" dirty="0">
                <a:solidFill>
                  <a:srgbClr val="004F87">
                    <a:lumMod val="75000"/>
                  </a:srgbClr>
                </a:solidFill>
              </a:rPr>
              <a:t>Ps	=	Points scored for price of Bid under consideration</a:t>
            </a:r>
          </a:p>
          <a:p>
            <a:r>
              <a:rPr lang="en-ZA" sz="1400" dirty="0">
                <a:solidFill>
                  <a:srgbClr val="004F87">
                    <a:lumMod val="75000"/>
                  </a:srgbClr>
                </a:solidFill>
              </a:rPr>
              <a:t>Pt.	=	Rand value of Bid under consideration</a:t>
            </a:r>
          </a:p>
          <a:p>
            <a:r>
              <a:rPr lang="en-ZA" sz="1400" dirty="0">
                <a:solidFill>
                  <a:srgbClr val="004F87">
                    <a:lumMod val="75000"/>
                  </a:srgbClr>
                </a:solidFill>
              </a:rPr>
              <a:t>Pmin	=	Rand value of lowest acceptable Bid</a:t>
            </a:r>
          </a:p>
        </p:txBody>
      </p:sp>
    </p:spTree>
    <p:extLst>
      <p:ext uri="{BB962C8B-B14F-4D97-AF65-F5344CB8AC3E}">
        <p14:creationId xmlns:p14="http://schemas.microsoft.com/office/powerpoint/2010/main" val="17529635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17</a:t>
            </a:fld>
            <a:endParaRPr lang="en-US" dirty="0"/>
          </a:p>
        </p:txBody>
      </p:sp>
      <p:sp>
        <p:nvSpPr>
          <p:cNvPr id="5" name="Rectangle 2"/>
          <p:cNvSpPr txBox="1">
            <a:spLocks noChangeArrowheads="1"/>
          </p:cNvSpPr>
          <p:nvPr/>
        </p:nvSpPr>
        <p:spPr>
          <a:xfrm>
            <a:off x="107504" y="185690"/>
            <a:ext cx="8942753" cy="430887"/>
          </a:xfrm>
          <a:prstGeom prst="rect">
            <a:avLst/>
          </a:prstGeom>
        </p:spPr>
        <p:txBody>
          <a:bodyPr vert="horz" lIns="91440" tIns="45720" rIns="91440" bIns="45720" rtlCol="0" anchor="t" anchorCtr="0">
            <a:normAutofit fontScale="90000" lnSpcReduction="100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sz="2800" dirty="0">
                <a:latin typeface="Arial Narrow" panose="020B0606020202030204" pitchFamily="34" charset="0"/>
                <a:cs typeface="Arial" panose="020B0604020202020204" pitchFamily="34" charset="0"/>
              </a:rPr>
              <a:t>Bid Evaluation Process: Gate 3 B-BBEE</a:t>
            </a:r>
            <a:endParaRPr lang="en-GB" sz="2800" dirty="0"/>
          </a:p>
        </p:txBody>
      </p:sp>
      <p:pic>
        <p:nvPicPr>
          <p:cNvPr id="6" name="Picture 5"/>
          <p:cNvPicPr>
            <a:picLocks noChangeAspect="1"/>
          </p:cNvPicPr>
          <p:nvPr/>
        </p:nvPicPr>
        <p:blipFill>
          <a:blip r:embed="rId2"/>
          <a:stretch>
            <a:fillRect/>
          </a:stretch>
        </p:blipFill>
        <p:spPr>
          <a:xfrm>
            <a:off x="0" y="591967"/>
            <a:ext cx="8925318" cy="432854"/>
          </a:xfrm>
          <a:prstGeom prst="rect">
            <a:avLst/>
          </a:prstGeom>
        </p:spPr>
      </p:pic>
      <p:pic>
        <p:nvPicPr>
          <p:cNvPr id="7" name="Picture 6"/>
          <p:cNvPicPr>
            <a:picLocks noChangeAspect="1"/>
          </p:cNvPicPr>
          <p:nvPr/>
        </p:nvPicPr>
        <p:blipFill>
          <a:blip r:embed="rId3"/>
          <a:stretch>
            <a:fillRect/>
          </a:stretch>
        </p:blipFill>
        <p:spPr>
          <a:xfrm>
            <a:off x="91448" y="1022854"/>
            <a:ext cx="8833870" cy="3853006"/>
          </a:xfrm>
          <a:prstGeom prst="rect">
            <a:avLst/>
          </a:prstGeom>
        </p:spPr>
      </p:pic>
      <p:pic>
        <p:nvPicPr>
          <p:cNvPr id="8" name="Picture 7"/>
          <p:cNvPicPr>
            <a:picLocks noChangeAspect="1"/>
          </p:cNvPicPr>
          <p:nvPr/>
        </p:nvPicPr>
        <p:blipFill>
          <a:blip r:embed="rId4"/>
          <a:stretch>
            <a:fillRect/>
          </a:stretch>
        </p:blipFill>
        <p:spPr>
          <a:xfrm>
            <a:off x="-67061" y="4966387"/>
            <a:ext cx="8992379" cy="1261981"/>
          </a:xfrm>
          <a:prstGeom prst="rect">
            <a:avLst/>
          </a:prstGeom>
        </p:spPr>
      </p:pic>
    </p:spTree>
    <p:extLst>
      <p:ext uri="{BB962C8B-B14F-4D97-AF65-F5344CB8AC3E}">
        <p14:creationId xmlns:p14="http://schemas.microsoft.com/office/powerpoint/2010/main" val="29685222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18</a:t>
            </a:fld>
            <a:endParaRPr lang="en-US" dirty="0"/>
          </a:p>
        </p:txBody>
      </p:sp>
      <p:sp>
        <p:nvSpPr>
          <p:cNvPr id="5" name="Rectangle 2"/>
          <p:cNvSpPr txBox="1">
            <a:spLocks noChangeArrowheads="1"/>
          </p:cNvSpPr>
          <p:nvPr/>
        </p:nvSpPr>
        <p:spPr>
          <a:xfrm>
            <a:off x="107504" y="185690"/>
            <a:ext cx="8942753" cy="430887"/>
          </a:xfrm>
          <a:prstGeom prst="rect">
            <a:avLst/>
          </a:prstGeom>
        </p:spPr>
        <p:txBody>
          <a:bodyPr vert="horz" lIns="91440" tIns="45720" rIns="91440" bIns="45720" rtlCol="0" anchor="t" anchorCtr="0">
            <a:normAutofit fontScale="90000" lnSpcReduction="100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sz="2800" dirty="0">
                <a:latin typeface="Arial Narrow" panose="020B0606020202030204" pitchFamily="34" charset="0"/>
                <a:cs typeface="Arial" panose="020B0604020202020204" pitchFamily="34" charset="0"/>
              </a:rPr>
              <a:t>Bid Evaluation Process: Gate 3 B-BBEE</a:t>
            </a:r>
            <a:endParaRPr lang="en-GB" sz="2800" dirty="0"/>
          </a:p>
        </p:txBody>
      </p:sp>
      <p:sp>
        <p:nvSpPr>
          <p:cNvPr id="9" name="Rectangle 8"/>
          <p:cNvSpPr/>
          <p:nvPr/>
        </p:nvSpPr>
        <p:spPr>
          <a:xfrm>
            <a:off x="107504" y="794328"/>
            <a:ext cx="8936346" cy="5940088"/>
          </a:xfrm>
          <a:prstGeom prst="rect">
            <a:avLst/>
          </a:prstGeom>
        </p:spPr>
        <p:txBody>
          <a:bodyPr wrap="square">
            <a:spAutoFit/>
          </a:bodyPr>
          <a:lstStyle/>
          <a:p>
            <a:pPr marL="0" lvl="1" algn="just" defTabSz="912753" fontAlgn="auto">
              <a:lnSpc>
                <a:spcPct val="150000"/>
              </a:lnSpc>
              <a:spcBef>
                <a:spcPts val="0"/>
              </a:spcBef>
              <a:spcAft>
                <a:spcPts val="0"/>
              </a:spcAft>
            </a:pPr>
            <a:r>
              <a:rPr lang="en-ZA" sz="1600" dirty="0">
                <a:solidFill>
                  <a:srgbClr val="004F87"/>
                </a:solidFill>
                <a:latin typeface="Arial Narrow" panose="020B0606020202030204" pitchFamily="34" charset="0"/>
              </a:rPr>
              <a:t>Section 1.6 of the SBD 6.1 form states,</a:t>
            </a:r>
            <a:r>
              <a:rPr lang="en-GB" sz="1600" dirty="0">
                <a:solidFill>
                  <a:srgbClr val="000000"/>
                </a:solidFill>
                <a:latin typeface="Arial Narrow" panose="020B0606020202030204" pitchFamily="34" charset="0"/>
              </a:rPr>
              <a:t> </a:t>
            </a:r>
            <a:r>
              <a:rPr lang="en-GB" sz="1600" i="1" dirty="0">
                <a:solidFill>
                  <a:srgbClr val="000000"/>
                </a:solidFill>
                <a:latin typeface="Arial Narrow" panose="020B0606020202030204" pitchFamily="34" charset="0"/>
              </a:rPr>
              <a:t>“</a:t>
            </a:r>
            <a:r>
              <a:rPr lang="en-GB" sz="1600" i="1" dirty="0">
                <a:solidFill>
                  <a:srgbClr val="004F87"/>
                </a:solidFill>
                <a:latin typeface="Arial Narrow" panose="020B0606020202030204" pitchFamily="34" charset="0"/>
              </a:rPr>
              <a:t>The purchaser reserves the right to require of a bidder, either before a bid is adjudicated or at any time subsequently, to substantiate any claim in regard to preferences, in any manner required by the purchaser.”</a:t>
            </a:r>
            <a:endParaRPr lang="en-ZA" sz="1600" i="1" dirty="0">
              <a:solidFill>
                <a:srgbClr val="004F87"/>
              </a:solidFill>
              <a:latin typeface="Arial Narrow" panose="020B0606020202030204" pitchFamily="34" charset="0"/>
            </a:endParaRPr>
          </a:p>
          <a:p>
            <a:pPr algn="just" defTabSz="912753" fontAlgn="auto">
              <a:lnSpc>
                <a:spcPct val="150000"/>
              </a:lnSpc>
              <a:spcBef>
                <a:spcPts val="0"/>
              </a:spcBef>
              <a:spcAft>
                <a:spcPts val="0"/>
              </a:spcAft>
            </a:pPr>
            <a:r>
              <a:rPr lang="en-ZA" sz="1600" b="1" dirty="0">
                <a:solidFill>
                  <a:srgbClr val="FF0000"/>
                </a:solidFill>
                <a:latin typeface="Arial Narrow" panose="020B0606020202030204" pitchFamily="34" charset="0"/>
              </a:rPr>
              <a:t>SARS reserves the right to request that bidders submit their Black ownership and turnover information in support of their Affidavits.</a:t>
            </a:r>
          </a:p>
          <a:p>
            <a:pPr algn="just" defTabSz="912753" fontAlgn="auto">
              <a:lnSpc>
                <a:spcPct val="150000"/>
              </a:lnSpc>
              <a:spcBef>
                <a:spcPts val="0"/>
              </a:spcBef>
              <a:spcAft>
                <a:spcPts val="0"/>
              </a:spcAft>
            </a:pPr>
            <a:endParaRPr lang="en-ZA" sz="1600" b="1" dirty="0">
              <a:solidFill>
                <a:srgbClr val="FF0000"/>
              </a:solidFill>
              <a:latin typeface="Arial Narrow" panose="020B0606020202030204" pitchFamily="34" charset="0"/>
            </a:endParaRPr>
          </a:p>
          <a:p>
            <a:pPr marL="285750" indent="-285750">
              <a:buFont typeface="Arial" panose="020B0604020202020204" pitchFamily="34" charset="0"/>
              <a:buChar char="•"/>
            </a:pPr>
            <a:r>
              <a:rPr lang="en-US" sz="1600" dirty="0">
                <a:latin typeface="Arial Narrow" panose="020B0606020202030204" pitchFamily="34" charset="0"/>
              </a:rPr>
              <a:t>Affidavits must be sworn or affirmed before a person authorized to administer the oath or take the affirmation.</a:t>
            </a:r>
          </a:p>
          <a:p>
            <a:endParaRPr lang="en-US" sz="1600" dirty="0">
              <a:latin typeface="Arial Narrow" panose="020B0606020202030204" pitchFamily="34" charset="0"/>
            </a:endParaRPr>
          </a:p>
          <a:p>
            <a:pPr marL="285750" indent="-285750">
              <a:buFont typeface="Arial" panose="020B0604020202020204" pitchFamily="34" charset="0"/>
              <a:buChar char="•"/>
            </a:pPr>
            <a:r>
              <a:rPr lang="en-US" sz="1600" dirty="0">
                <a:latin typeface="Arial Narrow" panose="020B0606020202030204" pitchFamily="34" charset="0"/>
              </a:rPr>
              <a:t>The </a:t>
            </a:r>
            <a:r>
              <a:rPr lang="en-US" sz="1600" b="1" dirty="0">
                <a:latin typeface="Arial Narrow" panose="020B0606020202030204" pitchFamily="34" charset="0"/>
              </a:rPr>
              <a:t>deponent must then sign the affidavit in the presence of Commissioner of Oaths</a:t>
            </a:r>
          </a:p>
          <a:p>
            <a:endParaRPr lang="en-US" sz="1600" dirty="0">
              <a:latin typeface="Arial Narrow" panose="020B0606020202030204" pitchFamily="34" charset="0"/>
            </a:endParaRPr>
          </a:p>
          <a:p>
            <a:pPr marL="285750" indent="-285750">
              <a:buFont typeface="Arial" panose="020B0604020202020204" pitchFamily="34" charset="0"/>
              <a:buChar char="•"/>
            </a:pPr>
            <a:r>
              <a:rPr lang="en-US" sz="1600" dirty="0">
                <a:latin typeface="Arial Narrow" panose="020B0606020202030204" pitchFamily="34" charset="0"/>
              </a:rPr>
              <a:t>It is not permissible to backdate or postdate an affidavit. The backdating or postdating makes the affidavit misleading and irregular.</a:t>
            </a:r>
          </a:p>
          <a:p>
            <a:endParaRPr lang="en-US" sz="1600" dirty="0">
              <a:latin typeface="Arial Narrow" panose="020B0606020202030204" pitchFamily="34" charset="0"/>
            </a:endParaRPr>
          </a:p>
          <a:p>
            <a:pPr marL="285750" indent="-285750">
              <a:buFont typeface="Arial" panose="020B0604020202020204" pitchFamily="34" charset="0"/>
              <a:buChar char="•"/>
            </a:pPr>
            <a:r>
              <a:rPr lang="en-US" sz="1600" dirty="0">
                <a:latin typeface="Arial Narrow" panose="020B0606020202030204" pitchFamily="34" charset="0"/>
              </a:rPr>
              <a:t>The date on the affidavit is the date on which the deponent is saying that the information stated in the affidavit is true.</a:t>
            </a:r>
          </a:p>
          <a:p>
            <a:endParaRPr lang="en-US" sz="1600" dirty="0">
              <a:latin typeface="Arial Narrow" panose="020B0606020202030204" pitchFamily="34" charset="0"/>
            </a:endParaRPr>
          </a:p>
          <a:p>
            <a:pPr marL="285750" indent="-285750">
              <a:buFont typeface="Arial" panose="020B0604020202020204" pitchFamily="34" charset="0"/>
              <a:buChar char="•"/>
            </a:pPr>
            <a:r>
              <a:rPr lang="en-US" sz="1600" dirty="0">
                <a:latin typeface="Arial Narrow" panose="020B0606020202030204" pitchFamily="34" charset="0"/>
              </a:rPr>
              <a:t>The signature of the deponent and the Commissioner of Oaths must be on the same day.</a:t>
            </a:r>
          </a:p>
          <a:p>
            <a:endParaRPr lang="en-US" sz="1600" dirty="0">
              <a:latin typeface="Arial Narrow" panose="020B0606020202030204" pitchFamily="34" charset="0"/>
            </a:endParaRPr>
          </a:p>
          <a:p>
            <a:pPr marL="285750" indent="-285750">
              <a:buFont typeface="Arial" panose="020B0604020202020204" pitchFamily="34" charset="0"/>
              <a:buChar char="•"/>
            </a:pPr>
            <a:r>
              <a:rPr lang="en-US" sz="1600" dirty="0">
                <a:latin typeface="Arial Narrow" panose="020B0606020202030204" pitchFamily="34" charset="0"/>
              </a:rPr>
              <a:t>The Commissioner must give their details on the affidavit.(Usually the commissioner stamp and signature)</a:t>
            </a:r>
            <a:endParaRPr lang="en-ZA" sz="1600" dirty="0">
              <a:latin typeface="Arial Narrow" panose="020B0606020202030204" pitchFamily="34" charset="0"/>
            </a:endParaRPr>
          </a:p>
          <a:p>
            <a:pPr defTabSz="912753" fontAlgn="auto">
              <a:spcBef>
                <a:spcPts val="0"/>
              </a:spcBef>
              <a:spcAft>
                <a:spcPts val="0"/>
              </a:spcAft>
            </a:pPr>
            <a:endParaRPr lang="en-ZA" sz="2800" dirty="0">
              <a:solidFill>
                <a:srgbClr val="004F87"/>
              </a:solidFill>
              <a:latin typeface="Arial Narrow" panose="020B0606020202030204" pitchFamily="34" charset="0"/>
            </a:endParaRPr>
          </a:p>
        </p:txBody>
      </p:sp>
    </p:spTree>
    <p:extLst>
      <p:ext uri="{BB962C8B-B14F-4D97-AF65-F5344CB8AC3E}">
        <p14:creationId xmlns:p14="http://schemas.microsoft.com/office/powerpoint/2010/main" val="17754511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algn="l">
              <a:lnSpc>
                <a:spcPct val="135000"/>
              </a:lnSpc>
              <a:spcBef>
                <a:spcPct val="75000"/>
              </a:spcBef>
              <a:spcAft>
                <a:spcPct val="10000"/>
              </a:spcAft>
              <a:buClr>
                <a:schemeClr val="accent1"/>
              </a:buClr>
            </a:pPr>
            <a:r>
              <a:rPr lang="en-US" sz="1800" b="1" dirty="0">
                <a:solidFill>
                  <a:srgbClr val="FF0000"/>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1800" b="1" dirty="0">
                <a:solidFill>
                  <a:schemeClr val="tx2"/>
                </a:solidFill>
              </a:rPr>
              <a:t>2</a:t>
            </a:r>
            <a:r>
              <a:rPr lang="en-ZA" b="1" dirty="0">
                <a:solidFill>
                  <a:schemeClr val="tx2"/>
                </a:solidFill>
              </a:rPr>
              <a:t>. Governance, Rules and Procedures</a:t>
            </a:r>
          </a:p>
          <a:p>
            <a:pPr marL="228600" indent="-228600">
              <a:lnSpc>
                <a:spcPct val="135000"/>
              </a:lnSpc>
              <a:spcBef>
                <a:spcPct val="75000"/>
              </a:spcBef>
              <a:spcAft>
                <a:spcPct val="10000"/>
              </a:spcAft>
              <a:buClr>
                <a:schemeClr val="accent1"/>
              </a:buClr>
            </a:pPr>
            <a:r>
              <a:rPr lang="en-ZA" sz="1800" b="1" dirty="0">
                <a:solidFill>
                  <a:schemeClr val="tx2"/>
                </a:solidFill>
              </a:rPr>
              <a:t>3.RFP Timelines</a:t>
            </a:r>
          </a:p>
          <a:p>
            <a:pPr marL="228600" indent="-228600">
              <a:lnSpc>
                <a:spcPct val="135000"/>
              </a:lnSpc>
              <a:spcBef>
                <a:spcPct val="75000"/>
              </a:spcBef>
              <a:spcAft>
                <a:spcPct val="10000"/>
              </a:spcAft>
              <a:buClr>
                <a:schemeClr val="accent1"/>
              </a:buClr>
            </a:pPr>
            <a:r>
              <a:rPr lang="en-ZA" b="1" dirty="0">
                <a:solidFill>
                  <a:schemeClr val="tx2"/>
                </a:solidFill>
              </a:rPr>
              <a:t>4</a:t>
            </a:r>
            <a:r>
              <a:rPr lang="en-ZA" sz="1800" b="1" dirty="0">
                <a:solidFill>
                  <a:schemeClr val="tx2"/>
                </a:solidFill>
              </a:rPr>
              <a:t>.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a:t>
            </a:r>
            <a:r>
              <a:rPr lang="en-ZA" sz="1800" b="1" dirty="0">
                <a:solidFill>
                  <a:schemeClr val="tx2"/>
                </a:solidFill>
              </a:rPr>
              <a:t>. Bid Evaluation Process </a:t>
            </a:r>
          </a:p>
          <a:p>
            <a:pPr marL="228600" indent="-228600">
              <a:lnSpc>
                <a:spcPct val="135000"/>
              </a:lnSpc>
              <a:spcBef>
                <a:spcPct val="75000"/>
              </a:spcBef>
              <a:spcAft>
                <a:spcPct val="10000"/>
              </a:spcAft>
              <a:buClr>
                <a:schemeClr val="accent1"/>
              </a:buClr>
            </a:pPr>
            <a:r>
              <a:rPr lang="en-US" b="1" dirty="0">
                <a:solidFill>
                  <a:schemeClr val="tx2"/>
                </a:solidFill>
              </a:rPr>
              <a:t>6. Price &amp; B-BBEE</a:t>
            </a:r>
          </a:p>
          <a:p>
            <a:pPr marL="228600" indent="-228600">
              <a:lnSpc>
                <a:spcPct val="135000"/>
              </a:lnSpc>
              <a:spcBef>
                <a:spcPct val="75000"/>
              </a:spcBef>
              <a:spcAft>
                <a:spcPct val="10000"/>
              </a:spcAft>
              <a:buClr>
                <a:schemeClr val="accent1"/>
              </a:buClr>
            </a:pPr>
            <a:r>
              <a:rPr lang="en-ZA" sz="1800" b="1" dirty="0">
                <a:solidFill>
                  <a:schemeClr val="tx2"/>
                </a:solidFill>
              </a:rPr>
              <a:t>7. Financial Analysis </a:t>
            </a:r>
          </a:p>
          <a:p>
            <a:pPr marL="228600" indent="-228600">
              <a:lnSpc>
                <a:spcPct val="135000"/>
              </a:lnSpc>
              <a:spcBef>
                <a:spcPct val="75000"/>
              </a:spcBef>
              <a:spcAft>
                <a:spcPct val="10000"/>
              </a:spcAft>
              <a:buClr>
                <a:schemeClr val="accent1"/>
              </a:buClr>
            </a:pPr>
            <a:r>
              <a:rPr lang="en-ZA" b="1" dirty="0">
                <a:solidFill>
                  <a:schemeClr val="tx2"/>
                </a:solidFill>
              </a:rPr>
              <a:t>8. Services Agreements</a:t>
            </a:r>
          </a:p>
          <a:p>
            <a:pPr marL="228600" indent="-228600">
              <a:lnSpc>
                <a:spcPct val="135000"/>
              </a:lnSpc>
              <a:spcBef>
                <a:spcPct val="75000"/>
              </a:spcBef>
              <a:spcAft>
                <a:spcPct val="10000"/>
              </a:spcAft>
              <a:buClr>
                <a:schemeClr val="accent1"/>
              </a:buClr>
            </a:pPr>
            <a:r>
              <a:rPr lang="en-ZA" b="1" dirty="0">
                <a:solidFill>
                  <a:schemeClr val="tx2"/>
                </a:solidFill>
              </a:rPr>
              <a:t>9</a:t>
            </a:r>
            <a:r>
              <a:rPr lang="en-ZA" sz="1800" b="1" dirty="0">
                <a:solidFill>
                  <a:schemeClr val="tx2"/>
                </a:solidFill>
              </a:rPr>
              <a:t>. RFP submission and contact details</a:t>
            </a:r>
          </a:p>
          <a:p>
            <a:pPr marL="228600" indent="-228600" algn="l">
              <a:lnSpc>
                <a:spcPct val="135000"/>
              </a:lnSpc>
              <a:spcBef>
                <a:spcPct val="75000"/>
              </a:spcBef>
              <a:spcAft>
                <a:spcPct val="10000"/>
              </a:spcAft>
              <a:buClr>
                <a:schemeClr val="accent1"/>
              </a:buClr>
            </a:pPr>
            <a:r>
              <a:rPr lang="en-ZA" sz="1800" b="1" dirty="0">
                <a:solidFill>
                  <a:schemeClr val="tx2"/>
                </a:solidFill>
              </a:rPr>
              <a:t>10. Q&amp;A</a:t>
            </a:r>
            <a:endParaRPr lang="en-ZA" sz="1100" dirty="0">
              <a:solidFill>
                <a:schemeClr val="tx1"/>
              </a:solidFill>
            </a:endParaRPr>
          </a:p>
          <a:p>
            <a:endParaRPr lang="en-ZA" dirty="0"/>
          </a:p>
        </p:txBody>
      </p:sp>
    </p:spTree>
    <p:extLst>
      <p:ext uri="{BB962C8B-B14F-4D97-AF65-F5344CB8AC3E}">
        <p14:creationId xmlns:p14="http://schemas.microsoft.com/office/powerpoint/2010/main" val="23347132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19</a:t>
            </a:fld>
            <a:endParaRPr lang="en-US" dirty="0"/>
          </a:p>
        </p:txBody>
      </p:sp>
      <p:sp>
        <p:nvSpPr>
          <p:cNvPr id="5" name="Rectangle 2"/>
          <p:cNvSpPr txBox="1">
            <a:spLocks noChangeArrowheads="1"/>
          </p:cNvSpPr>
          <p:nvPr/>
        </p:nvSpPr>
        <p:spPr>
          <a:xfrm>
            <a:off x="107504" y="185690"/>
            <a:ext cx="8942753" cy="430887"/>
          </a:xfrm>
          <a:prstGeom prst="rect">
            <a:avLst/>
          </a:prstGeom>
        </p:spPr>
        <p:txBody>
          <a:bodyPr vert="horz" lIns="91440" tIns="45720" rIns="91440" bIns="45720" rtlCol="0" anchor="t" anchorCtr="0">
            <a:normAutofit fontScale="90000" lnSpcReduction="100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endParaRPr lang="en-GB" sz="2800" dirty="0"/>
          </a:p>
        </p:txBody>
      </p:sp>
      <p:sp>
        <p:nvSpPr>
          <p:cNvPr id="6" name="Title 1"/>
          <p:cNvSpPr txBox="1">
            <a:spLocks/>
          </p:cNvSpPr>
          <p:nvPr/>
        </p:nvSpPr>
        <p:spPr>
          <a:xfrm>
            <a:off x="-241069" y="116632"/>
            <a:ext cx="9385069" cy="431056"/>
          </a:xfrm>
          <a:prstGeom prst="rect">
            <a:avLst/>
          </a:prstGeom>
        </p:spPr>
        <p:txBody>
          <a:bodyPr lIns="360000"/>
          <a:lstStyle/>
          <a:p>
            <a:pPr>
              <a:lnSpc>
                <a:spcPct val="90000"/>
              </a:lnSpc>
              <a:spcBef>
                <a:spcPct val="0"/>
              </a:spcBef>
              <a:defRPr/>
            </a:pPr>
            <a:r>
              <a:rPr lang="en-ZA" sz="2800" b="1" dirty="0">
                <a:solidFill>
                  <a:srgbClr val="004C85"/>
                </a:solidFill>
                <a:latin typeface="Arial Narrow" panose="020B0606020202030204" pitchFamily="34" charset="0"/>
                <a:ea typeface="+mj-ea"/>
                <a:cs typeface="Arial" panose="020B0604020202020204" pitchFamily="34" charset="0"/>
              </a:rPr>
              <a:t>B-BBEE KEY SECTIONS TO COMPLETE IN SBD 6.1</a:t>
            </a:r>
          </a:p>
        </p:txBody>
      </p:sp>
      <p:graphicFrame>
        <p:nvGraphicFramePr>
          <p:cNvPr id="7" name="Object 2"/>
          <p:cNvGraphicFramePr>
            <a:graphicFrameLocks noChangeAspect="1"/>
          </p:cNvGraphicFramePr>
          <p:nvPr>
            <p:extLst>
              <p:ext uri="{D42A27DB-BD31-4B8C-83A1-F6EECF244321}">
                <p14:modId xmlns:p14="http://schemas.microsoft.com/office/powerpoint/2010/main" val="2311340514"/>
              </p:ext>
            </p:extLst>
          </p:nvPr>
        </p:nvGraphicFramePr>
        <p:xfrm>
          <a:off x="107504" y="644525"/>
          <a:ext cx="8836799" cy="5915025"/>
        </p:xfrm>
        <a:graphic>
          <a:graphicData uri="http://schemas.openxmlformats.org/presentationml/2006/ole">
            <mc:AlternateContent xmlns:mc="http://schemas.openxmlformats.org/markup-compatibility/2006">
              <mc:Choice xmlns:v="urn:schemas-microsoft-com:vml" Requires="v">
                <p:oleObj spid="_x0000_s3097" name="Document" r:id="rId3" imgW="6523764" imgH="4379294" progId="Word.Document.12">
                  <p:embed/>
                </p:oleObj>
              </mc:Choice>
              <mc:Fallback>
                <p:oleObj name="Document" r:id="rId3" imgW="6523764" imgH="4379294" progId="Word.Document.12">
                  <p:embed/>
                  <p:pic>
                    <p:nvPicPr>
                      <p:cNvPr id="6" name="Object 2"/>
                      <p:cNvPicPr>
                        <a:picLocks noChangeAspect="1" noChangeArrowheads="1"/>
                      </p:cNvPicPr>
                      <p:nvPr/>
                    </p:nvPicPr>
                    <p:blipFill>
                      <a:blip r:embed="rId4"/>
                      <a:srcRect/>
                      <a:stretch>
                        <a:fillRect/>
                      </a:stretch>
                    </p:blipFill>
                    <p:spPr bwMode="auto">
                      <a:xfrm>
                        <a:off x="107504" y="644525"/>
                        <a:ext cx="8836799" cy="5915025"/>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4116222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179512" y="175022"/>
            <a:ext cx="8049181" cy="532606"/>
          </a:xfrm>
        </p:spPr>
        <p:txBody>
          <a:bodyPr>
            <a:normAutofit fontScale="90000"/>
          </a:bodyPr>
          <a:lstStyle/>
          <a:p>
            <a:r>
              <a:rPr lang="en-ZA" dirty="0"/>
              <a:t>SUB-CONTRACTING AND JOINT VENTURES</a:t>
            </a:r>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20</a:t>
            </a:fld>
            <a:endParaRPr lang="en-US" dirty="0"/>
          </a:p>
        </p:txBody>
      </p:sp>
      <p:sp>
        <p:nvSpPr>
          <p:cNvPr id="5" name="Rectangle 2"/>
          <p:cNvSpPr txBox="1">
            <a:spLocks noChangeArrowheads="1"/>
          </p:cNvSpPr>
          <p:nvPr/>
        </p:nvSpPr>
        <p:spPr>
          <a:xfrm>
            <a:off x="107504" y="185690"/>
            <a:ext cx="8942753" cy="430887"/>
          </a:xfrm>
          <a:prstGeom prst="rect">
            <a:avLst/>
          </a:prstGeom>
        </p:spPr>
        <p:txBody>
          <a:bodyPr vert="horz" lIns="91440" tIns="45720" rIns="91440" bIns="45720" rtlCol="0" anchor="t" anchorCtr="0">
            <a:normAutofit fontScale="90000" lnSpcReduction="100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endParaRPr lang="en-GB" sz="2800" dirty="0"/>
          </a:p>
        </p:txBody>
      </p:sp>
      <p:sp>
        <p:nvSpPr>
          <p:cNvPr id="6" name="Title 1"/>
          <p:cNvSpPr txBox="1">
            <a:spLocks/>
          </p:cNvSpPr>
          <p:nvPr/>
        </p:nvSpPr>
        <p:spPr>
          <a:xfrm>
            <a:off x="-241069" y="116632"/>
            <a:ext cx="9385069" cy="431056"/>
          </a:xfrm>
          <a:prstGeom prst="rect">
            <a:avLst/>
          </a:prstGeom>
        </p:spPr>
        <p:txBody>
          <a:bodyPr lIns="360000"/>
          <a:lstStyle/>
          <a:p>
            <a:pPr>
              <a:lnSpc>
                <a:spcPct val="90000"/>
              </a:lnSpc>
              <a:spcBef>
                <a:spcPct val="0"/>
              </a:spcBef>
              <a:defRPr/>
            </a:pPr>
            <a:endParaRPr lang="en-ZA" sz="2800" b="1" dirty="0">
              <a:solidFill>
                <a:srgbClr val="004C85"/>
              </a:solidFill>
              <a:latin typeface="Arial Narrow" panose="020B0606020202030204" pitchFamily="34" charset="0"/>
              <a:ea typeface="+mj-ea"/>
              <a:cs typeface="Arial" panose="020B0604020202020204" pitchFamily="34" charset="0"/>
            </a:endParaRPr>
          </a:p>
        </p:txBody>
      </p:sp>
      <p:sp>
        <p:nvSpPr>
          <p:cNvPr id="8" name="Text Placeholder 1"/>
          <p:cNvSpPr txBox="1">
            <a:spLocks/>
          </p:cNvSpPr>
          <p:nvPr/>
        </p:nvSpPr>
        <p:spPr bwMode="gray">
          <a:xfrm>
            <a:off x="179512" y="836712"/>
            <a:ext cx="8799635" cy="381642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342900" indent="-342900" algn="l" defTabSz="912813" rtl="0" eaLnBrk="0" fontAlgn="base" hangingPunct="0">
              <a:spcBef>
                <a:spcPct val="0"/>
              </a:spcBef>
              <a:spcAft>
                <a:spcPct val="0"/>
              </a:spcAft>
              <a:buSzPct val="120000"/>
              <a:buChar char="•"/>
              <a:defRPr sz="17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a:lstStyle>
          <a:p>
            <a:pPr marL="1588" marR="0" lvl="1" indent="0" algn="just" defTabSz="912813" rtl="0" eaLnBrk="0" fontAlgn="base" latinLnBrk="0" hangingPunct="0">
              <a:lnSpc>
                <a:spcPct val="100000"/>
              </a:lnSpc>
              <a:spcBef>
                <a:spcPct val="0"/>
              </a:spcBef>
              <a:spcAft>
                <a:spcPct val="0"/>
              </a:spcAft>
              <a:buClr>
                <a:srgbClr val="004F87"/>
              </a:buClr>
              <a:buSzPct val="120000"/>
              <a:buFontTx/>
              <a:buNone/>
              <a:tabLst/>
              <a:defRPr/>
            </a:pPr>
            <a:r>
              <a:rPr kumimoji="0" lang="x-none" sz="1600" b="1"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SUB-CONTRACTING</a:t>
            </a:r>
            <a:endParaRPr kumimoji="0" lang="en-ZA" sz="1600" b="1"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endParaRPr>
          </a:p>
          <a:p>
            <a:pPr marL="1588" marR="0" lvl="1" indent="0" algn="just" defTabSz="912813" rtl="0" eaLnBrk="0" fontAlgn="base" latinLnBrk="0" hangingPunct="0">
              <a:lnSpc>
                <a:spcPct val="100000"/>
              </a:lnSpc>
              <a:spcBef>
                <a:spcPct val="0"/>
              </a:spcBef>
              <a:spcAft>
                <a:spcPct val="0"/>
              </a:spcAft>
              <a:buClr>
                <a:srgbClr val="004F87"/>
              </a:buClr>
              <a:buSzPct val="120000"/>
              <a:buFontTx/>
              <a:buNone/>
              <a:tabLst/>
              <a:defRPr/>
            </a:pPr>
            <a:endParaRPr kumimoji="0" lang="en-ZA" sz="1600" b="1"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endParaRPr>
          </a:p>
          <a:p>
            <a:pPr marL="342900" marR="0" lvl="0" indent="-342900" algn="just" defTabSz="912813" rtl="0" eaLnBrk="0" fontAlgn="base" latinLnBrk="0" hangingPunct="0">
              <a:lnSpc>
                <a:spcPct val="150000"/>
              </a:lnSpc>
              <a:spcBef>
                <a:spcPct val="0"/>
              </a:spcBef>
              <a:spcAft>
                <a:spcPct val="0"/>
              </a:spcAft>
              <a:buClrTx/>
              <a:buSzPct val="120000"/>
              <a:buFontTx/>
              <a:buChar char="•"/>
              <a:tabLst/>
              <a:defRPr/>
            </a:pPr>
            <a:r>
              <a:rPr kumimoji="0" lang="x-none"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Bidders who want to claim preference points will have to comply fully with regulations 11(8) and 11(9) of the </a:t>
            </a:r>
            <a:r>
              <a:rPr kumimoji="0" lang="en-ZA"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P</a:t>
            </a:r>
            <a:r>
              <a:rPr kumimoji="0" lang="x-none"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referential </a:t>
            </a:r>
            <a:r>
              <a:rPr kumimoji="0" lang="en-ZA"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P</a:t>
            </a:r>
            <a:r>
              <a:rPr kumimoji="0" lang="x-none"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rocurement </a:t>
            </a:r>
            <a:r>
              <a:rPr kumimoji="0" lang="en-ZA"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R</a:t>
            </a:r>
            <a:r>
              <a:rPr kumimoji="0" lang="x-none"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egulations, 2011 with regard to sub–contracting</a:t>
            </a:r>
            <a:r>
              <a:rPr kumimoji="0" lang="en-ZA"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a:t>
            </a:r>
          </a:p>
          <a:p>
            <a:pPr marL="342900" marR="0" lvl="0" indent="-342900" algn="just" defTabSz="912813" rtl="0" eaLnBrk="0" fontAlgn="base" latinLnBrk="0" hangingPunct="0">
              <a:lnSpc>
                <a:spcPct val="150000"/>
              </a:lnSpc>
              <a:spcBef>
                <a:spcPct val="0"/>
              </a:spcBef>
              <a:spcAft>
                <a:spcPct val="0"/>
              </a:spcAft>
              <a:buClrTx/>
              <a:buSzPct val="120000"/>
              <a:buFontTx/>
              <a:buChar char="•"/>
              <a:tabLst/>
              <a:defRPr/>
            </a:pPr>
            <a:endParaRPr kumimoji="0" lang="en-ZA"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endParaRPr>
          </a:p>
          <a:p>
            <a:pPr marL="342900" marR="0" lvl="0" indent="-342900" algn="just" defTabSz="912813" rtl="0" eaLnBrk="0" fontAlgn="base" latinLnBrk="0" hangingPunct="0">
              <a:lnSpc>
                <a:spcPct val="150000"/>
              </a:lnSpc>
              <a:spcBef>
                <a:spcPct val="0"/>
              </a:spcBef>
              <a:spcAft>
                <a:spcPct val="0"/>
              </a:spcAft>
              <a:buClrTx/>
              <a:buSzPct val="120000"/>
              <a:buFontTx/>
              <a:buChar char="•"/>
              <a:tabLst/>
              <a:defRPr/>
            </a:pPr>
            <a:r>
              <a:rPr kumimoji="0" lang="x-none"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A person must not be awarded points for B-BBEE status level if it is indicated in the tender documents that such a tenderer intends sub-contracting more than 25% of the value of the contract to any other enterprise that does not qualify for at least the points that such a tenderer qualifies for, unless the intended sub-contractor is an Exempted Micro Enterprise that has the capability and ability to execute the sub-contract.</a:t>
            </a:r>
            <a:endParaRPr kumimoji="0" lang="en-US"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endParaRPr>
          </a:p>
          <a:p>
            <a:pPr marL="342900" marR="0" lvl="0" indent="-342900" algn="just" defTabSz="912813" rtl="0" eaLnBrk="0" fontAlgn="base" latinLnBrk="0" hangingPunct="0">
              <a:lnSpc>
                <a:spcPct val="150000"/>
              </a:lnSpc>
              <a:spcBef>
                <a:spcPct val="0"/>
              </a:spcBef>
              <a:spcAft>
                <a:spcPct val="0"/>
              </a:spcAft>
              <a:buClrTx/>
              <a:buSzPct val="120000"/>
              <a:buFontTx/>
              <a:buChar char="•"/>
              <a:tabLst/>
              <a:defRPr/>
            </a:pPr>
            <a:endParaRPr kumimoji="0" lang="en-US" sz="1600" b="0" i="0" u="none" strike="noStrike" kern="1200" cap="none" spc="0" normalizeH="0" baseline="0" noProof="0" dirty="0">
              <a:ln>
                <a:noFill/>
              </a:ln>
              <a:solidFill>
                <a:srgbClr val="003366"/>
              </a:solidFill>
              <a:effectLst/>
              <a:uLnTx/>
              <a:uFillTx/>
              <a:latin typeface="Arial Narrow" panose="020B0606020202030204" pitchFamily="34" charset="0"/>
              <a:ea typeface="+mn-ea"/>
              <a:cs typeface="Tahoma" pitchFamily="34" charset="0"/>
            </a:endParaRPr>
          </a:p>
          <a:p>
            <a:pPr marL="342900" marR="0" lvl="0" indent="-342900" algn="just" defTabSz="912813" rtl="0" eaLnBrk="0" fontAlgn="base" latinLnBrk="0" hangingPunct="0">
              <a:lnSpc>
                <a:spcPct val="150000"/>
              </a:lnSpc>
              <a:spcBef>
                <a:spcPct val="0"/>
              </a:spcBef>
              <a:spcAft>
                <a:spcPct val="0"/>
              </a:spcAft>
              <a:buClrTx/>
              <a:buSzPct val="120000"/>
              <a:buFontTx/>
              <a:buChar char="•"/>
              <a:tabLst/>
              <a:defRPr/>
            </a:pPr>
            <a:endParaRPr kumimoji="0" lang="en-ZA" sz="1600" b="0" i="0" u="none" strike="noStrike" kern="0" cap="none" spc="0" normalizeH="0" baseline="0" noProof="0" dirty="0">
              <a:ln>
                <a:noFill/>
              </a:ln>
              <a:solidFill>
                <a:srgbClr val="000000"/>
              </a:solidFill>
              <a:effectLst/>
              <a:uLnTx/>
              <a:uFillTx/>
              <a:latin typeface="Arial Narrow" panose="020B0606020202030204" pitchFamily="34" charset="0"/>
              <a:ea typeface="+mn-ea"/>
              <a:cs typeface="+mn-cs"/>
            </a:endParaRPr>
          </a:p>
        </p:txBody>
      </p:sp>
    </p:spTree>
    <p:extLst>
      <p:ext uri="{BB962C8B-B14F-4D97-AF65-F5344CB8AC3E}">
        <p14:creationId xmlns:p14="http://schemas.microsoft.com/office/powerpoint/2010/main" val="39011395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a:t>SUB-CONTRACTING AND JOINT VENTURES</a:t>
            </a: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21</a:t>
            </a:fld>
            <a:endParaRPr lang="en-US" dirty="0"/>
          </a:p>
        </p:txBody>
      </p:sp>
      <p:sp>
        <p:nvSpPr>
          <p:cNvPr id="5" name="Rectangle 2"/>
          <p:cNvSpPr txBox="1">
            <a:spLocks noChangeArrowheads="1"/>
          </p:cNvSpPr>
          <p:nvPr/>
        </p:nvSpPr>
        <p:spPr>
          <a:xfrm>
            <a:off x="107504" y="185690"/>
            <a:ext cx="8942753" cy="430887"/>
          </a:xfrm>
          <a:prstGeom prst="rect">
            <a:avLst/>
          </a:prstGeom>
        </p:spPr>
        <p:txBody>
          <a:bodyPr vert="horz" lIns="91440" tIns="45720" rIns="91440" bIns="45720" rtlCol="0" anchor="t" anchorCtr="0">
            <a:normAutofit fontScale="90000" lnSpcReduction="100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endParaRPr lang="en-GB" sz="2800" dirty="0"/>
          </a:p>
        </p:txBody>
      </p:sp>
      <p:sp>
        <p:nvSpPr>
          <p:cNvPr id="6" name="Title 1"/>
          <p:cNvSpPr txBox="1">
            <a:spLocks/>
          </p:cNvSpPr>
          <p:nvPr/>
        </p:nvSpPr>
        <p:spPr>
          <a:xfrm>
            <a:off x="-241069" y="116632"/>
            <a:ext cx="9385069" cy="431056"/>
          </a:xfrm>
          <a:prstGeom prst="rect">
            <a:avLst/>
          </a:prstGeom>
        </p:spPr>
        <p:txBody>
          <a:bodyPr lIns="360000"/>
          <a:lstStyle/>
          <a:p>
            <a:pPr>
              <a:lnSpc>
                <a:spcPct val="90000"/>
              </a:lnSpc>
              <a:spcBef>
                <a:spcPct val="0"/>
              </a:spcBef>
              <a:defRPr/>
            </a:pPr>
            <a:endParaRPr lang="en-ZA" sz="2800" b="1" dirty="0">
              <a:solidFill>
                <a:srgbClr val="004C85"/>
              </a:solidFill>
              <a:latin typeface="Arial Narrow" panose="020B0606020202030204" pitchFamily="34" charset="0"/>
              <a:ea typeface="+mj-ea"/>
              <a:cs typeface="Arial" panose="020B0604020202020204" pitchFamily="34" charset="0"/>
            </a:endParaRPr>
          </a:p>
        </p:txBody>
      </p:sp>
      <p:sp>
        <p:nvSpPr>
          <p:cNvPr id="8" name="Text Placeholder 1"/>
          <p:cNvSpPr txBox="1">
            <a:spLocks/>
          </p:cNvSpPr>
          <p:nvPr/>
        </p:nvSpPr>
        <p:spPr bwMode="gray">
          <a:xfrm>
            <a:off x="478450" y="776686"/>
            <a:ext cx="8799635" cy="73866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342900" indent="-342900" algn="l" defTabSz="912813" rtl="0" eaLnBrk="0" fontAlgn="base" hangingPunct="0">
              <a:spcBef>
                <a:spcPct val="0"/>
              </a:spcBef>
              <a:spcAft>
                <a:spcPct val="0"/>
              </a:spcAft>
              <a:buSzPct val="120000"/>
              <a:buChar char="•"/>
              <a:defRPr sz="17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a:lstStyle>
          <a:p>
            <a:pPr marL="342900" marR="0" lvl="0" indent="-342900" algn="just" defTabSz="912813" rtl="0" eaLnBrk="0" fontAlgn="base" latinLnBrk="0" hangingPunct="0">
              <a:lnSpc>
                <a:spcPct val="150000"/>
              </a:lnSpc>
              <a:spcBef>
                <a:spcPct val="0"/>
              </a:spcBef>
              <a:spcAft>
                <a:spcPct val="0"/>
              </a:spcAft>
              <a:buClrTx/>
              <a:buSzPct val="120000"/>
              <a:buFontTx/>
              <a:buChar char="•"/>
              <a:tabLst/>
              <a:defRPr/>
            </a:pPr>
            <a:endParaRPr kumimoji="0" lang="en-US" sz="1600" b="0" i="0" u="none" strike="noStrike" kern="1200" cap="none" spc="0" normalizeH="0" baseline="0" noProof="0" dirty="0">
              <a:ln>
                <a:noFill/>
              </a:ln>
              <a:solidFill>
                <a:srgbClr val="003366"/>
              </a:solidFill>
              <a:effectLst/>
              <a:uLnTx/>
              <a:uFillTx/>
              <a:latin typeface="Arial Narrow" panose="020B0606020202030204" pitchFamily="34" charset="0"/>
              <a:ea typeface="+mn-ea"/>
              <a:cs typeface="Tahoma" pitchFamily="34" charset="0"/>
            </a:endParaRPr>
          </a:p>
          <a:p>
            <a:pPr marL="342900" marR="0" lvl="0" indent="-342900" algn="just" defTabSz="912813" rtl="0" eaLnBrk="0" fontAlgn="base" latinLnBrk="0" hangingPunct="0">
              <a:lnSpc>
                <a:spcPct val="150000"/>
              </a:lnSpc>
              <a:spcBef>
                <a:spcPct val="0"/>
              </a:spcBef>
              <a:spcAft>
                <a:spcPct val="0"/>
              </a:spcAft>
              <a:buClrTx/>
              <a:buSzPct val="120000"/>
              <a:buFontTx/>
              <a:buChar char="•"/>
              <a:tabLst/>
              <a:defRPr/>
            </a:pPr>
            <a:endParaRPr kumimoji="0" lang="en-ZA" sz="1600" b="0" i="0" u="none" strike="noStrike" kern="0" cap="none" spc="0" normalizeH="0" baseline="0" noProof="0" dirty="0">
              <a:ln>
                <a:noFill/>
              </a:ln>
              <a:solidFill>
                <a:srgbClr val="000000"/>
              </a:solidFill>
              <a:effectLst/>
              <a:uLnTx/>
              <a:uFillTx/>
              <a:latin typeface="Arial Narrow" panose="020B0606020202030204" pitchFamily="34" charset="0"/>
              <a:ea typeface="+mn-ea"/>
              <a:cs typeface="+mn-cs"/>
            </a:endParaRPr>
          </a:p>
        </p:txBody>
      </p:sp>
      <p:sp>
        <p:nvSpPr>
          <p:cNvPr id="7" name="Text Placeholder 1"/>
          <p:cNvSpPr txBox="1">
            <a:spLocks/>
          </p:cNvSpPr>
          <p:nvPr/>
        </p:nvSpPr>
        <p:spPr bwMode="gray">
          <a:xfrm>
            <a:off x="179512" y="692696"/>
            <a:ext cx="8496944" cy="364670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342900" indent="-342900" algn="l" defTabSz="912813" rtl="0" eaLnBrk="0" fontAlgn="base" hangingPunct="0">
              <a:spcBef>
                <a:spcPct val="0"/>
              </a:spcBef>
              <a:spcAft>
                <a:spcPct val="0"/>
              </a:spcAft>
              <a:buSzPct val="120000"/>
              <a:buChar char="•"/>
              <a:defRPr sz="17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a:lstStyle>
          <a:p>
            <a:pPr marL="0" marR="0" lvl="1" indent="0" algn="just" defTabSz="912813" rtl="0" eaLnBrk="0" fontAlgn="base" latinLnBrk="0" hangingPunct="0">
              <a:lnSpc>
                <a:spcPct val="100000"/>
              </a:lnSpc>
              <a:spcBef>
                <a:spcPct val="0"/>
              </a:spcBef>
              <a:spcAft>
                <a:spcPct val="0"/>
              </a:spcAft>
              <a:buClrTx/>
              <a:buSzPct val="120000"/>
              <a:buFontTx/>
              <a:buNone/>
              <a:tabLst/>
              <a:defRPr/>
            </a:pPr>
            <a:r>
              <a:rPr kumimoji="0" lang="en-ZA" sz="1600" b="1"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    </a:t>
            </a:r>
          </a:p>
          <a:p>
            <a:pPr marL="0" marR="0" lvl="1" indent="0" algn="just" defTabSz="912813" rtl="0" eaLnBrk="0" fontAlgn="base" latinLnBrk="0" hangingPunct="0">
              <a:lnSpc>
                <a:spcPct val="100000"/>
              </a:lnSpc>
              <a:spcBef>
                <a:spcPct val="0"/>
              </a:spcBef>
              <a:spcAft>
                <a:spcPct val="0"/>
              </a:spcAft>
              <a:buClrTx/>
              <a:buSzPct val="120000"/>
              <a:buFontTx/>
              <a:buNone/>
              <a:tabLst>
                <a:tab pos="357188" algn="l"/>
              </a:tabLst>
              <a:defRPr/>
            </a:pPr>
            <a:r>
              <a:rPr kumimoji="0" lang="en-ZA" sz="1600" b="1"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     Proof of Existence: </a:t>
            </a:r>
            <a:r>
              <a:rPr kumimoji="0" lang="x-none" sz="1600" b="1"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Joint Ventures and/or Sub-Contracting</a:t>
            </a:r>
            <a:endParaRPr kumimoji="0" lang="en-ZA" sz="1600" b="1"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endParaRPr>
          </a:p>
          <a:p>
            <a:pPr marL="0" marR="0" lvl="1" indent="0" algn="just" defTabSz="912813" rtl="0" eaLnBrk="0" fontAlgn="base" latinLnBrk="0" hangingPunct="0">
              <a:lnSpc>
                <a:spcPct val="150000"/>
              </a:lnSpc>
              <a:spcBef>
                <a:spcPct val="0"/>
              </a:spcBef>
              <a:spcAft>
                <a:spcPct val="0"/>
              </a:spcAft>
              <a:buClrTx/>
              <a:buSzPct val="120000"/>
              <a:buFontTx/>
              <a:buNone/>
              <a:tabLst/>
              <a:defRPr/>
            </a:pPr>
            <a:endParaRPr kumimoji="0" lang="en-ZA" sz="1600" b="1"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endParaRPr>
          </a:p>
          <a:p>
            <a:pPr marL="342900" marR="0" lvl="2" indent="-342900" algn="just" defTabSz="912813" rtl="0" eaLnBrk="0" fontAlgn="base" latinLnBrk="0" hangingPunct="0">
              <a:lnSpc>
                <a:spcPct val="150000"/>
              </a:lnSpc>
              <a:spcBef>
                <a:spcPct val="0"/>
              </a:spcBef>
              <a:spcAft>
                <a:spcPct val="0"/>
              </a:spcAft>
              <a:buClrTx/>
              <a:buSzPct val="120000"/>
              <a:buFontTx/>
              <a:buChar char="•"/>
              <a:tabLst/>
              <a:defRPr/>
            </a:pPr>
            <a:r>
              <a:rPr kumimoji="0" lang="x-none"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Bidders must submit concrete proof of the existence of joint ventures and/or sub-contracting arrangements. SARS will accept signed agreements as acceptable proof of the existence of a joint venture and/or sub-contracting arrangement. </a:t>
            </a:r>
            <a:endParaRPr kumimoji="0" lang="en-ZA"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endParaRPr>
          </a:p>
          <a:p>
            <a:pPr marL="342900" marR="0" lvl="2" indent="-342900" algn="just" defTabSz="912813" rtl="0" eaLnBrk="0" fontAlgn="base" latinLnBrk="0" hangingPunct="0">
              <a:lnSpc>
                <a:spcPct val="100000"/>
              </a:lnSpc>
              <a:spcBef>
                <a:spcPct val="0"/>
              </a:spcBef>
              <a:spcAft>
                <a:spcPct val="0"/>
              </a:spcAft>
              <a:buClrTx/>
              <a:buSzPct val="120000"/>
              <a:buFontTx/>
              <a:buChar char="•"/>
              <a:tabLst/>
              <a:defRPr/>
            </a:pPr>
            <a:endParaRPr kumimoji="0" lang="en-ZA"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endParaRPr>
          </a:p>
          <a:p>
            <a:pPr marL="342900" marR="0" lvl="2" indent="-342900" algn="just" defTabSz="912813" rtl="0" eaLnBrk="0" fontAlgn="base" latinLnBrk="0" hangingPunct="0">
              <a:lnSpc>
                <a:spcPct val="150000"/>
              </a:lnSpc>
              <a:spcBef>
                <a:spcPct val="0"/>
              </a:spcBef>
              <a:spcAft>
                <a:spcPct val="0"/>
              </a:spcAft>
              <a:buClrTx/>
              <a:buSzPct val="120000"/>
              <a:buFontTx/>
              <a:buChar char="•"/>
              <a:tabLst/>
              <a:defRPr/>
            </a:pPr>
            <a:r>
              <a:rPr kumimoji="0" lang="x-none"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The joint venture and/or sub-contracting agreements must clearly set out the roles and responsibilities of the </a:t>
            </a:r>
            <a:r>
              <a:rPr kumimoji="0" lang="en-ZA"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Lead Partner </a:t>
            </a:r>
            <a:r>
              <a:rPr kumimoji="0" lang="x-none"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and the joint venture and/or sub-contracting party. The agreement must also clearly identify the </a:t>
            </a:r>
            <a:r>
              <a:rPr kumimoji="0" lang="en-ZA"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Lead Partner</a:t>
            </a:r>
            <a:r>
              <a:rPr kumimoji="0" lang="x-none"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rPr>
              <a:t>, who shall be given the power of attorney to bind the other party/parties in respect of matters pertaining to the joint venture and/or sub-contracting arrangement</a:t>
            </a:r>
            <a:r>
              <a:rPr kumimoji="0" lang="x-none" sz="1600" b="0" i="0" u="none" strike="noStrike" kern="0" cap="none" spc="0" normalizeH="0" baseline="0" noProof="0" dirty="0">
                <a:ln>
                  <a:noFill/>
                </a:ln>
                <a:solidFill>
                  <a:srgbClr val="000000"/>
                </a:solidFill>
                <a:effectLst/>
                <a:uLnTx/>
                <a:uFillTx/>
                <a:latin typeface="Arial Narrow" panose="020B0606020202030204" pitchFamily="34" charset="0"/>
              </a:rPr>
              <a:t>. </a:t>
            </a:r>
            <a:endParaRPr kumimoji="0" lang="en-ZA"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endParaRPr>
          </a:p>
        </p:txBody>
      </p:sp>
    </p:spTree>
    <p:extLst>
      <p:ext uri="{BB962C8B-B14F-4D97-AF65-F5344CB8AC3E}">
        <p14:creationId xmlns:p14="http://schemas.microsoft.com/office/powerpoint/2010/main" val="28883664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22</a:t>
            </a:fld>
            <a:endParaRPr lang="en-US" dirty="0"/>
          </a:p>
        </p:txBody>
      </p:sp>
      <p:sp>
        <p:nvSpPr>
          <p:cNvPr id="5" name="Title 5"/>
          <p:cNvSpPr txBox="1">
            <a:spLocks/>
          </p:cNvSpPr>
          <p:nvPr/>
        </p:nvSpPr>
        <p:spPr>
          <a:xfrm>
            <a:off x="1" y="168297"/>
            <a:ext cx="8994530" cy="614218"/>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pPr lvl="0" algn="just"/>
            <a:r>
              <a:rPr lang="en-ZA" sz="2000" dirty="0">
                <a:latin typeface="Arial Narrow" panose="020B0606020202030204" pitchFamily="34" charset="0"/>
                <a:cs typeface="Arial" panose="020B0604020202020204" pitchFamily="34" charset="0"/>
              </a:rPr>
              <a:t>MANDATORY AND POINTS AWARDED FOR BBBEE </a:t>
            </a:r>
            <a:r>
              <a:rPr lang="en-ZA" sz="2000" dirty="0" smtClean="0">
                <a:latin typeface="Arial Narrow" panose="020B0606020202030204" pitchFamily="34" charset="0"/>
                <a:cs typeface="Arial" panose="020B0604020202020204" pitchFamily="34" charset="0"/>
              </a:rPr>
              <a:t>CONTRIBUTION</a:t>
            </a:r>
          </a:p>
          <a:p>
            <a:pPr lvl="0" algn="just"/>
            <a:endParaRPr lang="en-US" sz="2000" dirty="0">
              <a:latin typeface="Arial Narrow" panose="020B0606020202030204" pitchFamily="34" charset="0"/>
              <a:cs typeface="Arial" panose="020B0604020202020204" pitchFamily="34" charset="0"/>
            </a:endParaRPr>
          </a:p>
          <a:p>
            <a:pPr lvl="0" algn="just"/>
            <a:r>
              <a:rPr lang="en-US" sz="2000" dirty="0" smtClean="0">
                <a:latin typeface="Arial Narrow" panose="020B0606020202030204" pitchFamily="34" charset="0"/>
                <a:cs typeface="Arial" panose="020B0604020202020204" pitchFamily="34" charset="0"/>
              </a:rPr>
              <a:t>Points must be awarded to a bidder for attaining the B-BBEE status level points for B-BBEE Status level of contributor must be awarded in accordance with the below:</a:t>
            </a:r>
            <a:endParaRPr lang="en-ZA" sz="2000" dirty="0">
              <a:latin typeface="Arial Narrow" panose="020B060602020203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080153451"/>
              </p:ext>
            </p:extLst>
          </p:nvPr>
        </p:nvGraphicFramePr>
        <p:xfrm>
          <a:off x="158261" y="1521068"/>
          <a:ext cx="8721969" cy="4206240"/>
        </p:xfrm>
        <a:graphic>
          <a:graphicData uri="http://schemas.openxmlformats.org/drawingml/2006/table">
            <a:tbl>
              <a:tblPr firstRow="1" bandRow="1">
                <a:tableStyleId>{5C22544A-7EE6-4342-B048-85BDC9FD1C3A}</a:tableStyleId>
              </a:tblPr>
              <a:tblGrid>
                <a:gridCol w="2907323">
                  <a:extLst>
                    <a:ext uri="{9D8B030D-6E8A-4147-A177-3AD203B41FA5}">
                      <a16:colId xmlns:a16="http://schemas.microsoft.com/office/drawing/2014/main" val="2331307635"/>
                    </a:ext>
                  </a:extLst>
                </a:gridCol>
                <a:gridCol w="2907323">
                  <a:extLst>
                    <a:ext uri="{9D8B030D-6E8A-4147-A177-3AD203B41FA5}">
                      <a16:colId xmlns:a16="http://schemas.microsoft.com/office/drawing/2014/main" val="3024478570"/>
                    </a:ext>
                  </a:extLst>
                </a:gridCol>
                <a:gridCol w="2907323">
                  <a:extLst>
                    <a:ext uri="{9D8B030D-6E8A-4147-A177-3AD203B41FA5}">
                      <a16:colId xmlns:a16="http://schemas.microsoft.com/office/drawing/2014/main" val="2521327383"/>
                    </a:ext>
                  </a:extLst>
                </a:gridCol>
              </a:tblGrid>
              <a:tr h="3553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kern="1200" baseline="0" dirty="0" smtClean="0">
                          <a:solidFill>
                            <a:schemeClr val="lt1"/>
                          </a:solidFill>
                          <a:latin typeface="+mn-lt"/>
                          <a:ea typeface="+mn-ea"/>
                          <a:cs typeface="+mn-cs"/>
                        </a:rPr>
                        <a:t>B-BBEE Status Level of Contributor </a:t>
                      </a:r>
                      <a:r>
                        <a:rPr lang="en-US" sz="1800" b="0" i="0" u="none" strike="noStrike" kern="1200" baseline="0" dirty="0" smtClean="0">
                          <a:solidFill>
                            <a:schemeClr val="lt1"/>
                          </a:solidFill>
                          <a:latin typeface="+mn-lt"/>
                          <a:ea typeface="+mn-ea"/>
                          <a:cs typeface="+mn-cs"/>
                        </a:rPr>
                        <a:t>	</a:t>
                      </a:r>
                    </a:p>
                    <a:p>
                      <a:endParaRPr lang="en-ZA" dirty="0"/>
                    </a:p>
                  </a:txBody>
                  <a:tcPr/>
                </a:tc>
                <a:tc>
                  <a:txBody>
                    <a:bodyPr/>
                    <a:lstStyle/>
                    <a:p>
                      <a:r>
                        <a:rPr lang="en-ZA" sz="1800" b="1" i="0" u="none" strike="noStrike" kern="1200" baseline="0" dirty="0" smtClean="0">
                          <a:solidFill>
                            <a:schemeClr val="lt1"/>
                          </a:solidFill>
                          <a:latin typeface="+mn-lt"/>
                          <a:ea typeface="+mn-ea"/>
                          <a:cs typeface="+mn-cs"/>
                        </a:rPr>
                        <a:t>Number of points </a:t>
                      </a:r>
                      <a:endParaRPr lang="en-ZA" sz="1800" b="0" i="0" u="none" strike="noStrike" kern="1200" baseline="0" dirty="0" smtClean="0">
                        <a:solidFill>
                          <a:schemeClr val="lt1"/>
                        </a:solidFill>
                        <a:latin typeface="+mn-lt"/>
                        <a:ea typeface="+mn-ea"/>
                        <a:cs typeface="+mn-cs"/>
                      </a:endParaRPr>
                    </a:p>
                    <a:p>
                      <a:r>
                        <a:rPr lang="en-ZA" sz="1800" b="1" i="0" u="none" strike="noStrike" kern="1200" baseline="0" dirty="0" smtClean="0">
                          <a:solidFill>
                            <a:schemeClr val="lt1"/>
                          </a:solidFill>
                          <a:latin typeface="+mn-lt"/>
                          <a:ea typeface="+mn-ea"/>
                          <a:cs typeface="+mn-cs"/>
                        </a:rPr>
                        <a:t>(90/10 system) </a:t>
                      </a:r>
                      <a:r>
                        <a:rPr lang="en-ZA" sz="1800" b="0" i="0" u="none" strike="noStrike" kern="1200" baseline="0" dirty="0" smtClean="0">
                          <a:solidFill>
                            <a:schemeClr val="lt1"/>
                          </a:solidFill>
                          <a:latin typeface="+mn-lt"/>
                          <a:ea typeface="+mn-ea"/>
                          <a:cs typeface="+mn-cs"/>
                        </a:rPr>
                        <a:t>	</a:t>
                      </a:r>
                    </a:p>
                    <a:p>
                      <a:endParaRPr lang="en-ZA" dirty="0"/>
                    </a:p>
                  </a:txBody>
                  <a:tcPr/>
                </a:tc>
                <a:tc>
                  <a:txBody>
                    <a:bodyPr/>
                    <a:lstStyle/>
                    <a:p>
                      <a:r>
                        <a:rPr lang="en-ZA" sz="1800" b="1" i="0" u="none" strike="noStrike" kern="1200" baseline="0" dirty="0" smtClean="0">
                          <a:solidFill>
                            <a:schemeClr val="lt1"/>
                          </a:solidFill>
                          <a:latin typeface="+mn-lt"/>
                          <a:ea typeface="+mn-ea"/>
                          <a:cs typeface="+mn-cs"/>
                        </a:rPr>
                        <a:t>Number of points </a:t>
                      </a:r>
                      <a:endParaRPr lang="en-ZA" sz="1800" b="0" i="0" u="none" strike="noStrike" kern="1200" baseline="0" dirty="0" smtClean="0">
                        <a:solidFill>
                          <a:schemeClr val="lt1"/>
                        </a:solidFill>
                        <a:latin typeface="+mn-lt"/>
                        <a:ea typeface="+mn-ea"/>
                        <a:cs typeface="+mn-cs"/>
                      </a:endParaRPr>
                    </a:p>
                    <a:p>
                      <a:r>
                        <a:rPr lang="en-ZA" sz="1800" b="1" i="0" u="none" strike="noStrike" kern="1200" baseline="0" dirty="0" smtClean="0">
                          <a:solidFill>
                            <a:schemeClr val="lt1"/>
                          </a:solidFill>
                          <a:latin typeface="+mn-lt"/>
                          <a:ea typeface="+mn-ea"/>
                          <a:cs typeface="+mn-cs"/>
                        </a:rPr>
                        <a:t>(80/20 system) </a:t>
                      </a:r>
                      <a:r>
                        <a:rPr lang="en-ZA" sz="1800" b="0" i="0" u="none" strike="noStrike" kern="1200" baseline="0" dirty="0" smtClean="0">
                          <a:solidFill>
                            <a:schemeClr val="lt1"/>
                          </a:solidFill>
                          <a:latin typeface="+mn-lt"/>
                          <a:ea typeface="+mn-ea"/>
                          <a:cs typeface="+mn-cs"/>
                        </a:rPr>
                        <a:t>	</a:t>
                      </a:r>
                    </a:p>
                    <a:p>
                      <a:endParaRPr lang="en-ZA" dirty="0"/>
                    </a:p>
                  </a:txBody>
                  <a:tcPr/>
                </a:tc>
                <a:extLst>
                  <a:ext uri="{0D108BD9-81ED-4DB2-BD59-A6C34878D82A}">
                    <a16:rowId xmlns:a16="http://schemas.microsoft.com/office/drawing/2014/main" val="140188142"/>
                  </a:ext>
                </a:extLst>
              </a:tr>
              <a:tr h="355331">
                <a:tc>
                  <a:txBody>
                    <a:bodyPr/>
                    <a:lstStyle/>
                    <a:p>
                      <a:pPr algn="ctr"/>
                      <a:r>
                        <a:rPr lang="en-US" dirty="0" smtClean="0"/>
                        <a:t>1</a:t>
                      </a:r>
                      <a:endParaRPr lang="en-ZA" dirty="0"/>
                    </a:p>
                  </a:txBody>
                  <a:tcPr/>
                </a:tc>
                <a:tc>
                  <a:txBody>
                    <a:bodyPr/>
                    <a:lstStyle/>
                    <a:p>
                      <a:pPr algn="ctr"/>
                      <a:r>
                        <a:rPr lang="en-US" dirty="0" smtClean="0"/>
                        <a:t>10</a:t>
                      </a:r>
                      <a:endParaRPr lang="en-ZA" dirty="0"/>
                    </a:p>
                  </a:txBody>
                  <a:tcPr/>
                </a:tc>
                <a:tc>
                  <a:txBody>
                    <a:bodyPr/>
                    <a:lstStyle/>
                    <a:p>
                      <a:pPr algn="ctr"/>
                      <a:r>
                        <a:rPr lang="en-US" dirty="0" smtClean="0"/>
                        <a:t>20</a:t>
                      </a:r>
                      <a:endParaRPr lang="en-ZA" dirty="0"/>
                    </a:p>
                  </a:txBody>
                  <a:tcPr/>
                </a:tc>
                <a:extLst>
                  <a:ext uri="{0D108BD9-81ED-4DB2-BD59-A6C34878D82A}">
                    <a16:rowId xmlns:a16="http://schemas.microsoft.com/office/drawing/2014/main" val="27485104"/>
                  </a:ext>
                </a:extLst>
              </a:tr>
              <a:tr h="355331">
                <a:tc>
                  <a:txBody>
                    <a:bodyPr/>
                    <a:lstStyle/>
                    <a:p>
                      <a:pPr algn="ctr"/>
                      <a:r>
                        <a:rPr lang="en-US" dirty="0" smtClean="0"/>
                        <a:t>2</a:t>
                      </a:r>
                      <a:endParaRPr lang="en-ZA" dirty="0"/>
                    </a:p>
                  </a:txBody>
                  <a:tcPr/>
                </a:tc>
                <a:tc>
                  <a:txBody>
                    <a:bodyPr/>
                    <a:lstStyle/>
                    <a:p>
                      <a:pPr algn="ctr"/>
                      <a:r>
                        <a:rPr lang="en-US" dirty="0" smtClean="0"/>
                        <a:t>9</a:t>
                      </a:r>
                      <a:endParaRPr lang="en-ZA" dirty="0"/>
                    </a:p>
                  </a:txBody>
                  <a:tcPr/>
                </a:tc>
                <a:tc>
                  <a:txBody>
                    <a:bodyPr/>
                    <a:lstStyle/>
                    <a:p>
                      <a:pPr algn="ctr"/>
                      <a:r>
                        <a:rPr lang="en-US" dirty="0" smtClean="0"/>
                        <a:t>18</a:t>
                      </a:r>
                      <a:endParaRPr lang="en-ZA" dirty="0"/>
                    </a:p>
                  </a:txBody>
                  <a:tcPr/>
                </a:tc>
                <a:extLst>
                  <a:ext uri="{0D108BD9-81ED-4DB2-BD59-A6C34878D82A}">
                    <a16:rowId xmlns:a16="http://schemas.microsoft.com/office/drawing/2014/main" val="1457405348"/>
                  </a:ext>
                </a:extLst>
              </a:tr>
              <a:tr h="355331">
                <a:tc>
                  <a:txBody>
                    <a:bodyPr/>
                    <a:lstStyle/>
                    <a:p>
                      <a:pPr algn="ctr"/>
                      <a:r>
                        <a:rPr lang="en-US" dirty="0" smtClean="0"/>
                        <a:t>3</a:t>
                      </a:r>
                      <a:endParaRPr lang="en-ZA" dirty="0"/>
                    </a:p>
                  </a:txBody>
                  <a:tcPr/>
                </a:tc>
                <a:tc>
                  <a:txBody>
                    <a:bodyPr/>
                    <a:lstStyle/>
                    <a:p>
                      <a:pPr algn="ctr"/>
                      <a:r>
                        <a:rPr lang="en-US" dirty="0" smtClean="0"/>
                        <a:t>6</a:t>
                      </a:r>
                      <a:endParaRPr lang="en-ZA" dirty="0"/>
                    </a:p>
                  </a:txBody>
                  <a:tcPr/>
                </a:tc>
                <a:tc>
                  <a:txBody>
                    <a:bodyPr/>
                    <a:lstStyle/>
                    <a:p>
                      <a:pPr algn="ctr"/>
                      <a:r>
                        <a:rPr lang="en-US" dirty="0" smtClean="0"/>
                        <a:t>14</a:t>
                      </a:r>
                      <a:endParaRPr lang="en-ZA" dirty="0"/>
                    </a:p>
                  </a:txBody>
                  <a:tcPr/>
                </a:tc>
                <a:extLst>
                  <a:ext uri="{0D108BD9-81ED-4DB2-BD59-A6C34878D82A}">
                    <a16:rowId xmlns:a16="http://schemas.microsoft.com/office/drawing/2014/main" val="3732411484"/>
                  </a:ext>
                </a:extLst>
              </a:tr>
              <a:tr h="355331">
                <a:tc>
                  <a:txBody>
                    <a:bodyPr/>
                    <a:lstStyle/>
                    <a:p>
                      <a:pPr algn="ctr"/>
                      <a:r>
                        <a:rPr lang="en-US" dirty="0" smtClean="0"/>
                        <a:t>4</a:t>
                      </a:r>
                      <a:endParaRPr lang="en-ZA" dirty="0"/>
                    </a:p>
                  </a:txBody>
                  <a:tcPr/>
                </a:tc>
                <a:tc>
                  <a:txBody>
                    <a:bodyPr/>
                    <a:lstStyle/>
                    <a:p>
                      <a:pPr algn="ctr"/>
                      <a:r>
                        <a:rPr lang="en-US" dirty="0" smtClean="0"/>
                        <a:t>5</a:t>
                      </a:r>
                      <a:endParaRPr lang="en-ZA" dirty="0"/>
                    </a:p>
                  </a:txBody>
                  <a:tcPr/>
                </a:tc>
                <a:tc>
                  <a:txBody>
                    <a:bodyPr/>
                    <a:lstStyle/>
                    <a:p>
                      <a:pPr algn="ctr"/>
                      <a:r>
                        <a:rPr lang="en-US" dirty="0" smtClean="0"/>
                        <a:t>12</a:t>
                      </a:r>
                      <a:endParaRPr lang="en-ZA" dirty="0"/>
                    </a:p>
                  </a:txBody>
                  <a:tcPr/>
                </a:tc>
                <a:extLst>
                  <a:ext uri="{0D108BD9-81ED-4DB2-BD59-A6C34878D82A}">
                    <a16:rowId xmlns:a16="http://schemas.microsoft.com/office/drawing/2014/main" val="1566794677"/>
                  </a:ext>
                </a:extLst>
              </a:tr>
              <a:tr h="355331">
                <a:tc>
                  <a:txBody>
                    <a:bodyPr/>
                    <a:lstStyle/>
                    <a:p>
                      <a:pPr algn="ctr"/>
                      <a:r>
                        <a:rPr lang="en-US" dirty="0" smtClean="0"/>
                        <a:t>5</a:t>
                      </a:r>
                      <a:endParaRPr lang="en-ZA" dirty="0"/>
                    </a:p>
                  </a:txBody>
                  <a:tcPr/>
                </a:tc>
                <a:tc>
                  <a:txBody>
                    <a:bodyPr/>
                    <a:lstStyle/>
                    <a:p>
                      <a:pPr algn="ctr"/>
                      <a:r>
                        <a:rPr lang="en-US" dirty="0" smtClean="0"/>
                        <a:t>4</a:t>
                      </a:r>
                      <a:endParaRPr lang="en-ZA" dirty="0"/>
                    </a:p>
                  </a:txBody>
                  <a:tcPr/>
                </a:tc>
                <a:tc>
                  <a:txBody>
                    <a:bodyPr/>
                    <a:lstStyle/>
                    <a:p>
                      <a:pPr algn="ctr"/>
                      <a:r>
                        <a:rPr lang="en-US" dirty="0" smtClean="0"/>
                        <a:t>8</a:t>
                      </a:r>
                      <a:endParaRPr lang="en-ZA" dirty="0"/>
                    </a:p>
                  </a:txBody>
                  <a:tcPr/>
                </a:tc>
                <a:extLst>
                  <a:ext uri="{0D108BD9-81ED-4DB2-BD59-A6C34878D82A}">
                    <a16:rowId xmlns:a16="http://schemas.microsoft.com/office/drawing/2014/main" val="2058347599"/>
                  </a:ext>
                </a:extLst>
              </a:tr>
              <a:tr h="355331">
                <a:tc>
                  <a:txBody>
                    <a:bodyPr/>
                    <a:lstStyle/>
                    <a:p>
                      <a:pPr algn="ctr"/>
                      <a:r>
                        <a:rPr lang="en-US" dirty="0" smtClean="0"/>
                        <a:t>6</a:t>
                      </a:r>
                      <a:endParaRPr lang="en-ZA" dirty="0"/>
                    </a:p>
                  </a:txBody>
                  <a:tcPr/>
                </a:tc>
                <a:tc>
                  <a:txBody>
                    <a:bodyPr/>
                    <a:lstStyle/>
                    <a:p>
                      <a:pPr algn="ctr"/>
                      <a:r>
                        <a:rPr lang="en-US" dirty="0" smtClean="0"/>
                        <a:t>3</a:t>
                      </a:r>
                      <a:endParaRPr lang="en-ZA" dirty="0"/>
                    </a:p>
                  </a:txBody>
                  <a:tcPr/>
                </a:tc>
                <a:tc>
                  <a:txBody>
                    <a:bodyPr/>
                    <a:lstStyle/>
                    <a:p>
                      <a:pPr algn="ctr"/>
                      <a:r>
                        <a:rPr lang="en-US" dirty="0" smtClean="0"/>
                        <a:t>6</a:t>
                      </a:r>
                      <a:endParaRPr lang="en-ZA" dirty="0"/>
                    </a:p>
                  </a:txBody>
                  <a:tcPr/>
                </a:tc>
                <a:extLst>
                  <a:ext uri="{0D108BD9-81ED-4DB2-BD59-A6C34878D82A}">
                    <a16:rowId xmlns:a16="http://schemas.microsoft.com/office/drawing/2014/main" val="860149837"/>
                  </a:ext>
                </a:extLst>
              </a:tr>
              <a:tr h="355331">
                <a:tc>
                  <a:txBody>
                    <a:bodyPr/>
                    <a:lstStyle/>
                    <a:p>
                      <a:pPr algn="ctr"/>
                      <a:r>
                        <a:rPr lang="en-US" dirty="0" smtClean="0"/>
                        <a:t>7</a:t>
                      </a:r>
                      <a:endParaRPr lang="en-ZA" dirty="0"/>
                    </a:p>
                  </a:txBody>
                  <a:tcPr/>
                </a:tc>
                <a:tc>
                  <a:txBody>
                    <a:bodyPr/>
                    <a:lstStyle/>
                    <a:p>
                      <a:pPr algn="ctr"/>
                      <a:r>
                        <a:rPr lang="en-US" dirty="0" smtClean="0"/>
                        <a:t>2</a:t>
                      </a:r>
                      <a:endParaRPr lang="en-ZA" dirty="0"/>
                    </a:p>
                  </a:txBody>
                  <a:tcPr/>
                </a:tc>
                <a:tc>
                  <a:txBody>
                    <a:bodyPr/>
                    <a:lstStyle/>
                    <a:p>
                      <a:pPr algn="ctr"/>
                      <a:r>
                        <a:rPr lang="en-US" dirty="0" smtClean="0"/>
                        <a:t>4</a:t>
                      </a:r>
                      <a:endParaRPr lang="en-ZA" dirty="0"/>
                    </a:p>
                  </a:txBody>
                  <a:tcPr/>
                </a:tc>
                <a:extLst>
                  <a:ext uri="{0D108BD9-81ED-4DB2-BD59-A6C34878D82A}">
                    <a16:rowId xmlns:a16="http://schemas.microsoft.com/office/drawing/2014/main" val="740823573"/>
                  </a:ext>
                </a:extLst>
              </a:tr>
              <a:tr h="355331">
                <a:tc>
                  <a:txBody>
                    <a:bodyPr/>
                    <a:lstStyle/>
                    <a:p>
                      <a:pPr algn="ctr"/>
                      <a:r>
                        <a:rPr lang="en-US" dirty="0" smtClean="0"/>
                        <a:t>8</a:t>
                      </a:r>
                      <a:endParaRPr lang="en-ZA" dirty="0"/>
                    </a:p>
                  </a:txBody>
                  <a:tcPr/>
                </a:tc>
                <a:tc>
                  <a:txBody>
                    <a:bodyPr/>
                    <a:lstStyle/>
                    <a:p>
                      <a:pPr algn="ctr"/>
                      <a:r>
                        <a:rPr lang="en-US" dirty="0" smtClean="0"/>
                        <a:t>1</a:t>
                      </a:r>
                      <a:endParaRPr lang="en-ZA" dirty="0"/>
                    </a:p>
                  </a:txBody>
                  <a:tcPr/>
                </a:tc>
                <a:tc>
                  <a:txBody>
                    <a:bodyPr/>
                    <a:lstStyle/>
                    <a:p>
                      <a:pPr algn="ctr"/>
                      <a:r>
                        <a:rPr lang="en-US" dirty="0" smtClean="0"/>
                        <a:t>2</a:t>
                      </a:r>
                      <a:endParaRPr lang="en-ZA" dirty="0"/>
                    </a:p>
                  </a:txBody>
                  <a:tcPr/>
                </a:tc>
                <a:extLst>
                  <a:ext uri="{0D108BD9-81ED-4DB2-BD59-A6C34878D82A}">
                    <a16:rowId xmlns:a16="http://schemas.microsoft.com/office/drawing/2014/main" val="1161363772"/>
                  </a:ext>
                </a:extLst>
              </a:tr>
              <a:tr h="355331">
                <a:tc>
                  <a:txBody>
                    <a:bodyPr/>
                    <a:lstStyle/>
                    <a:p>
                      <a:r>
                        <a:rPr lang="en-ZA" dirty="0" smtClean="0"/>
                        <a:t>Non-compliant contributor</a:t>
                      </a:r>
                      <a:endParaRPr lang="en-ZA" dirty="0"/>
                    </a:p>
                  </a:txBody>
                  <a:tcPr/>
                </a:tc>
                <a:tc>
                  <a:txBody>
                    <a:bodyPr/>
                    <a:lstStyle/>
                    <a:p>
                      <a:pPr algn="ctr"/>
                      <a:r>
                        <a:rPr lang="en-US" dirty="0" smtClean="0"/>
                        <a:t>0</a:t>
                      </a:r>
                      <a:endParaRPr lang="en-ZA" dirty="0"/>
                    </a:p>
                  </a:txBody>
                  <a:tcPr/>
                </a:tc>
                <a:tc>
                  <a:txBody>
                    <a:bodyPr/>
                    <a:lstStyle/>
                    <a:p>
                      <a:pPr algn="ctr"/>
                      <a:r>
                        <a:rPr lang="en-US" dirty="0" smtClean="0"/>
                        <a:t>0</a:t>
                      </a:r>
                      <a:endParaRPr lang="en-ZA" dirty="0"/>
                    </a:p>
                  </a:txBody>
                  <a:tcPr/>
                </a:tc>
                <a:extLst>
                  <a:ext uri="{0D108BD9-81ED-4DB2-BD59-A6C34878D82A}">
                    <a16:rowId xmlns:a16="http://schemas.microsoft.com/office/drawing/2014/main" val="3063851983"/>
                  </a:ext>
                </a:extLst>
              </a:tr>
            </a:tbl>
          </a:graphicData>
        </a:graphic>
      </p:graphicFrame>
    </p:spTree>
    <p:extLst>
      <p:ext uri="{BB962C8B-B14F-4D97-AF65-F5344CB8AC3E}">
        <p14:creationId xmlns:p14="http://schemas.microsoft.com/office/powerpoint/2010/main" val="18311971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601" y="-174137"/>
            <a:ext cx="7886700" cy="532606"/>
          </a:xfrm>
        </p:spPr>
        <p:txBody>
          <a:bodyPr>
            <a:normAutofit fontScale="90000"/>
          </a:bodyPr>
          <a:lstStyle/>
          <a:p>
            <a:r>
              <a:rPr lang="en-ZA" b="0" dirty="0"/>
              <a:t/>
            </a:r>
            <a:br>
              <a:rPr lang="en-ZA" b="0" dirty="0"/>
            </a:br>
            <a:r>
              <a:rPr lang="en-ZA" dirty="0"/>
              <a:t>Joint Ventures and Consortiums </a:t>
            </a:r>
          </a:p>
        </p:txBody>
      </p:sp>
      <p:sp>
        <p:nvSpPr>
          <p:cNvPr id="3" name="Slide Number Placeholder 2"/>
          <p:cNvSpPr>
            <a:spLocks noGrp="1"/>
          </p:cNvSpPr>
          <p:nvPr>
            <p:ph type="sldNum" sz="quarter" idx="10"/>
          </p:nvPr>
        </p:nvSpPr>
        <p:spPr/>
        <p:txBody>
          <a:bodyPr/>
          <a:lstStyle/>
          <a:p>
            <a:fld id="{B540B12B-D968-2643-8E7F-238A3C456CC9}" type="slidenum">
              <a:rPr lang="en-US" smtClean="0"/>
              <a:pPr/>
              <a:t>23</a:t>
            </a:fld>
            <a:endParaRPr lang="en-US" dirty="0"/>
          </a:p>
        </p:txBody>
      </p:sp>
      <p:sp>
        <p:nvSpPr>
          <p:cNvPr id="4" name="Text Placeholder 3"/>
          <p:cNvSpPr>
            <a:spLocks noGrp="1"/>
          </p:cNvSpPr>
          <p:nvPr>
            <p:ph type="body" sz="quarter" idx="11"/>
          </p:nvPr>
        </p:nvSpPr>
        <p:spPr>
          <a:xfrm>
            <a:off x="104601" y="571500"/>
            <a:ext cx="8607599" cy="5521325"/>
          </a:xfrm>
        </p:spPr>
        <p:txBody>
          <a:bodyPr/>
          <a:lstStyle/>
          <a:p>
            <a:endParaRPr lang="en-ZA" sz="2000" dirty="0">
              <a:solidFill>
                <a:srgbClr val="000000"/>
              </a:solidFill>
              <a:latin typeface="Arial" panose="020B0604020202020204" pitchFamily="34" charset="0"/>
            </a:endParaRPr>
          </a:p>
          <a:p>
            <a:pPr algn="just">
              <a:lnSpc>
                <a:spcPct val="150000"/>
              </a:lnSpc>
            </a:pPr>
            <a:r>
              <a:rPr lang="en-US" sz="1600" dirty="0">
                <a:solidFill>
                  <a:srgbClr val="003366"/>
                </a:solidFill>
                <a:latin typeface="Arial Narrow" panose="020B0606020202030204" pitchFamily="34" charset="0"/>
                <a:ea typeface="Times New Roman" pitchFamily="18" charset="0"/>
                <a:cs typeface="Tahoma" pitchFamily="34" charset="0"/>
              </a:rPr>
              <a:t>A trust, consortium or joint venture (including unincorporated consortia and joint ventures), will qualify for points for their B-BBEE status level as a legal entity, provided that the entity submits their consolidated B-BBEE status level Verification Certificate scorecard and that such a consolidated B-BBEE scorecard is prepared for every separate bid. </a:t>
            </a:r>
            <a:endParaRPr lang="en-ZA" sz="1600" dirty="0">
              <a:solidFill>
                <a:srgbClr val="003366"/>
              </a:solidFill>
              <a:latin typeface="Arial Narrow" panose="020B0606020202030204" pitchFamily="34" charset="0"/>
              <a:ea typeface="Times New Roman" pitchFamily="18" charset="0"/>
              <a:cs typeface="Tahoma" pitchFamily="34" charset="0"/>
            </a:endParaRPr>
          </a:p>
        </p:txBody>
      </p:sp>
    </p:spTree>
    <p:extLst>
      <p:ext uri="{BB962C8B-B14F-4D97-AF65-F5344CB8AC3E}">
        <p14:creationId xmlns:p14="http://schemas.microsoft.com/office/powerpoint/2010/main" val="31658006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540B12B-D968-2643-8E7F-238A3C456CC9}" type="slidenum">
              <a:rPr kumimoji="0" lang="en-US" sz="1200" b="0" i="0" u="none" strike="noStrike" kern="1200" cap="none" spc="0" normalizeH="0" baseline="0" noProof="0" smtClean="0">
                <a:ln>
                  <a:noFill/>
                </a:ln>
                <a:solidFill>
                  <a:srgbClr val="004C85"/>
                </a:solidFill>
                <a:effectLst/>
                <a:uLnTx/>
                <a:uFillTx/>
                <a:latin typeface="Arial"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srgbClr val="004C85"/>
              </a:solidFill>
              <a:effectLst/>
              <a:uLnTx/>
              <a:uFillTx/>
              <a:latin typeface="Arial" charset="0"/>
              <a:ea typeface="+mn-ea"/>
              <a:cs typeface="+mn-cs"/>
            </a:endParaRPr>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Governance, Rules and Procedures</a:t>
            </a:r>
          </a:p>
          <a:p>
            <a:pPr marL="228600" indent="-228600">
              <a:lnSpc>
                <a:spcPct val="135000"/>
              </a:lnSpc>
              <a:spcBef>
                <a:spcPct val="75000"/>
              </a:spcBef>
              <a:spcAft>
                <a:spcPct val="10000"/>
              </a:spcAft>
              <a:buClr>
                <a:schemeClr val="accent1"/>
              </a:buClr>
            </a:pPr>
            <a:r>
              <a:rPr lang="en-ZA" b="1" dirty="0">
                <a:solidFill>
                  <a:schemeClr val="tx2"/>
                </a:solidFill>
              </a:rPr>
              <a:t>3. RFP Timelines</a:t>
            </a:r>
          </a:p>
          <a:p>
            <a:pPr marL="228600" indent="-228600">
              <a:lnSpc>
                <a:spcPct val="135000"/>
              </a:lnSpc>
              <a:spcBef>
                <a:spcPct val="75000"/>
              </a:spcBef>
              <a:spcAft>
                <a:spcPct val="10000"/>
              </a:spcAft>
              <a:buClr>
                <a:schemeClr val="accent1"/>
              </a:buClr>
            </a:pPr>
            <a:r>
              <a:rPr lang="en-ZA" b="1" dirty="0">
                <a:solidFill>
                  <a:schemeClr val="tx2"/>
                </a:solidFill>
              </a:rPr>
              <a:t>4.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 Bid Evaluation Process </a:t>
            </a:r>
          </a:p>
          <a:p>
            <a:pPr marL="228600" indent="-228600">
              <a:lnSpc>
                <a:spcPct val="135000"/>
              </a:lnSpc>
              <a:spcBef>
                <a:spcPct val="75000"/>
              </a:spcBef>
              <a:spcAft>
                <a:spcPct val="10000"/>
              </a:spcAft>
              <a:buClr>
                <a:schemeClr val="accent1"/>
              </a:buClr>
            </a:pPr>
            <a:r>
              <a:rPr lang="en-US" b="1" dirty="0">
                <a:solidFill>
                  <a:schemeClr val="tx2"/>
                </a:solidFill>
              </a:rPr>
              <a:t>6. Price &amp; B-BBEE</a:t>
            </a:r>
          </a:p>
          <a:p>
            <a:pPr marL="228600" indent="-228600">
              <a:lnSpc>
                <a:spcPct val="135000"/>
              </a:lnSpc>
              <a:spcBef>
                <a:spcPct val="75000"/>
              </a:spcBef>
              <a:spcAft>
                <a:spcPct val="10000"/>
              </a:spcAft>
              <a:buClr>
                <a:schemeClr val="accent1"/>
              </a:buClr>
            </a:pPr>
            <a:r>
              <a:rPr lang="en-US" b="1" dirty="0">
                <a:solidFill>
                  <a:srgbClr val="FF0000"/>
                </a:solidFill>
              </a:rPr>
              <a:t>7. Financial Analysis Evaluation</a:t>
            </a:r>
          </a:p>
          <a:p>
            <a:pPr marL="228600" indent="-228600">
              <a:lnSpc>
                <a:spcPct val="135000"/>
              </a:lnSpc>
              <a:spcBef>
                <a:spcPct val="75000"/>
              </a:spcBef>
              <a:spcAft>
                <a:spcPct val="10000"/>
              </a:spcAft>
              <a:buClr>
                <a:schemeClr val="accent1"/>
              </a:buClr>
            </a:pPr>
            <a:r>
              <a:rPr lang="en-ZA" sz="1800" b="1" dirty="0">
                <a:solidFill>
                  <a:schemeClr val="tx2"/>
                </a:solidFill>
              </a:rPr>
              <a:t>8. Services Agreements</a:t>
            </a:r>
          </a:p>
          <a:p>
            <a:pPr marL="228600" indent="-228600">
              <a:lnSpc>
                <a:spcPct val="135000"/>
              </a:lnSpc>
              <a:spcBef>
                <a:spcPct val="75000"/>
              </a:spcBef>
              <a:spcAft>
                <a:spcPct val="10000"/>
              </a:spcAft>
              <a:buClr>
                <a:schemeClr val="accent1"/>
              </a:buClr>
            </a:pPr>
            <a:r>
              <a:rPr lang="en-ZA" sz="1800" b="1" dirty="0">
                <a:solidFill>
                  <a:schemeClr val="tx2"/>
                </a:solidFill>
              </a:rPr>
              <a:t>9. RFP submission and contact details</a:t>
            </a:r>
          </a:p>
          <a:p>
            <a:pPr marL="228600" indent="-228600" algn="l">
              <a:lnSpc>
                <a:spcPct val="135000"/>
              </a:lnSpc>
              <a:spcBef>
                <a:spcPct val="75000"/>
              </a:spcBef>
              <a:spcAft>
                <a:spcPct val="10000"/>
              </a:spcAft>
              <a:buClr>
                <a:schemeClr val="accent1"/>
              </a:buClr>
            </a:pPr>
            <a:r>
              <a:rPr lang="en-ZA" sz="1800" b="1" dirty="0">
                <a:solidFill>
                  <a:schemeClr val="tx2"/>
                </a:solidFill>
              </a:rPr>
              <a:t>10. Q&amp;A</a:t>
            </a:r>
            <a:endParaRPr lang="en-ZA" sz="1100" dirty="0">
              <a:solidFill>
                <a:schemeClr val="tx1"/>
              </a:solidFill>
            </a:endParaRPr>
          </a:p>
          <a:p>
            <a:endParaRPr lang="en-ZA" dirty="0"/>
          </a:p>
        </p:txBody>
      </p:sp>
    </p:spTree>
    <p:extLst>
      <p:ext uri="{BB962C8B-B14F-4D97-AF65-F5344CB8AC3E}">
        <p14:creationId xmlns:p14="http://schemas.microsoft.com/office/powerpoint/2010/main" val="33171297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25</a:t>
            </a:fld>
            <a:endParaRPr lang="en-US" dirty="0"/>
          </a:p>
        </p:txBody>
      </p:sp>
      <p:sp>
        <p:nvSpPr>
          <p:cNvPr id="6" name="Rectangle 5"/>
          <p:cNvSpPr/>
          <p:nvPr/>
        </p:nvSpPr>
        <p:spPr>
          <a:xfrm>
            <a:off x="175259" y="790127"/>
            <a:ext cx="8844915" cy="6494598"/>
          </a:xfrm>
          <a:prstGeom prst="rect">
            <a:avLst/>
          </a:prstGeom>
        </p:spPr>
        <p:txBody>
          <a:bodyPr wrap="square">
            <a:spAutoFit/>
          </a:bodyPr>
          <a:lstStyle/>
          <a:p>
            <a:pPr algn="just">
              <a:lnSpc>
                <a:spcPct val="150000"/>
              </a:lnSpc>
            </a:pPr>
            <a:r>
              <a:rPr lang="en-US" sz="1600" dirty="0">
                <a:solidFill>
                  <a:srgbClr val="003366"/>
                </a:solidFill>
                <a:latin typeface="Arial Narrow" panose="020B0606020202030204" pitchFamily="34" charset="0"/>
                <a:ea typeface="Times New Roman" pitchFamily="18" charset="0"/>
                <a:cs typeface="Tahoma" pitchFamily="34" charset="0"/>
              </a:rPr>
              <a:t>Bidders </a:t>
            </a:r>
            <a:r>
              <a:rPr lang="en-GB" sz="1600" dirty="0">
                <a:solidFill>
                  <a:srgbClr val="003366"/>
                </a:solidFill>
                <a:latin typeface="Arial Narrow" panose="020B0606020202030204" pitchFamily="34" charset="0"/>
                <a:ea typeface="Times New Roman" pitchFamily="18" charset="0"/>
                <a:cs typeface="Tahoma" pitchFamily="34" charset="0"/>
              </a:rPr>
              <a:t>are required to submit the public interest score and complete sets of audited / independently reviewed annual financial statements in compliance with the Companies Act for the three (3) most recent financial periods in the name of the bidding entity. The financial statement analysis will be conducted on the shortlisted bidders.</a:t>
            </a:r>
            <a:endParaRPr lang="en-US" sz="1600" dirty="0">
              <a:solidFill>
                <a:srgbClr val="003366"/>
              </a:solidFill>
              <a:latin typeface="Arial Narrow" panose="020B0606020202030204" pitchFamily="34" charset="0"/>
              <a:ea typeface="Times New Roman" pitchFamily="18" charset="0"/>
              <a:cs typeface="Tahoma" pitchFamily="34" charset="0"/>
            </a:endParaRPr>
          </a:p>
          <a:p>
            <a:pPr algn="just">
              <a:lnSpc>
                <a:spcPct val="150000"/>
              </a:lnSpc>
            </a:pPr>
            <a:r>
              <a:rPr lang="en-US" sz="1600" dirty="0">
                <a:solidFill>
                  <a:srgbClr val="003366"/>
                </a:solidFill>
                <a:latin typeface="Arial Narrow" panose="020B0606020202030204" pitchFamily="34" charset="0"/>
                <a:ea typeface="Times New Roman" pitchFamily="18" charset="0"/>
                <a:cs typeface="Tahoma" pitchFamily="34" charset="0"/>
              </a:rPr>
              <a:t> </a:t>
            </a:r>
            <a:endParaRPr lang="en-ZA" sz="1600" dirty="0">
              <a:solidFill>
                <a:srgbClr val="003366"/>
              </a:solidFill>
              <a:latin typeface="Arial Narrow" panose="020B0606020202030204" pitchFamily="34" charset="0"/>
              <a:ea typeface="Times New Roman" pitchFamily="18" charset="0"/>
              <a:cs typeface="Tahoma" pitchFamily="34" charset="0"/>
            </a:endParaRPr>
          </a:p>
          <a:p>
            <a:pPr lvl="0"/>
            <a:r>
              <a:rPr lang="en-ZA" sz="1600" dirty="0">
                <a:solidFill>
                  <a:srgbClr val="003366"/>
                </a:solidFill>
                <a:latin typeface="Arial Narrow" panose="020B0606020202030204" pitchFamily="34" charset="0"/>
                <a:ea typeface="Times New Roman" pitchFamily="18" charset="0"/>
                <a:cs typeface="Tahoma" pitchFamily="34" charset="0"/>
              </a:rPr>
              <a:t>The annual financial statements must contain: </a:t>
            </a:r>
          </a:p>
          <a:p>
            <a:pPr lvl="0"/>
            <a:endParaRPr lang="en-ZA" sz="1600" dirty="0">
              <a:solidFill>
                <a:srgbClr val="003366"/>
              </a:solidFill>
              <a:latin typeface="Arial Narrow" panose="020B0606020202030204" pitchFamily="34" charset="0"/>
              <a:ea typeface="Times New Roman" pitchFamily="18" charset="0"/>
              <a:cs typeface="Tahoma" pitchFamily="34" charset="0"/>
            </a:endParaRPr>
          </a:p>
          <a:p>
            <a:pPr marL="285750" lvl="0" indent="-285750">
              <a:buFont typeface="Arial" panose="020B0604020202020204" pitchFamily="34" charset="0"/>
              <a:buChar char="•"/>
            </a:pPr>
            <a:r>
              <a:rPr lang="en-ZA" sz="1600" dirty="0">
                <a:solidFill>
                  <a:srgbClr val="003366"/>
                </a:solidFill>
                <a:latin typeface="Arial Narrow" panose="020B0606020202030204" pitchFamily="34" charset="0"/>
                <a:ea typeface="Times New Roman" pitchFamily="18" charset="0"/>
                <a:cs typeface="Tahoma" pitchFamily="34" charset="0"/>
              </a:rPr>
              <a:t>Statement of Profit and Loss and Other Comprehensive Income; </a:t>
            </a:r>
          </a:p>
          <a:p>
            <a:pPr marL="285750" lvl="0" indent="-285750">
              <a:buFont typeface="Arial" panose="020B0604020202020204" pitchFamily="34" charset="0"/>
              <a:buChar char="•"/>
            </a:pPr>
            <a:r>
              <a:rPr lang="en-ZA" sz="1600" dirty="0">
                <a:solidFill>
                  <a:srgbClr val="003366"/>
                </a:solidFill>
                <a:latin typeface="Arial Narrow" panose="020B0606020202030204" pitchFamily="34" charset="0"/>
                <a:ea typeface="Times New Roman" pitchFamily="18" charset="0"/>
                <a:cs typeface="Tahoma" pitchFamily="34" charset="0"/>
              </a:rPr>
              <a:t>Statement of Financial Position; </a:t>
            </a:r>
          </a:p>
          <a:p>
            <a:pPr marL="285750" lvl="0" indent="-285750">
              <a:buFont typeface="Arial" panose="020B0604020202020204" pitchFamily="34" charset="0"/>
              <a:buChar char="•"/>
            </a:pPr>
            <a:r>
              <a:rPr lang="en-ZA" sz="1600" dirty="0">
                <a:solidFill>
                  <a:srgbClr val="003366"/>
                </a:solidFill>
                <a:latin typeface="Arial Narrow" panose="020B0606020202030204" pitchFamily="34" charset="0"/>
                <a:ea typeface="Times New Roman" pitchFamily="18" charset="0"/>
                <a:cs typeface="Tahoma" pitchFamily="34" charset="0"/>
              </a:rPr>
              <a:t>Statement of Cash Flows; </a:t>
            </a:r>
          </a:p>
          <a:p>
            <a:pPr marL="285750" lvl="0" indent="-285750">
              <a:buFont typeface="Arial" panose="020B0604020202020204" pitchFamily="34" charset="0"/>
              <a:buChar char="•"/>
            </a:pPr>
            <a:r>
              <a:rPr lang="en-ZA" sz="1600" dirty="0">
                <a:solidFill>
                  <a:srgbClr val="003366"/>
                </a:solidFill>
                <a:latin typeface="Arial Narrow" panose="020B0606020202030204" pitchFamily="34" charset="0"/>
                <a:ea typeface="Times New Roman" pitchFamily="18" charset="0"/>
                <a:cs typeface="Tahoma" pitchFamily="34" charset="0"/>
              </a:rPr>
              <a:t>Statement of changes in equity/ net assets ; and</a:t>
            </a:r>
          </a:p>
          <a:p>
            <a:pPr marL="285750" lvl="0" indent="-285750">
              <a:buFont typeface="Arial" panose="020B0604020202020204" pitchFamily="34" charset="0"/>
              <a:buChar char="•"/>
            </a:pPr>
            <a:r>
              <a:rPr lang="en-ZA" sz="1600" dirty="0">
                <a:solidFill>
                  <a:srgbClr val="003366"/>
                </a:solidFill>
                <a:latin typeface="Arial Narrow" panose="020B0606020202030204" pitchFamily="34" charset="0"/>
                <a:ea typeface="Times New Roman" pitchFamily="18" charset="0"/>
                <a:cs typeface="Tahoma" pitchFamily="34" charset="0"/>
              </a:rPr>
              <a:t>Accompanying Notes. </a:t>
            </a:r>
          </a:p>
          <a:p>
            <a:pPr lvl="0"/>
            <a:endParaRPr lang="en-ZA" sz="1600" dirty="0">
              <a:solidFill>
                <a:srgbClr val="003366"/>
              </a:solidFill>
              <a:latin typeface="Arial Narrow" panose="020B0606020202030204" pitchFamily="34" charset="0"/>
              <a:ea typeface="Times New Roman" pitchFamily="18" charset="0"/>
              <a:cs typeface="Tahoma" pitchFamily="34" charset="0"/>
            </a:endParaRPr>
          </a:p>
          <a:p>
            <a:pPr algn="just">
              <a:lnSpc>
                <a:spcPct val="150000"/>
              </a:lnSpc>
            </a:pPr>
            <a:r>
              <a:rPr lang="en-GB" sz="1400" dirty="0">
                <a:solidFill>
                  <a:srgbClr val="003366"/>
                </a:solidFill>
                <a:ea typeface="Times New Roman" pitchFamily="18" charset="0"/>
                <a:cs typeface="Tahoma" pitchFamily="34" charset="0"/>
              </a:rPr>
              <a:t>Entities which are trading for less than three (3) financial periods must provide:</a:t>
            </a:r>
          </a:p>
          <a:p>
            <a:pPr algn="just">
              <a:lnSpc>
                <a:spcPct val="150000"/>
              </a:lnSpc>
            </a:pPr>
            <a:r>
              <a:rPr lang="en-GB" sz="1400" dirty="0">
                <a:solidFill>
                  <a:srgbClr val="003366"/>
                </a:solidFill>
                <a:ea typeface="Times New Roman" pitchFamily="18" charset="0"/>
                <a:cs typeface="Tahoma" pitchFamily="34" charset="0"/>
              </a:rPr>
              <a:t>• A letter detailing that fact, signed by a duly authorised representative of the entity;</a:t>
            </a:r>
          </a:p>
          <a:p>
            <a:pPr algn="just">
              <a:lnSpc>
                <a:spcPct val="150000"/>
              </a:lnSpc>
            </a:pPr>
            <a:r>
              <a:rPr lang="en-GB" sz="1400" dirty="0">
                <a:solidFill>
                  <a:srgbClr val="003366"/>
                </a:solidFill>
                <a:ea typeface="Times New Roman" pitchFamily="18" charset="0"/>
                <a:cs typeface="Tahoma" pitchFamily="34" charset="0"/>
              </a:rPr>
              <a:t>• The annual financial statements that the entity is able to provide, taking into account the period that it has been trading; and</a:t>
            </a:r>
          </a:p>
          <a:p>
            <a:pPr algn="just">
              <a:lnSpc>
                <a:spcPct val="150000"/>
              </a:lnSpc>
            </a:pPr>
            <a:r>
              <a:rPr lang="en-GB" sz="1400" dirty="0">
                <a:solidFill>
                  <a:srgbClr val="003366"/>
                </a:solidFill>
                <a:ea typeface="Times New Roman" pitchFamily="18" charset="0"/>
                <a:cs typeface="Tahoma" pitchFamily="34" charset="0"/>
              </a:rPr>
              <a:t>• Any other information or documentation which would provide more clarity on the financial history of the bidder.</a:t>
            </a:r>
            <a:endParaRPr lang="en-US"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sp>
        <p:nvSpPr>
          <p:cNvPr id="7" name="Rectangle 6"/>
          <p:cNvSpPr/>
          <p:nvPr/>
        </p:nvSpPr>
        <p:spPr>
          <a:xfrm>
            <a:off x="175259" y="436184"/>
            <a:ext cx="4501844" cy="353943"/>
          </a:xfrm>
          <a:prstGeom prst="rect">
            <a:avLst/>
          </a:prstGeom>
        </p:spPr>
        <p:txBody>
          <a:bodyPr wrap="square">
            <a:spAutoFit/>
          </a:bodyPr>
          <a:lstStyle/>
          <a:p>
            <a:pPr>
              <a:lnSpc>
                <a:spcPct val="85000"/>
              </a:lnSpc>
              <a:defRPr/>
            </a:pPr>
            <a:r>
              <a:rPr lang="en-ZA" sz="2000" b="1" dirty="0">
                <a:solidFill>
                  <a:schemeClr val="tx2"/>
                </a:solidFill>
                <a:effectLst>
                  <a:outerShdw blurRad="38100" dist="38100" dir="2700000" algn="tl">
                    <a:srgbClr val="000000">
                      <a:alpha val="43137"/>
                    </a:srgbClr>
                  </a:outerShdw>
                </a:effectLst>
                <a:latin typeface="+mj-lt"/>
                <a:ea typeface="+mj-ea"/>
                <a:cs typeface="+mj-cs"/>
              </a:rPr>
              <a:t>Financial Analysis Evaluation</a:t>
            </a:r>
          </a:p>
        </p:txBody>
      </p:sp>
    </p:spTree>
    <p:extLst>
      <p:ext uri="{BB962C8B-B14F-4D97-AF65-F5344CB8AC3E}">
        <p14:creationId xmlns:p14="http://schemas.microsoft.com/office/powerpoint/2010/main" val="18565866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26</a:t>
            </a:fld>
            <a:endParaRPr lang="en-US" dirty="0"/>
          </a:p>
        </p:txBody>
      </p:sp>
      <p:sp>
        <p:nvSpPr>
          <p:cNvPr id="6" name="Rectangle 5"/>
          <p:cNvSpPr/>
          <p:nvPr/>
        </p:nvSpPr>
        <p:spPr>
          <a:xfrm>
            <a:off x="175259" y="790127"/>
            <a:ext cx="8844915" cy="1154675"/>
          </a:xfrm>
          <a:prstGeom prst="rect">
            <a:avLst/>
          </a:prstGeom>
        </p:spPr>
        <p:txBody>
          <a:bodyPr wrap="square">
            <a:spAutoFit/>
          </a:bodyPr>
          <a:lstStyle/>
          <a:p>
            <a:pPr algn="just">
              <a:lnSpc>
                <a:spcPct val="150000"/>
              </a:lnSpc>
            </a:pPr>
            <a:r>
              <a:rPr lang="en-US" sz="1600" dirty="0">
                <a:solidFill>
                  <a:srgbClr val="003366"/>
                </a:solidFill>
                <a:latin typeface="Arial Narrow" panose="020B0606020202030204" pitchFamily="34" charset="0"/>
                <a:ea typeface="Times New Roman" pitchFamily="18" charset="0"/>
                <a:cs typeface="Tahoma" pitchFamily="34" charset="0"/>
              </a:rPr>
              <a:t>    </a:t>
            </a:r>
            <a:endParaRPr lang="en-US" sz="14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sp>
        <p:nvSpPr>
          <p:cNvPr id="7" name="Rectangle 6"/>
          <p:cNvSpPr/>
          <p:nvPr/>
        </p:nvSpPr>
        <p:spPr>
          <a:xfrm>
            <a:off x="257175" y="436184"/>
            <a:ext cx="4419928" cy="353943"/>
          </a:xfrm>
          <a:prstGeom prst="rect">
            <a:avLst/>
          </a:prstGeom>
        </p:spPr>
        <p:txBody>
          <a:bodyPr wrap="square">
            <a:spAutoFit/>
          </a:bodyPr>
          <a:lstStyle/>
          <a:p>
            <a:pPr>
              <a:lnSpc>
                <a:spcPct val="85000"/>
              </a:lnSpc>
              <a:defRPr/>
            </a:pPr>
            <a:r>
              <a:rPr lang="en-ZA" sz="2000" b="1" dirty="0">
                <a:solidFill>
                  <a:schemeClr val="tx2"/>
                </a:solidFill>
                <a:effectLst>
                  <a:outerShdw blurRad="38100" dist="38100" dir="2700000" algn="tl">
                    <a:srgbClr val="000000">
                      <a:alpha val="43137"/>
                    </a:srgbClr>
                  </a:outerShdw>
                </a:effectLst>
                <a:latin typeface="+mj-lt"/>
                <a:ea typeface="+mj-ea"/>
                <a:cs typeface="+mj-cs"/>
              </a:rPr>
              <a:t>Financial Analysis Evaluation</a:t>
            </a:r>
          </a:p>
        </p:txBody>
      </p:sp>
      <p:sp>
        <p:nvSpPr>
          <p:cNvPr id="8" name="TextBox 7">
            <a:extLst>
              <a:ext uri="{FF2B5EF4-FFF2-40B4-BE49-F238E27FC236}">
                <a16:creationId xmlns:a16="http://schemas.microsoft.com/office/drawing/2014/main" id="{EEED99E7-8B0D-EB58-620C-1EA38506F3BD}"/>
              </a:ext>
            </a:extLst>
          </p:cNvPr>
          <p:cNvSpPr txBox="1"/>
          <p:nvPr/>
        </p:nvSpPr>
        <p:spPr>
          <a:xfrm>
            <a:off x="257175" y="970535"/>
            <a:ext cx="8077528" cy="3508653"/>
          </a:xfrm>
          <a:prstGeom prst="rect">
            <a:avLst/>
          </a:prstGeom>
          <a:noFill/>
        </p:spPr>
        <p:txBody>
          <a:bodyPr wrap="square">
            <a:spAutoFit/>
          </a:bodyPr>
          <a:lstStyle/>
          <a:p>
            <a:pPr>
              <a:lnSpc>
                <a:spcPct val="150000"/>
              </a:lnSpc>
            </a:pPr>
            <a:r>
              <a:rPr lang="en-GB" sz="1600" dirty="0">
                <a:solidFill>
                  <a:srgbClr val="003366"/>
                </a:solidFill>
                <a:latin typeface="Arial Narrow" panose="020B0606020202030204" pitchFamily="34" charset="0"/>
                <a:cs typeface="Tahoma" pitchFamily="34" charset="0"/>
              </a:rPr>
              <a:t>In the event of the bid being in the form of a Joint Venture (JV), the following is required:</a:t>
            </a:r>
          </a:p>
          <a:p>
            <a:pPr>
              <a:lnSpc>
                <a:spcPct val="150000"/>
              </a:lnSpc>
            </a:pPr>
            <a:r>
              <a:rPr lang="en-GB" sz="1600" dirty="0">
                <a:solidFill>
                  <a:srgbClr val="003366"/>
                </a:solidFill>
                <a:latin typeface="Arial Narrow" panose="020B0606020202030204" pitchFamily="34" charset="0"/>
                <a:cs typeface="Tahoma" pitchFamily="34" charset="0"/>
              </a:rPr>
              <a:t>• Annual financial statements of the JV for a registered JV and for unincorporated JV annual financial statements of each company;</a:t>
            </a:r>
          </a:p>
          <a:p>
            <a:pPr>
              <a:lnSpc>
                <a:spcPct val="150000"/>
              </a:lnSpc>
            </a:pPr>
            <a:r>
              <a:rPr lang="en-GB" sz="1600" dirty="0">
                <a:solidFill>
                  <a:srgbClr val="003366"/>
                </a:solidFill>
                <a:latin typeface="Arial Narrow" panose="020B0606020202030204" pitchFamily="34" charset="0"/>
                <a:cs typeface="Tahoma" pitchFamily="34" charset="0"/>
              </a:rPr>
              <a:t>• A JV legal agreement detailing the percentage ownership of each entity; and</a:t>
            </a:r>
          </a:p>
          <a:p>
            <a:pPr>
              <a:lnSpc>
                <a:spcPct val="150000"/>
              </a:lnSpc>
            </a:pPr>
            <a:r>
              <a:rPr lang="en-GB" sz="1600" dirty="0">
                <a:solidFill>
                  <a:srgbClr val="003366"/>
                </a:solidFill>
                <a:latin typeface="Arial Narrow" panose="020B0606020202030204" pitchFamily="34" charset="0"/>
                <a:cs typeface="Tahoma" pitchFamily="34" charset="0"/>
              </a:rPr>
              <a:t>• A consolidated B-BBEE Certificate.</a:t>
            </a:r>
          </a:p>
          <a:p>
            <a:pPr>
              <a:lnSpc>
                <a:spcPct val="150000"/>
              </a:lnSpc>
            </a:pPr>
            <a:endParaRPr lang="en-GB" sz="1600" dirty="0">
              <a:solidFill>
                <a:srgbClr val="003366"/>
              </a:solidFill>
              <a:latin typeface="Arial Narrow" panose="020B0606020202030204" pitchFamily="34" charset="0"/>
              <a:cs typeface="Tahoma" pitchFamily="34" charset="0"/>
            </a:endParaRPr>
          </a:p>
          <a:p>
            <a:pPr>
              <a:lnSpc>
                <a:spcPct val="150000"/>
              </a:lnSpc>
            </a:pPr>
            <a:endParaRPr lang="en-GB" sz="1600" dirty="0">
              <a:solidFill>
                <a:srgbClr val="003366"/>
              </a:solidFill>
              <a:latin typeface="Arial Narrow" panose="020B0606020202030204" pitchFamily="34" charset="0"/>
              <a:cs typeface="Tahoma" pitchFamily="34" charset="0"/>
            </a:endParaRPr>
          </a:p>
          <a:p>
            <a:pPr algn="l"/>
            <a:endParaRPr lang="en-ZA" sz="1800" b="0" i="0" u="none" strike="noStrike" baseline="0" dirty="0">
              <a:solidFill>
                <a:srgbClr val="000000"/>
              </a:solidFill>
              <a:latin typeface="Arial" panose="020B0604020202020204" pitchFamily="34" charset="0"/>
            </a:endParaRPr>
          </a:p>
          <a:p>
            <a:r>
              <a:rPr lang="en-GB" sz="1600" dirty="0">
                <a:solidFill>
                  <a:srgbClr val="003366"/>
                </a:solidFill>
                <a:latin typeface="Arial Narrow" panose="020B0606020202030204" pitchFamily="34" charset="0"/>
                <a:cs typeface="Tahoma" pitchFamily="34" charset="0"/>
              </a:rPr>
              <a:t>SARS reserves the right to request further information with regards to the annual financial statements of a bidder at a later stage. </a:t>
            </a:r>
            <a:endParaRPr lang="en-ZA" sz="1600" dirty="0">
              <a:solidFill>
                <a:srgbClr val="003366"/>
              </a:solidFill>
              <a:latin typeface="Arial Narrow" panose="020B0606020202030204" pitchFamily="34" charset="0"/>
              <a:cs typeface="Tahoma" pitchFamily="34" charset="0"/>
            </a:endParaRPr>
          </a:p>
        </p:txBody>
      </p:sp>
    </p:spTree>
    <p:extLst>
      <p:ext uri="{BB962C8B-B14F-4D97-AF65-F5344CB8AC3E}">
        <p14:creationId xmlns:p14="http://schemas.microsoft.com/office/powerpoint/2010/main" val="39985297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27</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Governance, Rules and Procedures</a:t>
            </a:r>
          </a:p>
          <a:p>
            <a:pPr marL="228600" indent="-228600">
              <a:lnSpc>
                <a:spcPct val="135000"/>
              </a:lnSpc>
              <a:spcBef>
                <a:spcPct val="75000"/>
              </a:spcBef>
              <a:spcAft>
                <a:spcPct val="10000"/>
              </a:spcAft>
              <a:buClr>
                <a:schemeClr val="accent1"/>
              </a:buClr>
            </a:pPr>
            <a:r>
              <a:rPr lang="en-ZA" b="1" dirty="0">
                <a:solidFill>
                  <a:schemeClr val="tx2"/>
                </a:solidFill>
              </a:rPr>
              <a:t>3. RFP Timelines</a:t>
            </a:r>
          </a:p>
          <a:p>
            <a:pPr marL="228600" indent="-228600">
              <a:lnSpc>
                <a:spcPct val="135000"/>
              </a:lnSpc>
              <a:spcBef>
                <a:spcPct val="75000"/>
              </a:spcBef>
              <a:spcAft>
                <a:spcPct val="10000"/>
              </a:spcAft>
              <a:buClr>
                <a:schemeClr val="accent1"/>
              </a:buClr>
            </a:pPr>
            <a:r>
              <a:rPr lang="en-ZA" b="1" dirty="0">
                <a:solidFill>
                  <a:schemeClr val="tx2"/>
                </a:solidFill>
              </a:rPr>
              <a:t>4.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 Bid Evaluation Process </a:t>
            </a:r>
          </a:p>
          <a:p>
            <a:pPr marL="228600" indent="-228600">
              <a:lnSpc>
                <a:spcPct val="135000"/>
              </a:lnSpc>
              <a:spcBef>
                <a:spcPct val="75000"/>
              </a:spcBef>
              <a:spcAft>
                <a:spcPct val="10000"/>
              </a:spcAft>
              <a:buClr>
                <a:schemeClr val="accent1"/>
              </a:buClr>
            </a:pPr>
            <a:r>
              <a:rPr lang="en-US" b="1" dirty="0">
                <a:solidFill>
                  <a:schemeClr val="tx2"/>
                </a:solidFill>
              </a:rPr>
              <a:t>6. Price &amp; B-BBEE</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a:solidFill>
                  <a:schemeClr val="tx2"/>
                </a:solidFill>
              </a:rPr>
              <a:t>. Financial Analysis</a:t>
            </a:r>
          </a:p>
          <a:p>
            <a:pPr marL="228600" indent="-228600">
              <a:lnSpc>
                <a:spcPct val="135000"/>
              </a:lnSpc>
              <a:spcBef>
                <a:spcPct val="75000"/>
              </a:spcBef>
              <a:spcAft>
                <a:spcPct val="10000"/>
              </a:spcAft>
              <a:buClr>
                <a:schemeClr val="accent1"/>
              </a:buClr>
            </a:pPr>
            <a:r>
              <a:rPr lang="en-ZA" sz="1800" b="1" dirty="0">
                <a:solidFill>
                  <a:srgbClr val="FF0000"/>
                </a:solidFill>
              </a:rPr>
              <a:t>8. Services Agreements</a:t>
            </a:r>
          </a:p>
          <a:p>
            <a:pPr marL="228600" indent="-228600">
              <a:lnSpc>
                <a:spcPct val="135000"/>
              </a:lnSpc>
              <a:spcBef>
                <a:spcPct val="75000"/>
              </a:spcBef>
              <a:spcAft>
                <a:spcPct val="10000"/>
              </a:spcAft>
              <a:buClr>
                <a:schemeClr val="accent1"/>
              </a:buClr>
            </a:pPr>
            <a:r>
              <a:rPr lang="en-ZA" sz="1800" b="1" dirty="0">
                <a:solidFill>
                  <a:schemeClr val="tx2"/>
                </a:solidFill>
              </a:rPr>
              <a:t>9. RFP submission and contact details</a:t>
            </a:r>
          </a:p>
          <a:p>
            <a:pPr marL="228600" indent="-228600" algn="l">
              <a:lnSpc>
                <a:spcPct val="135000"/>
              </a:lnSpc>
              <a:spcBef>
                <a:spcPct val="75000"/>
              </a:spcBef>
              <a:spcAft>
                <a:spcPct val="10000"/>
              </a:spcAft>
              <a:buClr>
                <a:schemeClr val="accent1"/>
              </a:buClr>
            </a:pPr>
            <a:r>
              <a:rPr lang="en-ZA" b="1" dirty="0">
                <a:solidFill>
                  <a:schemeClr val="tx2"/>
                </a:solidFill>
              </a:rPr>
              <a:t>10</a:t>
            </a:r>
            <a:r>
              <a:rPr lang="en-ZA" sz="1800" b="1" dirty="0">
                <a:solidFill>
                  <a:schemeClr val="tx2"/>
                </a:solidFill>
              </a:rPr>
              <a:t>. Q&amp;A</a:t>
            </a:r>
            <a:endParaRPr lang="en-ZA" sz="1100" dirty="0">
              <a:solidFill>
                <a:schemeClr val="tx1"/>
              </a:solidFill>
            </a:endParaRPr>
          </a:p>
          <a:p>
            <a:endParaRPr lang="en-ZA" dirty="0"/>
          </a:p>
        </p:txBody>
      </p:sp>
    </p:spTree>
    <p:extLst>
      <p:ext uri="{BB962C8B-B14F-4D97-AF65-F5344CB8AC3E}">
        <p14:creationId xmlns:p14="http://schemas.microsoft.com/office/powerpoint/2010/main" val="1114461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91440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latin typeface="+mn-lt"/>
                <a:ea typeface="+mn-ea"/>
                <a:cs typeface="+mn-cs"/>
              </a:rPr>
              <a:t>SERVICE AGREEMENTS</a:t>
            </a:r>
            <a: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t/>
            </a:r>
            <a:b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b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28</a:t>
            </a:fld>
            <a:endParaRPr lang="en-US" dirty="0"/>
          </a:p>
        </p:txBody>
      </p:sp>
      <p:sp>
        <p:nvSpPr>
          <p:cNvPr id="13" name="TextBox 12">
            <a:extLst>
              <a:ext uri="{FF2B5EF4-FFF2-40B4-BE49-F238E27FC236}">
                <a16:creationId xmlns:a16="http://schemas.microsoft.com/office/drawing/2014/main" id="{4398BC83-F36E-4352-AB21-5F393CE68E45}"/>
              </a:ext>
            </a:extLst>
          </p:cNvPr>
          <p:cNvSpPr txBox="1"/>
          <p:nvPr/>
        </p:nvSpPr>
        <p:spPr>
          <a:xfrm>
            <a:off x="158262" y="817685"/>
            <a:ext cx="8816926" cy="4570482"/>
          </a:xfrm>
          <a:prstGeom prst="rect">
            <a:avLst/>
          </a:prstGeom>
          <a:noFill/>
        </p:spPr>
        <p:txBody>
          <a:bodyPr wrap="square">
            <a:spAutoFit/>
          </a:bodyPr>
          <a:lstStyle/>
          <a:p>
            <a:pPr algn="just"/>
            <a:r>
              <a:rPr lang="en-ZA" dirty="0">
                <a:solidFill>
                  <a:srgbClr val="003366"/>
                </a:solidFill>
                <a:latin typeface="Arial Narrow" panose="020B0606020202030204" pitchFamily="34" charset="0"/>
                <a:ea typeface="Times New Roman" pitchFamily="18" charset="0"/>
                <a:cs typeface="Tahoma" pitchFamily="34" charset="0"/>
              </a:rPr>
              <a:t>Bidders are requested to: </a:t>
            </a:r>
          </a:p>
          <a:p>
            <a:pPr algn="just"/>
            <a:endParaRPr lang="en-ZA" dirty="0">
              <a:solidFill>
                <a:srgbClr val="003366"/>
              </a:solidFill>
              <a:latin typeface="Arial Narrow" panose="020B0606020202030204" pitchFamily="34" charset="0"/>
              <a:ea typeface="Times New Roman" pitchFamily="18" charset="0"/>
              <a:cs typeface="Tahoma" pitchFamily="34" charset="0"/>
            </a:endParaRPr>
          </a:p>
          <a:p>
            <a:pPr algn="just">
              <a:lnSpc>
                <a:spcPct val="150000"/>
              </a:lnSpc>
              <a:buFont typeface="Wingdings" panose="05000000000000000000" pitchFamily="2" charset="2"/>
              <a:buChar char="q"/>
            </a:pPr>
            <a:r>
              <a:rPr lang="en-ZA" dirty="0">
                <a:solidFill>
                  <a:srgbClr val="003366"/>
                </a:solidFill>
                <a:latin typeface="Arial Narrow" panose="020B0606020202030204" pitchFamily="34" charset="0"/>
                <a:ea typeface="Times New Roman" pitchFamily="18" charset="0"/>
                <a:cs typeface="Tahoma" pitchFamily="34" charset="0"/>
              </a:rPr>
              <a:t>     Comment on the terms and conditions set out in the Services Agreement and where necessary, </a:t>
            </a:r>
          </a:p>
          <a:p>
            <a:pPr algn="just">
              <a:lnSpc>
                <a:spcPct val="150000"/>
              </a:lnSpc>
            </a:pPr>
            <a:r>
              <a:rPr lang="en-ZA" dirty="0">
                <a:solidFill>
                  <a:srgbClr val="003366"/>
                </a:solidFill>
                <a:latin typeface="Arial Narrow" panose="020B0606020202030204" pitchFamily="34" charset="0"/>
                <a:ea typeface="Times New Roman" pitchFamily="18" charset="0"/>
                <a:cs typeface="Tahoma" pitchFamily="34" charset="0"/>
              </a:rPr>
              <a:t>         make proposals to the terms and conditions; </a:t>
            </a:r>
          </a:p>
          <a:p>
            <a:pPr algn="just">
              <a:lnSpc>
                <a:spcPct val="150000"/>
              </a:lnSpc>
              <a:buFont typeface="Wingdings" panose="05000000000000000000" pitchFamily="2" charset="2"/>
              <a:buChar char="q"/>
            </a:pPr>
            <a:r>
              <a:rPr lang="en-ZA" dirty="0">
                <a:solidFill>
                  <a:srgbClr val="003366"/>
                </a:solidFill>
                <a:latin typeface="Arial Narrow" panose="020B0606020202030204" pitchFamily="34" charset="0"/>
                <a:ea typeface="Times New Roman" pitchFamily="18" charset="0"/>
                <a:cs typeface="Tahoma" pitchFamily="34" charset="0"/>
              </a:rPr>
              <a:t>     Each comment and/or amendment must be explained; and </a:t>
            </a:r>
          </a:p>
          <a:p>
            <a:pPr algn="just">
              <a:lnSpc>
                <a:spcPct val="150000"/>
              </a:lnSpc>
              <a:buFont typeface="Wingdings" panose="05000000000000000000" pitchFamily="2" charset="2"/>
              <a:buChar char="q"/>
            </a:pPr>
            <a:r>
              <a:rPr lang="en-ZA" dirty="0">
                <a:solidFill>
                  <a:srgbClr val="003366"/>
                </a:solidFill>
                <a:latin typeface="Arial Narrow" panose="020B0606020202030204" pitchFamily="34" charset="0"/>
                <a:ea typeface="Times New Roman" pitchFamily="18" charset="0"/>
                <a:cs typeface="Tahoma" pitchFamily="34" charset="0"/>
              </a:rPr>
              <a:t>     All changes and/or amendments to the Services Agreement must be in an easily identifiable  </a:t>
            </a:r>
          </a:p>
          <a:p>
            <a:pPr algn="just">
              <a:lnSpc>
                <a:spcPct val="150000"/>
              </a:lnSpc>
            </a:pPr>
            <a:r>
              <a:rPr lang="en-ZA" dirty="0">
                <a:solidFill>
                  <a:srgbClr val="003366"/>
                </a:solidFill>
                <a:latin typeface="Arial Narrow" panose="020B0606020202030204" pitchFamily="34" charset="0"/>
                <a:ea typeface="Times New Roman" pitchFamily="18" charset="0"/>
                <a:cs typeface="Tahoma" pitchFamily="34" charset="0"/>
              </a:rPr>
              <a:t>        colour font and tracked for ease of reference. </a:t>
            </a:r>
          </a:p>
          <a:p>
            <a:pPr algn="just">
              <a:lnSpc>
                <a:spcPct val="150000"/>
              </a:lnSpc>
              <a:buFont typeface="Wingdings" panose="05000000000000000000" pitchFamily="2" charset="2"/>
              <a:buChar char="q"/>
            </a:pPr>
            <a:r>
              <a:rPr lang="en-ZA" dirty="0">
                <a:solidFill>
                  <a:srgbClr val="003366"/>
                </a:solidFill>
                <a:latin typeface="Arial Narrow" panose="020B0606020202030204" pitchFamily="34" charset="0"/>
                <a:ea typeface="Times New Roman" pitchFamily="18" charset="0"/>
                <a:cs typeface="Tahoma" pitchFamily="34" charset="0"/>
              </a:rPr>
              <a:t>    SARS reserves the right to accept or reject any or all amendments or additions proposed by the </a:t>
            </a:r>
          </a:p>
          <a:p>
            <a:pPr algn="just">
              <a:lnSpc>
                <a:spcPct val="150000"/>
              </a:lnSpc>
            </a:pPr>
            <a:r>
              <a:rPr lang="en-ZA" dirty="0">
                <a:solidFill>
                  <a:srgbClr val="003366"/>
                </a:solidFill>
                <a:latin typeface="Arial Narrow" panose="020B0606020202030204" pitchFamily="34" charset="0"/>
                <a:ea typeface="Times New Roman" pitchFamily="18" charset="0"/>
                <a:cs typeface="Tahoma" pitchFamily="34" charset="0"/>
              </a:rPr>
              <a:t>        successful bidder if such amendments or additions are unacceptable to SARS or pose a risk to the  </a:t>
            </a:r>
          </a:p>
          <a:p>
            <a:pPr algn="just">
              <a:lnSpc>
                <a:spcPct val="150000"/>
              </a:lnSpc>
            </a:pPr>
            <a:r>
              <a:rPr lang="en-ZA" dirty="0">
                <a:solidFill>
                  <a:srgbClr val="003366"/>
                </a:solidFill>
                <a:latin typeface="Arial Narrow" panose="020B0606020202030204" pitchFamily="34" charset="0"/>
                <a:ea typeface="Times New Roman" pitchFamily="18" charset="0"/>
                <a:cs typeface="Tahoma" pitchFamily="34" charset="0"/>
              </a:rPr>
              <a:t>       organisation. </a:t>
            </a:r>
          </a:p>
          <a:p>
            <a:pPr algn="just">
              <a:lnSpc>
                <a:spcPct val="150000"/>
              </a:lnSpc>
            </a:pPr>
            <a:endParaRPr lang="en-ZA" kern="0" dirty="0">
              <a:solidFill>
                <a:schemeClr val="tx2">
                  <a:lumMod val="75000"/>
                </a:schemeClr>
              </a:solidFill>
              <a:latin typeface="Arial" panose="020B0604020202020204" pitchFamily="34" charset="0"/>
              <a:cs typeface="Arial" panose="020B0604020202020204" pitchFamily="34" charset="0"/>
            </a:endParaRPr>
          </a:p>
          <a:p>
            <a:pPr algn="just"/>
            <a:endParaRPr lang="en-GB" sz="1200" kern="0" dirty="0">
              <a:solidFill>
                <a:schemeClr val="tx2">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94507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7886700" cy="532606"/>
          </a:xfrm>
        </p:spPr>
        <p:txBody>
          <a:bodyPr>
            <a:normAutofit fontScale="90000"/>
          </a:bodyPr>
          <a:lstStyle/>
          <a:p>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j-lt"/>
                <a:ea typeface="+mj-ea"/>
                <a:cs typeface="+mj-cs"/>
              </a:rPr>
              <a:t>Bid Evaluation Committee</a:t>
            </a:r>
            <a: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t/>
            </a:r>
            <a:b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b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a:bodyPr>
          <a:lstStyle/>
          <a:p>
            <a:endParaRPr lang="en-ZA" dirty="0"/>
          </a:p>
        </p:txBody>
      </p:sp>
      <p:graphicFrame>
        <p:nvGraphicFramePr>
          <p:cNvPr id="7" name="Table 7">
            <a:extLst>
              <a:ext uri="{FF2B5EF4-FFF2-40B4-BE49-F238E27FC236}">
                <a16:creationId xmlns:a16="http://schemas.microsoft.com/office/drawing/2014/main" id="{9B514B89-6AAC-42EE-BEB3-A575E5F15288}"/>
              </a:ext>
            </a:extLst>
          </p:cNvPr>
          <p:cNvGraphicFramePr>
            <a:graphicFrameLocks noGrp="1"/>
          </p:cNvGraphicFramePr>
          <p:nvPr>
            <p:extLst>
              <p:ext uri="{D42A27DB-BD31-4B8C-83A1-F6EECF244321}">
                <p14:modId xmlns:p14="http://schemas.microsoft.com/office/powerpoint/2010/main" val="3833215533"/>
              </p:ext>
            </p:extLst>
          </p:nvPr>
        </p:nvGraphicFramePr>
        <p:xfrm>
          <a:off x="102842" y="632278"/>
          <a:ext cx="8699165" cy="5575124"/>
        </p:xfrm>
        <a:graphic>
          <a:graphicData uri="http://schemas.openxmlformats.org/drawingml/2006/table">
            <a:tbl>
              <a:tblPr firstRow="1" bandRow="1">
                <a:tableStyleId>{5C22544A-7EE6-4342-B048-85BDC9FD1C3A}</a:tableStyleId>
              </a:tblPr>
              <a:tblGrid>
                <a:gridCol w="8699165">
                  <a:extLst>
                    <a:ext uri="{9D8B030D-6E8A-4147-A177-3AD203B41FA5}">
                      <a16:colId xmlns:a16="http://schemas.microsoft.com/office/drawing/2014/main" val="847617628"/>
                    </a:ext>
                  </a:extLst>
                </a:gridCol>
              </a:tblGrid>
              <a:tr h="512901">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ZA" sz="2000" b="1" kern="1200" dirty="0">
                          <a:solidFill>
                            <a:schemeClr val="bg1"/>
                          </a:solidFill>
                          <a:latin typeface="+mn-lt"/>
                          <a:ea typeface="+mn-ea"/>
                          <a:cs typeface="+mn-cs"/>
                        </a:rPr>
                        <a:t>Procurement</a:t>
                      </a:r>
                    </a:p>
                  </a:txBody>
                  <a:tcPr/>
                </a:tc>
                <a:extLst>
                  <a:ext uri="{0D108BD9-81ED-4DB2-BD59-A6C34878D82A}">
                    <a16:rowId xmlns:a16="http://schemas.microsoft.com/office/drawing/2014/main" val="1161861201"/>
                  </a:ext>
                </a:extLst>
              </a:tr>
              <a:tr h="44188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baseline="0" dirty="0">
                          <a:solidFill>
                            <a:schemeClr val="tx2"/>
                          </a:solidFill>
                          <a:latin typeface="+mn-lt"/>
                          <a:ea typeface="+mn-ea"/>
                          <a:cs typeface="+mn-cs"/>
                        </a:rPr>
                        <a:t>Sourcing Lead: Professional Services – Project Oversight</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3282221393"/>
                  </a:ext>
                </a:extLst>
              </a:tr>
              <a:tr h="443989">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Governance, Compliance &amp; Risk Specialist – Audit</a:t>
                      </a:r>
                    </a:p>
                  </a:txBody>
                  <a:tcPr marL="84406" marR="84406"/>
                </a:tc>
                <a:extLst>
                  <a:ext uri="{0D108BD9-81ED-4DB2-BD59-A6C34878D82A}">
                    <a16:rowId xmlns:a16="http://schemas.microsoft.com/office/drawing/2014/main" val="563679810"/>
                  </a:ext>
                </a:extLst>
              </a:tr>
              <a:tr h="36201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Tender</a:t>
                      </a:r>
                      <a:r>
                        <a:rPr lang="en-ZA" sz="1600" kern="1200" baseline="0" dirty="0">
                          <a:solidFill>
                            <a:schemeClr val="tx2"/>
                          </a:solidFill>
                          <a:latin typeface="+mn-lt"/>
                          <a:ea typeface="+mn-ea"/>
                          <a:cs typeface="+mn-cs"/>
                        </a:rPr>
                        <a:t> Office – Bid Opening</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3782051094"/>
                  </a:ext>
                </a:extLst>
              </a:tr>
              <a:tr h="385139">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Value</a:t>
                      </a:r>
                      <a:r>
                        <a:rPr lang="en-ZA" sz="1600" kern="1200" baseline="0" dirty="0">
                          <a:solidFill>
                            <a:schemeClr val="tx2"/>
                          </a:solidFill>
                          <a:latin typeface="+mn-lt"/>
                          <a:ea typeface="+mn-ea"/>
                          <a:cs typeface="+mn-cs"/>
                        </a:rPr>
                        <a:t> Delivery Planning – Price Evaluator</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455642399"/>
                  </a:ext>
                </a:extLst>
              </a:tr>
              <a:tr h="51290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B-BBEE</a:t>
                      </a:r>
                      <a:r>
                        <a:rPr lang="en-ZA" sz="1600" kern="1200" baseline="0" dirty="0">
                          <a:solidFill>
                            <a:schemeClr val="tx2"/>
                          </a:solidFill>
                          <a:latin typeface="+mn-lt"/>
                          <a:ea typeface="+mn-ea"/>
                          <a:cs typeface="+mn-cs"/>
                        </a:rPr>
                        <a:t> Evaluator</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3843596870"/>
                  </a:ext>
                </a:extLst>
              </a:tr>
              <a:tr h="440069">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Financial Analysis Evaluator</a:t>
                      </a:r>
                    </a:p>
                  </a:txBody>
                  <a:tcPr marL="84406" marR="84406"/>
                </a:tc>
                <a:extLst>
                  <a:ext uri="{0D108BD9-81ED-4DB2-BD59-A6C34878D82A}">
                    <a16:rowId xmlns:a16="http://schemas.microsoft.com/office/drawing/2014/main" val="3749543082"/>
                  </a:ext>
                </a:extLst>
              </a:tr>
              <a:tr h="512901">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ZA" sz="2000" b="1" kern="1200" dirty="0">
                          <a:solidFill>
                            <a:schemeClr val="bg1"/>
                          </a:solidFill>
                          <a:latin typeface="+mn-lt"/>
                          <a:ea typeface="+mn-ea"/>
                          <a:cs typeface="+mn-cs"/>
                        </a:rPr>
                        <a:t>SARS Business Unit</a:t>
                      </a:r>
                    </a:p>
                  </a:txBody>
                  <a:tcPr marL="84406" marR="84406">
                    <a:solidFill>
                      <a:srgbClr val="3882C6"/>
                    </a:solidFill>
                  </a:tcPr>
                </a:tc>
                <a:extLst>
                  <a:ext uri="{0D108BD9-81ED-4DB2-BD59-A6C34878D82A}">
                    <a16:rowId xmlns:a16="http://schemas.microsoft.com/office/drawing/2014/main" val="1503723046"/>
                  </a:ext>
                </a:extLst>
              </a:tr>
              <a:tr h="512901">
                <a:tc>
                  <a:txBody>
                    <a:bodyPr/>
                    <a:lstStyle/>
                    <a:p>
                      <a:pPr marL="0" algn="l" defTabSz="932962" rtl="0" eaLnBrk="1" latinLnBrk="0" hangingPunct="1"/>
                      <a:r>
                        <a:rPr lang="en-ZA" sz="1600" kern="1200" baseline="0" dirty="0">
                          <a:solidFill>
                            <a:schemeClr val="tx2"/>
                          </a:solidFill>
                          <a:latin typeface="+mn-lt"/>
                          <a:ea typeface="+mn-ea"/>
                          <a:cs typeface="+mn-cs"/>
                        </a:rPr>
                        <a:t>Bid Specification Committee</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3132316146"/>
                  </a:ext>
                </a:extLst>
              </a:tr>
              <a:tr h="424626">
                <a:tc>
                  <a:txBody>
                    <a:bodyPr/>
                    <a:lstStyle/>
                    <a:p>
                      <a:pPr marL="0" algn="l" defTabSz="932962" rtl="0" eaLnBrk="1" latinLnBrk="0" hangingPunct="1"/>
                      <a:r>
                        <a:rPr lang="en-ZA" sz="1600" kern="1200" dirty="0">
                          <a:solidFill>
                            <a:schemeClr val="tx2"/>
                          </a:solidFill>
                          <a:latin typeface="+mn-lt"/>
                          <a:ea typeface="+mn-ea"/>
                          <a:cs typeface="+mn-cs"/>
                        </a:rPr>
                        <a:t>Technical</a:t>
                      </a:r>
                      <a:r>
                        <a:rPr lang="en-ZA" sz="1600" kern="1200" baseline="0" dirty="0">
                          <a:solidFill>
                            <a:schemeClr val="tx2"/>
                          </a:solidFill>
                          <a:latin typeface="+mn-lt"/>
                          <a:ea typeface="+mn-ea"/>
                          <a:cs typeface="+mn-cs"/>
                        </a:rPr>
                        <a:t> Evaluators </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3118149474"/>
                  </a:ext>
                </a:extLst>
              </a:tr>
              <a:tr h="512901">
                <a:tc>
                  <a:txBody>
                    <a:bodyPr/>
                    <a:lstStyle/>
                    <a:p>
                      <a:pPr algn="ctr"/>
                      <a:r>
                        <a:rPr lang="en-ZA" sz="2000" b="1" dirty="0">
                          <a:solidFill>
                            <a:schemeClr val="bg1"/>
                          </a:solidFill>
                        </a:rPr>
                        <a:t>Corporate Legal Services</a:t>
                      </a:r>
                    </a:p>
                  </a:txBody>
                  <a:tcPr marL="84406" marR="84406">
                    <a:solidFill>
                      <a:srgbClr val="3882C6"/>
                    </a:solidFill>
                  </a:tcPr>
                </a:tc>
                <a:extLst>
                  <a:ext uri="{0D108BD9-81ED-4DB2-BD59-A6C34878D82A}">
                    <a16:rowId xmlns:a16="http://schemas.microsoft.com/office/drawing/2014/main" val="3223802594"/>
                  </a:ext>
                </a:extLst>
              </a:tr>
              <a:tr h="512901">
                <a:tc>
                  <a:txBody>
                    <a:bodyPr/>
                    <a:lstStyle/>
                    <a:p>
                      <a:r>
                        <a:rPr lang="en-ZA" sz="1600" baseline="0" dirty="0">
                          <a:solidFill>
                            <a:schemeClr val="tx2"/>
                          </a:solidFill>
                        </a:rPr>
                        <a:t>Legal Specialist</a:t>
                      </a:r>
                      <a:endParaRPr lang="en-ZA" sz="1600" dirty="0">
                        <a:solidFill>
                          <a:schemeClr val="tx2"/>
                        </a:solidFill>
                      </a:endParaRPr>
                    </a:p>
                  </a:txBody>
                  <a:tcPr marL="84406" marR="84406"/>
                </a:tc>
                <a:extLst>
                  <a:ext uri="{0D108BD9-81ED-4DB2-BD59-A6C34878D82A}">
                    <a16:rowId xmlns:a16="http://schemas.microsoft.com/office/drawing/2014/main" val="4166394977"/>
                  </a:ext>
                </a:extLst>
              </a:tr>
            </a:tbl>
          </a:graphicData>
        </a:graphic>
      </p:graphicFrame>
    </p:spTree>
    <p:extLst>
      <p:ext uri="{BB962C8B-B14F-4D97-AF65-F5344CB8AC3E}">
        <p14:creationId xmlns:p14="http://schemas.microsoft.com/office/powerpoint/2010/main" val="20414149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29</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Governance, Rules and Procedures</a:t>
            </a:r>
          </a:p>
          <a:p>
            <a:pPr marL="228600" indent="-228600">
              <a:lnSpc>
                <a:spcPct val="135000"/>
              </a:lnSpc>
              <a:spcBef>
                <a:spcPct val="75000"/>
              </a:spcBef>
              <a:spcAft>
                <a:spcPct val="10000"/>
              </a:spcAft>
              <a:buClr>
                <a:schemeClr val="accent1"/>
              </a:buClr>
            </a:pPr>
            <a:r>
              <a:rPr lang="en-ZA" b="1" dirty="0">
                <a:solidFill>
                  <a:schemeClr val="tx2"/>
                </a:solidFill>
              </a:rPr>
              <a:t>3. RFP Timelines</a:t>
            </a:r>
          </a:p>
          <a:p>
            <a:pPr marL="228600" indent="-228600">
              <a:lnSpc>
                <a:spcPct val="135000"/>
              </a:lnSpc>
              <a:spcBef>
                <a:spcPct val="75000"/>
              </a:spcBef>
              <a:spcAft>
                <a:spcPct val="10000"/>
              </a:spcAft>
              <a:buClr>
                <a:schemeClr val="accent1"/>
              </a:buClr>
            </a:pPr>
            <a:r>
              <a:rPr lang="en-ZA" b="1" dirty="0">
                <a:solidFill>
                  <a:schemeClr val="tx2"/>
                </a:solidFill>
              </a:rPr>
              <a:t>4.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 Bid Evaluation Process </a:t>
            </a:r>
          </a:p>
          <a:p>
            <a:pPr marL="228600" indent="-228600">
              <a:lnSpc>
                <a:spcPct val="135000"/>
              </a:lnSpc>
              <a:spcBef>
                <a:spcPct val="75000"/>
              </a:spcBef>
              <a:spcAft>
                <a:spcPct val="10000"/>
              </a:spcAft>
              <a:buClr>
                <a:schemeClr val="accent1"/>
              </a:buClr>
            </a:pPr>
            <a:r>
              <a:rPr lang="en-US" b="1" dirty="0">
                <a:solidFill>
                  <a:schemeClr val="tx2"/>
                </a:solidFill>
              </a:rPr>
              <a:t>6. Price &amp; B-BBEE</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a:solidFill>
                  <a:schemeClr val="tx2"/>
                </a:solidFill>
              </a:rPr>
              <a:t>. Financial Analysis</a:t>
            </a:r>
          </a:p>
          <a:p>
            <a:pPr marL="228600" indent="-228600">
              <a:lnSpc>
                <a:spcPct val="135000"/>
              </a:lnSpc>
              <a:spcBef>
                <a:spcPct val="75000"/>
              </a:spcBef>
              <a:spcAft>
                <a:spcPct val="10000"/>
              </a:spcAft>
              <a:buClr>
                <a:schemeClr val="accent1"/>
              </a:buClr>
            </a:pPr>
            <a:r>
              <a:rPr lang="en-ZA" b="1" dirty="0">
                <a:solidFill>
                  <a:schemeClr val="tx2"/>
                </a:solidFill>
              </a:rPr>
              <a:t>8. </a:t>
            </a:r>
            <a:r>
              <a:rPr lang="en-ZA" b="1" dirty="0" smtClean="0">
                <a:solidFill>
                  <a:schemeClr val="tx2"/>
                </a:solidFill>
              </a:rPr>
              <a:t>Services Agreements</a:t>
            </a:r>
            <a:endParaRPr lang="en-ZA" b="1" dirty="0">
              <a:solidFill>
                <a:schemeClr val="tx2"/>
              </a:solidFill>
            </a:endParaRPr>
          </a:p>
          <a:p>
            <a:pPr marL="228600" indent="-228600">
              <a:lnSpc>
                <a:spcPct val="135000"/>
              </a:lnSpc>
              <a:spcBef>
                <a:spcPct val="75000"/>
              </a:spcBef>
              <a:spcAft>
                <a:spcPct val="10000"/>
              </a:spcAft>
              <a:buClr>
                <a:schemeClr val="accent1"/>
              </a:buClr>
            </a:pPr>
            <a:r>
              <a:rPr lang="en-ZA" sz="1800" b="1" dirty="0">
                <a:solidFill>
                  <a:srgbClr val="FF0000"/>
                </a:solidFill>
              </a:rPr>
              <a:t>9. RFP submission and Contact </a:t>
            </a:r>
            <a:r>
              <a:rPr lang="en-ZA" b="1" dirty="0">
                <a:solidFill>
                  <a:srgbClr val="FF0000"/>
                </a:solidFill>
              </a:rPr>
              <a:t>D</a:t>
            </a:r>
            <a:r>
              <a:rPr lang="en-ZA" sz="1800" b="1" dirty="0">
                <a:solidFill>
                  <a:srgbClr val="FF0000"/>
                </a:solidFill>
              </a:rPr>
              <a:t>etails</a:t>
            </a:r>
          </a:p>
          <a:p>
            <a:pPr marL="228600" indent="-228600" algn="l">
              <a:lnSpc>
                <a:spcPct val="135000"/>
              </a:lnSpc>
              <a:spcBef>
                <a:spcPct val="75000"/>
              </a:spcBef>
              <a:spcAft>
                <a:spcPct val="10000"/>
              </a:spcAft>
              <a:buClr>
                <a:schemeClr val="accent1"/>
              </a:buClr>
            </a:pPr>
            <a:r>
              <a:rPr lang="en-ZA" sz="1800" b="1" dirty="0">
                <a:solidFill>
                  <a:schemeClr val="tx2"/>
                </a:solidFill>
              </a:rPr>
              <a:t>10. Q&amp;A</a:t>
            </a:r>
            <a:endParaRPr lang="en-ZA" sz="1100" dirty="0">
              <a:solidFill>
                <a:schemeClr val="tx1"/>
              </a:solidFill>
            </a:endParaRPr>
          </a:p>
          <a:p>
            <a:endParaRPr lang="en-ZA" dirty="0"/>
          </a:p>
        </p:txBody>
      </p:sp>
    </p:spTree>
    <p:extLst>
      <p:ext uri="{BB962C8B-B14F-4D97-AF65-F5344CB8AC3E}">
        <p14:creationId xmlns:p14="http://schemas.microsoft.com/office/powerpoint/2010/main" val="16505496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30</a:t>
            </a:fld>
            <a:endParaRPr lang="en-ZA" dirty="0">
              <a:solidFill>
                <a:schemeClr val="tx1"/>
              </a:solidFill>
            </a:endParaRPr>
          </a:p>
        </p:txBody>
      </p:sp>
      <p:sp>
        <p:nvSpPr>
          <p:cNvPr id="11" name="Text Box 8"/>
          <p:cNvSpPr txBox="1">
            <a:spLocks noChangeArrowheads="1"/>
          </p:cNvSpPr>
          <p:nvPr/>
        </p:nvSpPr>
        <p:spPr bwMode="auto">
          <a:xfrm>
            <a:off x="4910919" y="2705715"/>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12" name="TextBox 10"/>
          <p:cNvSpPr txBox="1">
            <a:spLocks noChangeArrowheads="1"/>
          </p:cNvSpPr>
          <p:nvPr/>
        </p:nvSpPr>
        <p:spPr bwMode="auto">
          <a:xfrm>
            <a:off x="2700279" y="3776799"/>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577794" y="4223625"/>
            <a:ext cx="5429250" cy="923330"/>
          </a:xfrm>
          <a:prstGeom prst="rect">
            <a:avLst/>
          </a:prstGeom>
          <a:noFill/>
          <a:ln w="9525">
            <a:noFill/>
            <a:miter lim="800000"/>
            <a:headEnd/>
            <a:tailEnd/>
          </a:ln>
        </p:spPr>
        <p:txBody>
          <a:bodyPr>
            <a:spAutoFit/>
          </a:bodyPr>
          <a:lstStyle/>
          <a:p>
            <a:pPr algn="ctr"/>
            <a:r>
              <a:rPr lang="en-ZA" dirty="0">
                <a:solidFill>
                  <a:schemeClr val="tx2"/>
                </a:solidFill>
              </a:rPr>
              <a:t>Tender Office SARS Procurement, </a:t>
            </a:r>
            <a:r>
              <a:rPr lang="en-ZA" dirty="0" err="1">
                <a:solidFill>
                  <a:schemeClr val="tx2"/>
                </a:solidFill>
              </a:rPr>
              <a:t>Lehae</a:t>
            </a:r>
            <a:r>
              <a:rPr lang="en-ZA" dirty="0">
                <a:solidFill>
                  <a:schemeClr val="tx2"/>
                </a:solidFill>
              </a:rPr>
              <a:t> La SARS Head Office,299 Bronkhorst Street </a:t>
            </a:r>
            <a:r>
              <a:rPr lang="en-ZA" dirty="0" err="1">
                <a:solidFill>
                  <a:schemeClr val="tx2"/>
                </a:solidFill>
              </a:rPr>
              <a:t>Niew</a:t>
            </a:r>
            <a:r>
              <a:rPr lang="en-ZA" dirty="0">
                <a:solidFill>
                  <a:schemeClr val="tx2"/>
                </a:solidFill>
              </a:rPr>
              <a:t> </a:t>
            </a:r>
            <a:r>
              <a:rPr lang="en-ZA" dirty="0" err="1">
                <a:solidFill>
                  <a:schemeClr val="tx2"/>
                </a:solidFill>
              </a:rPr>
              <a:t>Mucleneuk</a:t>
            </a:r>
            <a:r>
              <a:rPr lang="en-ZA" sz="1800" dirty="0">
                <a:solidFill>
                  <a:schemeClr val="tx2"/>
                </a:solidFill>
              </a:rPr>
              <a:t>, Pretoria</a:t>
            </a:r>
          </a:p>
        </p:txBody>
      </p:sp>
      <p:sp>
        <p:nvSpPr>
          <p:cNvPr id="14" name="TextBox 12"/>
          <p:cNvSpPr txBox="1">
            <a:spLocks noChangeArrowheads="1"/>
          </p:cNvSpPr>
          <p:nvPr/>
        </p:nvSpPr>
        <p:spPr bwMode="auto">
          <a:xfrm>
            <a:off x="730146" y="5070880"/>
            <a:ext cx="7431087" cy="646331"/>
          </a:xfrm>
          <a:prstGeom prst="rect">
            <a:avLst/>
          </a:prstGeom>
          <a:noFill/>
          <a:ln w="9525">
            <a:noFill/>
            <a:miter lim="800000"/>
            <a:headEnd/>
            <a:tailEnd/>
          </a:ln>
        </p:spPr>
        <p:txBody>
          <a:bodyPr>
            <a:spAutoFit/>
          </a:bodyPr>
          <a:lstStyle/>
          <a:p>
            <a:pPr indent="84138"/>
            <a:r>
              <a:rPr lang="en-ZA" sz="1800" dirty="0">
                <a:solidFill>
                  <a:schemeClr val="tx2"/>
                </a:solidFill>
              </a:rPr>
              <a:t>Any enquiries must be referred, in writing via email:</a:t>
            </a:r>
          </a:p>
          <a:p>
            <a:r>
              <a:rPr lang="en-ZA" dirty="0">
                <a:solidFill>
                  <a:schemeClr val="tx2"/>
                </a:solidFill>
                <a:hlinkClick r:id="rId3"/>
              </a:rPr>
              <a:t>tenderoffice@sars.gov.za</a:t>
            </a:r>
            <a:r>
              <a:rPr lang="en-ZA" dirty="0">
                <a:solidFill>
                  <a:schemeClr val="tx2"/>
                </a:solidFill>
              </a:rPr>
              <a:t> cc  </a:t>
            </a:r>
            <a:r>
              <a:rPr lang="en-ZA" dirty="0">
                <a:solidFill>
                  <a:schemeClr val="tx2"/>
                </a:solidFill>
                <a:hlinkClick r:id="rId4"/>
              </a:rPr>
              <a:t>rft-professionalservices@sars.gov.za</a:t>
            </a:r>
            <a:r>
              <a:rPr lang="en-ZA" dirty="0">
                <a:solidFill>
                  <a:schemeClr val="tx2"/>
                </a:solidFill>
              </a:rPr>
              <a:t>        </a:t>
            </a:r>
          </a:p>
        </p:txBody>
      </p:sp>
      <p:cxnSp>
        <p:nvCxnSpPr>
          <p:cNvPr id="15" name="Straight Connector 14"/>
          <p:cNvCxnSpPr/>
          <p:nvPr/>
        </p:nvCxnSpPr>
        <p:spPr>
          <a:xfrm rot="10800000">
            <a:off x="437969" y="5962698"/>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5"/>
          <a:srcRect/>
          <a:stretch>
            <a:fillRect/>
          </a:stretch>
        </p:blipFill>
        <p:spPr bwMode="auto">
          <a:xfrm>
            <a:off x="3554574" y="2773134"/>
            <a:ext cx="1079500" cy="1008062"/>
          </a:xfrm>
          <a:prstGeom prst="rect">
            <a:avLst/>
          </a:prstGeom>
          <a:noFill/>
          <a:ln w="9525">
            <a:noFill/>
            <a:miter lim="800000"/>
            <a:headEnd/>
            <a:tailEnd/>
          </a:ln>
        </p:spPr>
      </p:pic>
      <p:pic>
        <p:nvPicPr>
          <p:cNvPr id="20" name="Picture 7" descr="Folder"/>
          <p:cNvPicPr>
            <a:picLocks noChangeAspect="1" noChangeArrowheads="1"/>
          </p:cNvPicPr>
          <p:nvPr/>
        </p:nvPicPr>
        <p:blipFill>
          <a:blip r:embed="rId5"/>
          <a:srcRect/>
          <a:stretch>
            <a:fillRect/>
          </a:stretch>
        </p:blipFill>
        <p:spPr bwMode="auto">
          <a:xfrm>
            <a:off x="1103520" y="2817877"/>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1583732" y="2212560"/>
            <a:ext cx="292100"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t>1</a:t>
            </a:r>
            <a:endParaRPr lang="en-GB" b="1" dirty="0"/>
          </a:p>
        </p:txBody>
      </p:sp>
      <p:sp>
        <p:nvSpPr>
          <p:cNvPr id="23" name="Text Box 17"/>
          <p:cNvSpPr txBox="1">
            <a:spLocks noChangeArrowheads="1"/>
          </p:cNvSpPr>
          <p:nvPr/>
        </p:nvSpPr>
        <p:spPr bwMode="auto">
          <a:xfrm>
            <a:off x="4000319" y="2122110"/>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6" name="TextBox 25"/>
          <p:cNvSpPr txBox="1"/>
          <p:nvPr/>
        </p:nvSpPr>
        <p:spPr>
          <a:xfrm>
            <a:off x="1479008" y="2572390"/>
            <a:ext cx="538930" cy="215444"/>
          </a:xfrm>
          <a:prstGeom prst="rect">
            <a:avLst/>
          </a:prstGeom>
          <a:noFill/>
        </p:spPr>
        <p:txBody>
          <a:bodyPr wrap="none" rtlCol="0">
            <a:spAutoFit/>
          </a:bodyPr>
          <a:lstStyle/>
          <a:p>
            <a:r>
              <a:rPr lang="en-ZA" sz="800" dirty="0"/>
              <a:t>Original</a:t>
            </a:r>
          </a:p>
        </p:txBody>
      </p:sp>
      <p:sp>
        <p:nvSpPr>
          <p:cNvPr id="27" name="TextBox 26"/>
          <p:cNvSpPr txBox="1"/>
          <p:nvPr/>
        </p:nvSpPr>
        <p:spPr>
          <a:xfrm>
            <a:off x="3831419" y="2496082"/>
            <a:ext cx="614271" cy="215444"/>
          </a:xfrm>
          <a:prstGeom prst="rect">
            <a:avLst/>
          </a:prstGeom>
          <a:noFill/>
        </p:spPr>
        <p:txBody>
          <a:bodyPr wrap="none" rtlCol="0">
            <a:spAutoFit/>
          </a:bodyPr>
          <a:lstStyle/>
          <a:p>
            <a:r>
              <a:rPr lang="en-ZA" sz="800" dirty="0"/>
              <a:t>Duplicate</a:t>
            </a:r>
          </a:p>
        </p:txBody>
      </p:sp>
      <p:sp>
        <p:nvSpPr>
          <p:cNvPr id="30" name="Right Brace 29"/>
          <p:cNvSpPr/>
          <p:nvPr/>
        </p:nvSpPr>
        <p:spPr bwMode="auto">
          <a:xfrm flipV="1">
            <a:off x="6532884" y="2366371"/>
            <a:ext cx="377952" cy="983359"/>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dirty="0">
              <a:ln>
                <a:noFill/>
              </a:ln>
              <a:solidFill>
                <a:schemeClr val="tx1"/>
              </a:solidFill>
              <a:effectLst/>
              <a:latin typeface="Arial" charset="0"/>
            </a:endParaRPr>
          </a:p>
        </p:txBody>
      </p:sp>
      <p:sp>
        <p:nvSpPr>
          <p:cNvPr id="33" name="Text Box 8"/>
          <p:cNvSpPr txBox="1">
            <a:spLocks noChangeArrowheads="1"/>
          </p:cNvSpPr>
          <p:nvPr/>
        </p:nvSpPr>
        <p:spPr bwMode="auto">
          <a:xfrm flipV="1">
            <a:off x="2683239" y="2683239"/>
            <a:ext cx="397238" cy="379890"/>
          </a:xfrm>
          <a:prstGeom prst="rect">
            <a:avLst/>
          </a:prstGeom>
          <a:noFill/>
          <a:ln w="9525">
            <a:noFill/>
            <a:miter lim="800000"/>
            <a:headEnd/>
            <a:tailEnd/>
          </a:ln>
        </p:spPr>
        <p:txBody>
          <a:bodyPr wrap="square">
            <a:spAutoFit/>
          </a:bodyPr>
          <a:lstStyle/>
          <a:p>
            <a:pPr algn="l"/>
            <a:r>
              <a:rPr lang="en-ZA" sz="1800" dirty="0">
                <a:solidFill>
                  <a:schemeClr val="tx1"/>
                </a:solidFill>
              </a:rPr>
              <a:t>+</a:t>
            </a:r>
            <a:endParaRPr lang="en-GB" sz="1800" dirty="0">
              <a:solidFill>
                <a:schemeClr val="tx1"/>
              </a:solidFill>
            </a:endParaRPr>
          </a:p>
        </p:txBody>
      </p:sp>
      <p:sp>
        <p:nvSpPr>
          <p:cNvPr id="2" name="TextBox 1"/>
          <p:cNvSpPr txBox="1"/>
          <p:nvPr/>
        </p:nvSpPr>
        <p:spPr>
          <a:xfrm>
            <a:off x="6928461" y="2392914"/>
            <a:ext cx="1859280" cy="677108"/>
          </a:xfrm>
          <a:prstGeom prst="rect">
            <a:avLst/>
          </a:prstGeom>
          <a:noFill/>
        </p:spPr>
        <p:txBody>
          <a:bodyPr wrap="square" rtlCol="0">
            <a:spAutoFit/>
          </a:bodyPr>
          <a:lstStyle/>
          <a:p>
            <a:endParaRPr lang="en-ZA" sz="1000" b="1" dirty="0"/>
          </a:p>
          <a:p>
            <a:pPr algn="ctr"/>
            <a:r>
              <a:rPr lang="en-ZA" sz="1400" b="1" dirty="0">
                <a:solidFill>
                  <a:srgbClr val="FF0000"/>
                </a:solidFill>
              </a:rPr>
              <a:t>Content of File 1 and 2</a:t>
            </a:r>
            <a:endParaRPr lang="en-ZA" sz="1400" b="1" dirty="0"/>
          </a:p>
        </p:txBody>
      </p:sp>
      <p:pic>
        <p:nvPicPr>
          <p:cNvPr id="3" name="Picture 2"/>
          <p:cNvPicPr>
            <a:picLocks noChangeAspect="1"/>
          </p:cNvPicPr>
          <p:nvPr/>
        </p:nvPicPr>
        <p:blipFill>
          <a:blip r:embed="rId6"/>
          <a:stretch>
            <a:fillRect/>
          </a:stretch>
        </p:blipFill>
        <p:spPr>
          <a:xfrm>
            <a:off x="5425747" y="2515767"/>
            <a:ext cx="1009650" cy="737391"/>
          </a:xfrm>
          <a:prstGeom prst="rect">
            <a:avLst/>
          </a:prstGeom>
        </p:spPr>
      </p:pic>
      <p:sp>
        <p:nvSpPr>
          <p:cNvPr id="22" name="Title 1">
            <a:extLst>
              <a:ext uri="{FF2B5EF4-FFF2-40B4-BE49-F238E27FC236}">
                <a16:creationId xmlns:a16="http://schemas.microsoft.com/office/drawing/2014/main" id="{763043F0-AAC7-462F-9E3D-E4809DE55843}"/>
              </a:ext>
            </a:extLst>
          </p:cNvPr>
          <p:cNvSpPr txBox="1">
            <a:spLocks/>
          </p:cNvSpPr>
          <p:nvPr/>
        </p:nvSpPr>
        <p:spPr>
          <a:xfrm>
            <a:off x="114119" y="79124"/>
            <a:ext cx="9144000" cy="532606"/>
          </a:xfrm>
          <a:prstGeom prst="rect">
            <a:avLst/>
          </a:prstGeom>
        </p:spPr>
        <p:txBody>
          <a:bodyPr>
            <a:normAutofit fontScale="52500" lnSpcReduction="200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sz="7700" dirty="0">
                <a:solidFill>
                  <a:schemeClr val="accent1">
                    <a:lumMod val="75000"/>
                  </a:schemeClr>
                </a:solidFill>
                <a:effectLst>
                  <a:outerShdw blurRad="38100" dist="38100" dir="2700000" algn="tl">
                    <a:srgbClr val="000000">
                      <a:alpha val="43137"/>
                    </a:srgbClr>
                  </a:outerShdw>
                </a:effectLst>
                <a:latin typeface="+mn-lt"/>
                <a:ea typeface="+mn-ea"/>
                <a:cs typeface="+mn-cs"/>
              </a:rPr>
              <a:t>BID SUBMISSION</a:t>
            </a:r>
            <a:endParaRPr lang="en-ZA" dirty="0"/>
          </a:p>
        </p:txBody>
      </p:sp>
      <p:sp>
        <p:nvSpPr>
          <p:cNvPr id="24" name="Rectangle 21">
            <a:extLst>
              <a:ext uri="{FF2B5EF4-FFF2-40B4-BE49-F238E27FC236}">
                <a16:creationId xmlns:a16="http://schemas.microsoft.com/office/drawing/2014/main" id="{3C706C4C-E5CD-4B5D-B5D6-DAD3D3F4BFF8}"/>
              </a:ext>
            </a:extLst>
          </p:cNvPr>
          <p:cNvSpPr>
            <a:spLocks noChangeArrowheads="1"/>
          </p:cNvSpPr>
          <p:nvPr/>
        </p:nvSpPr>
        <p:spPr bwMode="auto">
          <a:xfrm>
            <a:off x="-1" y="614736"/>
            <a:ext cx="9143999" cy="1246495"/>
          </a:xfrm>
          <a:prstGeom prst="rect">
            <a:avLst/>
          </a:prstGeom>
          <a:noFill/>
          <a:ln w="9525">
            <a:noFill/>
            <a:miter lim="800000"/>
            <a:headEnd/>
            <a:tailEnd/>
          </a:ln>
        </p:spPr>
        <p:txBody>
          <a:bodyPr wrap="square">
            <a:spAutoFit/>
          </a:bodyPr>
          <a:lstStyle/>
          <a:p>
            <a:pPr algn="ctr"/>
            <a:r>
              <a:rPr lang="en-ZA" sz="1400" dirty="0">
                <a:solidFill>
                  <a:schemeClr val="tx2"/>
                </a:solidFill>
              </a:rPr>
              <a:t>Bidders must submit copies of each file (Original and Duplicate) and a USB with content of each file by the          </a:t>
            </a:r>
            <a:r>
              <a:rPr lang="en-ZA" sz="1400" b="1" dirty="0" smtClean="0">
                <a:solidFill>
                  <a:schemeClr val="tx2"/>
                </a:solidFill>
              </a:rPr>
              <a:t>18</a:t>
            </a:r>
            <a:r>
              <a:rPr lang="en-ZA" sz="1400" b="1" baseline="30000" dirty="0" smtClean="0">
                <a:solidFill>
                  <a:schemeClr val="tx2"/>
                </a:solidFill>
              </a:rPr>
              <a:t>th</a:t>
            </a:r>
            <a:r>
              <a:rPr lang="en-ZA" sz="1400" b="1" dirty="0" smtClean="0">
                <a:solidFill>
                  <a:schemeClr val="tx2"/>
                </a:solidFill>
              </a:rPr>
              <a:t>  </a:t>
            </a:r>
            <a:r>
              <a:rPr lang="en-ZA" sz="1400" b="1" dirty="0">
                <a:solidFill>
                  <a:schemeClr val="tx2"/>
                </a:solidFill>
              </a:rPr>
              <a:t>August 2022 at 11:00</a:t>
            </a:r>
          </a:p>
          <a:p>
            <a:pPr algn="ctr"/>
            <a:endParaRPr lang="en-ZA" sz="1100" b="1" dirty="0">
              <a:solidFill>
                <a:schemeClr val="tx2"/>
              </a:solidFill>
            </a:endParaRPr>
          </a:p>
          <a:p>
            <a:pPr algn="l"/>
            <a:r>
              <a:rPr lang="en-ZA" sz="1200" dirty="0">
                <a:solidFill>
                  <a:schemeClr val="tx2"/>
                </a:solidFill>
              </a:rPr>
              <a:t>Bid documents will only be considered if received by SARS before the Closing Date and time, regardless of the method used to send or deliver such documents to SARS and Bid documents must also be uploaded on the SARS e-Sourcing portal, go to the SARS website to access the link and register </a:t>
            </a:r>
            <a:r>
              <a:rPr lang="en-ZA" sz="1200" dirty="0">
                <a:solidFill>
                  <a:srgbClr val="000000"/>
                </a:solidFill>
                <a:latin typeface="Arial" panose="020B0604020202020204" pitchFamily="34" charset="0"/>
              </a:rPr>
              <a:t> </a:t>
            </a:r>
            <a:r>
              <a:rPr lang="en-ZA" sz="1200" dirty="0">
                <a:solidFill>
                  <a:schemeClr val="tx2"/>
                </a:solidFill>
              </a:rPr>
              <a:t>Link: https://esourcing.sars.gov.za/sap/bc/webdynpro/sap/zeso_csd_create_supplier#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31</a:t>
            </a:fld>
            <a:endParaRPr lang="en-ZA" dirty="0">
              <a:solidFill>
                <a:schemeClr val="tx1"/>
              </a:solidFill>
            </a:endParaRPr>
          </a:p>
        </p:txBody>
      </p:sp>
      <p:sp>
        <p:nvSpPr>
          <p:cNvPr id="22" name="Title 1">
            <a:extLst>
              <a:ext uri="{FF2B5EF4-FFF2-40B4-BE49-F238E27FC236}">
                <a16:creationId xmlns:a16="http://schemas.microsoft.com/office/drawing/2014/main" id="{763043F0-AAC7-462F-9E3D-E4809DE55843}"/>
              </a:ext>
            </a:extLst>
          </p:cNvPr>
          <p:cNvSpPr txBox="1">
            <a:spLocks/>
          </p:cNvSpPr>
          <p:nvPr/>
        </p:nvSpPr>
        <p:spPr>
          <a:xfrm>
            <a:off x="114119" y="79124"/>
            <a:ext cx="9144000" cy="532606"/>
          </a:xfrm>
          <a:prstGeom prst="rect">
            <a:avLst/>
          </a:prstGeom>
        </p:spPr>
        <p:txBody>
          <a:bodyPr>
            <a:normAutofit fontScale="975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dirty="0"/>
              <a:t>FILE 1: ORIGINAL / DUPLICATE </a:t>
            </a:r>
          </a:p>
        </p:txBody>
      </p:sp>
      <p:sp>
        <p:nvSpPr>
          <p:cNvPr id="28" name="Rectangle 43">
            <a:extLst>
              <a:ext uri="{FF2B5EF4-FFF2-40B4-BE49-F238E27FC236}">
                <a16:creationId xmlns:a16="http://schemas.microsoft.com/office/drawing/2014/main" id="{714B64CD-5972-40F8-A590-60ACA66D798A}"/>
              </a:ext>
            </a:extLst>
          </p:cNvPr>
          <p:cNvSpPr>
            <a:spLocks noChangeArrowheads="1"/>
          </p:cNvSpPr>
          <p:nvPr/>
        </p:nvSpPr>
        <p:spPr bwMode="auto">
          <a:xfrm>
            <a:off x="487938" y="1205850"/>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a:solidFill>
                  <a:schemeClr val="tx2"/>
                </a:solidFill>
              </a:rPr>
              <a:t>Exhibit 1</a:t>
            </a:r>
          </a:p>
        </p:txBody>
      </p:sp>
      <p:sp>
        <p:nvSpPr>
          <p:cNvPr id="29" name="Rectangle 43">
            <a:extLst>
              <a:ext uri="{FF2B5EF4-FFF2-40B4-BE49-F238E27FC236}">
                <a16:creationId xmlns:a16="http://schemas.microsoft.com/office/drawing/2014/main" id="{435D2BF5-F767-43A8-8751-90EE20818EF8}"/>
              </a:ext>
            </a:extLst>
          </p:cNvPr>
          <p:cNvSpPr>
            <a:spLocks noChangeArrowheads="1"/>
          </p:cNvSpPr>
          <p:nvPr/>
        </p:nvSpPr>
        <p:spPr bwMode="auto">
          <a:xfrm>
            <a:off x="415834" y="3950408"/>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a:solidFill>
                  <a:schemeClr val="tx2"/>
                </a:solidFill>
              </a:rPr>
              <a:t>Exhibit  2</a:t>
            </a:r>
          </a:p>
        </p:txBody>
      </p:sp>
      <p:sp>
        <p:nvSpPr>
          <p:cNvPr id="32" name="44 CuadroTexto">
            <a:extLst>
              <a:ext uri="{FF2B5EF4-FFF2-40B4-BE49-F238E27FC236}">
                <a16:creationId xmlns:a16="http://schemas.microsoft.com/office/drawing/2014/main" id="{BE195651-A829-4763-8C09-461513DC2916}"/>
              </a:ext>
            </a:extLst>
          </p:cNvPr>
          <p:cNvSpPr txBox="1"/>
          <p:nvPr/>
        </p:nvSpPr>
        <p:spPr>
          <a:xfrm>
            <a:off x="1767255" y="611731"/>
            <a:ext cx="5262384" cy="2472718"/>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95250" fontAlgn="auto">
              <a:lnSpc>
                <a:spcPct val="150000"/>
              </a:lnSpc>
              <a:spcBef>
                <a:spcPts val="0"/>
              </a:spcBef>
              <a:spcAft>
                <a:spcPts val="0"/>
              </a:spcAft>
              <a:tabLst>
                <a:tab pos="273050" algn="l"/>
              </a:tabLst>
              <a:defRPr/>
            </a:pPr>
            <a:r>
              <a:rPr lang="en-US" sz="1000" b="1" u="sng" dirty="0">
                <a:solidFill>
                  <a:schemeClr val="tx2"/>
                </a:solidFill>
                <a:latin typeface="+mj-lt"/>
              </a:rPr>
              <a:t>Pre-qualification documents </a:t>
            </a:r>
          </a:p>
          <a:p>
            <a:pPr marL="266700" indent="-171450" fontAlgn="auto">
              <a:lnSpc>
                <a:spcPct val="150000"/>
              </a:lnSpc>
              <a:spcBef>
                <a:spcPts val="0"/>
              </a:spcBef>
              <a:spcAft>
                <a:spcPts val="0"/>
              </a:spcAft>
              <a:buFont typeface="Arial" pitchFamily="34" charset="0"/>
              <a:buChar char="•"/>
              <a:tabLst>
                <a:tab pos="273050" algn="l"/>
              </a:tabLst>
              <a:defRPr/>
            </a:pPr>
            <a:r>
              <a:rPr lang="en-US" sz="1000" dirty="0">
                <a:solidFill>
                  <a:schemeClr val="tx2"/>
                </a:solidFill>
                <a:latin typeface="+mj-lt"/>
              </a:rPr>
              <a:t>SBD documents and others</a:t>
            </a:r>
          </a:p>
          <a:p>
            <a:pPr marL="266700" indent="-171450">
              <a:lnSpc>
                <a:spcPct val="150000"/>
              </a:lnSpc>
              <a:buFont typeface="Arial" pitchFamily="34" charset="0"/>
              <a:buChar char="•"/>
              <a:defRPr/>
            </a:pPr>
            <a:r>
              <a:rPr lang="en-US" sz="1050" dirty="0">
                <a:solidFill>
                  <a:schemeClr val="tx2"/>
                </a:solidFill>
                <a:latin typeface="Arial" panose="020B0604020202020204" pitchFamily="34" charset="0"/>
                <a:cs typeface="Arial" panose="020B0604020202020204" pitchFamily="34" charset="0"/>
              </a:rPr>
              <a:t>3 </a:t>
            </a:r>
            <a:r>
              <a:rPr lang="en-US" sz="1050" dirty="0">
                <a:solidFill>
                  <a:schemeClr val="tx2"/>
                </a:solidFill>
                <a:latin typeface="Arial" panose="020B0604020202020204" pitchFamily="34" charset="0"/>
                <a:cs typeface="Arial" panose="020B0604020202020204" pitchFamily="34" charset="0"/>
              </a:rPr>
              <a:t>years audited Annual Financial </a:t>
            </a:r>
            <a:r>
              <a:rPr lang="en-US" sz="1050" dirty="0">
                <a:solidFill>
                  <a:schemeClr val="tx2"/>
                </a:solidFill>
                <a:latin typeface="Arial" panose="020B0604020202020204" pitchFamily="34" charset="0"/>
                <a:cs typeface="Arial" panose="020B0604020202020204" pitchFamily="34" charset="0"/>
              </a:rPr>
              <a:t>Statements</a:t>
            </a:r>
            <a:endParaRPr lang="en-US" sz="1050" dirty="0">
              <a:solidFill>
                <a:schemeClr val="tx2"/>
              </a:solidFill>
              <a:latin typeface="Arial" panose="020B0604020202020204" pitchFamily="34" charset="0"/>
              <a:cs typeface="Arial" panose="020B0604020202020204" pitchFamily="34" charset="0"/>
            </a:endParaRPr>
          </a:p>
          <a:p>
            <a:pPr marL="266700" indent="-171450">
              <a:lnSpc>
                <a:spcPct val="150000"/>
              </a:lnSpc>
              <a:buFont typeface="Arial" pitchFamily="34" charset="0"/>
              <a:buChar char="•"/>
              <a:defRPr/>
            </a:pPr>
            <a:r>
              <a:rPr lang="en-US" sz="1050" dirty="0">
                <a:solidFill>
                  <a:schemeClr val="tx2"/>
                </a:solidFill>
                <a:latin typeface="Arial" panose="020B0604020202020204" pitchFamily="34" charset="0"/>
                <a:cs typeface="Arial" panose="020B0604020202020204" pitchFamily="34" charset="0"/>
              </a:rPr>
              <a:t>Proof </a:t>
            </a:r>
            <a:r>
              <a:rPr lang="en-US" sz="1050" dirty="0">
                <a:solidFill>
                  <a:schemeClr val="tx2"/>
                </a:solidFill>
                <a:latin typeface="Arial" panose="020B0604020202020204" pitchFamily="34" charset="0"/>
                <a:cs typeface="Arial" panose="020B0604020202020204" pitchFamily="34" charset="0"/>
              </a:rPr>
              <a:t>of valid of company registration with Consulting Engineers South Africa (CESA) (Proof of accreditation </a:t>
            </a:r>
            <a:r>
              <a:rPr lang="en-US" sz="1000" dirty="0">
                <a:solidFill>
                  <a:schemeClr val="tx2"/>
                </a:solidFill>
                <a:latin typeface="+mj-lt"/>
              </a:rPr>
              <a:t>number and valid certificate at the closing date of the tender); </a:t>
            </a:r>
          </a:p>
          <a:p>
            <a:pPr marL="266700" indent="-171450">
              <a:lnSpc>
                <a:spcPct val="150000"/>
              </a:lnSpc>
              <a:buFont typeface="Arial" pitchFamily="34" charset="0"/>
              <a:buChar char="•"/>
              <a:defRPr/>
            </a:pPr>
            <a:r>
              <a:rPr lang="en-US" sz="1000" dirty="0">
                <a:solidFill>
                  <a:schemeClr val="tx2"/>
                </a:solidFill>
                <a:latin typeface="+mj-lt"/>
              </a:rPr>
              <a:t> </a:t>
            </a:r>
            <a:r>
              <a:rPr lang="en-US" sz="1050" dirty="0">
                <a:solidFill>
                  <a:schemeClr val="tx2"/>
                </a:solidFill>
                <a:latin typeface="Arial" panose="020B0604020202020204" pitchFamily="34" charset="0"/>
                <a:cs typeface="Arial" panose="020B0604020202020204" pitchFamily="34" charset="0"/>
              </a:rPr>
              <a:t>Proof of a valid registration with Private Security Industry Regulatory Authority (PSIRA) for the Company and valid at the closing date of tender. </a:t>
            </a:r>
          </a:p>
          <a:p>
            <a:pPr marL="266700" indent="-171450">
              <a:lnSpc>
                <a:spcPct val="150000"/>
              </a:lnSpc>
              <a:buFont typeface="Arial" pitchFamily="34" charset="0"/>
              <a:buChar char="•"/>
              <a:defRPr/>
            </a:pPr>
            <a:r>
              <a:rPr lang="en-US" sz="1050" dirty="0">
                <a:solidFill>
                  <a:schemeClr val="tx2"/>
                </a:solidFill>
                <a:latin typeface="Arial" panose="020B0604020202020204" pitchFamily="34" charset="0"/>
                <a:cs typeface="Arial" panose="020B0604020202020204" pitchFamily="34" charset="0"/>
              </a:rPr>
              <a:t>Proof of a valid letter of good standing with Private Security Industry Regulatory Authority (PSIRA</a:t>
            </a:r>
            <a:r>
              <a:rPr lang="en-US" sz="1000" dirty="0">
                <a:solidFill>
                  <a:schemeClr val="tx2"/>
                </a:solidFill>
                <a:latin typeface="+mj-lt"/>
              </a:rPr>
              <a:t>) for the company; and valid at the closing date of tender. </a:t>
            </a:r>
            <a:endParaRPr lang="en-ZA" dirty="0"/>
          </a:p>
          <a:p>
            <a:pPr marL="266700" indent="-171450">
              <a:lnSpc>
                <a:spcPct val="150000"/>
              </a:lnSpc>
              <a:buFont typeface="Arial" pitchFamily="34" charset="0"/>
              <a:buChar char="•"/>
              <a:defRPr/>
            </a:pPr>
            <a:r>
              <a:rPr lang="en-US" sz="1050" dirty="0">
                <a:solidFill>
                  <a:schemeClr val="tx2"/>
                </a:solidFill>
                <a:latin typeface="Arial" panose="020B0604020202020204" pitchFamily="34" charset="0"/>
                <a:cs typeface="Arial" panose="020B0604020202020204" pitchFamily="34" charset="0"/>
              </a:rPr>
              <a:t>Minimum B-BBEE status level 3 (i.e. level 1, 2 and 3 only) for the RFP 01/2022. </a:t>
            </a:r>
            <a:endParaRPr lang="en-ZA" sz="1050" dirty="0">
              <a:solidFill>
                <a:schemeClr val="tx2"/>
              </a:solidFill>
              <a:latin typeface="Arial" panose="020B0604020202020204" pitchFamily="34" charset="0"/>
              <a:cs typeface="Arial" panose="020B0604020202020204" pitchFamily="34" charset="0"/>
            </a:endParaRPr>
          </a:p>
          <a:p>
            <a:pPr marL="266700" indent="-171450" fontAlgn="auto">
              <a:lnSpc>
                <a:spcPct val="150000"/>
              </a:lnSpc>
              <a:spcBef>
                <a:spcPts val="0"/>
              </a:spcBef>
              <a:spcAft>
                <a:spcPts val="0"/>
              </a:spcAft>
              <a:buFont typeface="Arial" pitchFamily="34" charset="0"/>
              <a:buChar char="•"/>
              <a:tabLst>
                <a:tab pos="273050" algn="l"/>
              </a:tabLst>
              <a:defRPr/>
            </a:pPr>
            <a:endParaRPr lang="en-US" sz="1050" dirty="0">
              <a:solidFill>
                <a:schemeClr val="tx2"/>
              </a:solidFill>
              <a:latin typeface="Arial" panose="020B0604020202020204" pitchFamily="34" charset="0"/>
              <a:cs typeface="Arial" panose="020B0604020202020204" pitchFamily="34" charset="0"/>
            </a:endParaRPr>
          </a:p>
        </p:txBody>
      </p:sp>
      <p:sp>
        <p:nvSpPr>
          <p:cNvPr id="34" name="44 CuadroTexto">
            <a:extLst>
              <a:ext uri="{FF2B5EF4-FFF2-40B4-BE49-F238E27FC236}">
                <a16:creationId xmlns:a16="http://schemas.microsoft.com/office/drawing/2014/main" id="{FF51C635-8628-47A9-BA7B-273E0B0D34C3}"/>
              </a:ext>
            </a:extLst>
          </p:cNvPr>
          <p:cNvSpPr txBox="1"/>
          <p:nvPr/>
        </p:nvSpPr>
        <p:spPr>
          <a:xfrm>
            <a:off x="1767254" y="3283773"/>
            <a:ext cx="5262383" cy="1822753"/>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95250">
              <a:lnSpc>
                <a:spcPct val="150000"/>
              </a:lnSpc>
              <a:defRPr/>
            </a:pPr>
            <a:r>
              <a:rPr lang="en-ZA" sz="1050" b="1" u="sng" dirty="0">
                <a:solidFill>
                  <a:schemeClr val="tx2"/>
                </a:solidFill>
                <a:latin typeface="Arial" panose="020B0604020202020204" pitchFamily="34" charset="0"/>
                <a:cs typeface="Arial" panose="020B0604020202020204" pitchFamily="34" charset="0"/>
              </a:rPr>
              <a:t>Technical Response </a:t>
            </a:r>
          </a:p>
          <a:p>
            <a:pPr marL="266700" indent="-171450" algn="l" fontAlgn="auto">
              <a:lnSpc>
                <a:spcPct val="150000"/>
              </a:lnSpc>
              <a:spcBef>
                <a:spcPts val="0"/>
              </a:spcBef>
              <a:spcAft>
                <a:spcPts val="0"/>
              </a:spcAft>
              <a:buFont typeface="Arial" pitchFamily="34" charset="0"/>
              <a:buChar char="•"/>
              <a:defRPr/>
            </a:pPr>
            <a:r>
              <a:rPr lang="en-US" sz="1050" dirty="0">
                <a:solidFill>
                  <a:schemeClr val="tx2"/>
                </a:solidFill>
                <a:latin typeface="Arial" panose="020B0604020202020204" pitchFamily="34" charset="0"/>
                <a:cs typeface="Arial" panose="020B0604020202020204" pitchFamily="34" charset="0"/>
              </a:rPr>
              <a:t>Service Provider Compliance Checklist for Technical Evaluation (Annexure </a:t>
            </a:r>
            <a:r>
              <a:rPr lang="en-US" sz="1050" dirty="0" smtClean="0">
                <a:solidFill>
                  <a:schemeClr val="tx2"/>
                </a:solidFill>
                <a:latin typeface="Arial" panose="020B0604020202020204" pitchFamily="34" charset="0"/>
                <a:cs typeface="Arial" panose="020B0604020202020204" pitchFamily="34" charset="0"/>
              </a:rPr>
              <a:t>A1)</a:t>
            </a:r>
            <a:endParaRPr lang="en-US" sz="1050" dirty="0">
              <a:solidFill>
                <a:schemeClr val="tx2"/>
              </a:solidFill>
              <a:latin typeface="Arial" panose="020B0604020202020204" pitchFamily="34" charset="0"/>
              <a:cs typeface="Arial" panose="020B0604020202020204" pitchFamily="34" charset="0"/>
            </a:endParaRPr>
          </a:p>
          <a:p>
            <a:pPr marL="266700" indent="-171450" algn="l" fontAlgn="auto">
              <a:lnSpc>
                <a:spcPct val="150000"/>
              </a:lnSpc>
              <a:spcBef>
                <a:spcPts val="0"/>
              </a:spcBef>
              <a:spcAft>
                <a:spcPts val="0"/>
              </a:spcAft>
              <a:buFont typeface="Arial" pitchFamily="34" charset="0"/>
              <a:buChar char="•"/>
              <a:defRPr/>
            </a:pPr>
            <a:r>
              <a:rPr lang="en-GB" sz="1050" dirty="0">
                <a:solidFill>
                  <a:schemeClr val="tx2"/>
                </a:solidFill>
                <a:latin typeface="Arial" panose="020B0604020202020204" pitchFamily="34" charset="0"/>
                <a:cs typeface="Arial" panose="020B0604020202020204" pitchFamily="34" charset="0"/>
              </a:rPr>
              <a:t>Response to Technical Requirements as per paragraph </a:t>
            </a:r>
            <a:r>
              <a:rPr lang="en-GB" sz="1050" dirty="0" smtClean="0">
                <a:solidFill>
                  <a:schemeClr val="tx2"/>
                </a:solidFill>
                <a:latin typeface="Arial" panose="020B0604020202020204" pitchFamily="34" charset="0"/>
                <a:cs typeface="Arial" panose="020B0604020202020204" pitchFamily="34" charset="0"/>
              </a:rPr>
              <a:t>11.2 </a:t>
            </a:r>
            <a:r>
              <a:rPr lang="en-GB" sz="1050" dirty="0">
                <a:solidFill>
                  <a:schemeClr val="tx2"/>
                </a:solidFill>
                <a:latin typeface="Arial" panose="020B0604020202020204" pitchFamily="34" charset="0"/>
                <a:cs typeface="Arial" panose="020B0604020202020204" pitchFamily="34" charset="0"/>
              </a:rPr>
              <a:t>of the RFP document and (Annexure </a:t>
            </a:r>
            <a:r>
              <a:rPr lang="en-GB" sz="1050" dirty="0" smtClean="0">
                <a:solidFill>
                  <a:schemeClr val="tx2"/>
                </a:solidFill>
                <a:latin typeface="Arial" panose="020B0604020202020204" pitchFamily="34" charset="0"/>
                <a:cs typeface="Arial" panose="020B0604020202020204" pitchFamily="34" charset="0"/>
              </a:rPr>
              <a:t>A4)</a:t>
            </a:r>
            <a:endParaRPr lang="en-GB" sz="1050" dirty="0">
              <a:solidFill>
                <a:schemeClr val="tx2"/>
              </a:solidFill>
              <a:latin typeface="Arial" panose="020B0604020202020204" pitchFamily="34" charset="0"/>
              <a:cs typeface="Arial" panose="020B0604020202020204" pitchFamily="34" charset="0"/>
            </a:endParaRPr>
          </a:p>
          <a:p>
            <a:pPr marL="266700" indent="-171450" algn="l" fontAlgn="auto">
              <a:lnSpc>
                <a:spcPct val="150000"/>
              </a:lnSpc>
              <a:spcBef>
                <a:spcPts val="0"/>
              </a:spcBef>
              <a:spcAft>
                <a:spcPts val="0"/>
              </a:spcAft>
              <a:buFont typeface="Arial" pitchFamily="34" charset="0"/>
              <a:buChar char="•"/>
              <a:defRPr/>
            </a:pPr>
            <a:r>
              <a:rPr lang="en-GB" sz="1050" dirty="0">
                <a:solidFill>
                  <a:schemeClr val="tx2"/>
                </a:solidFill>
                <a:latin typeface="Arial" panose="020B0604020202020204" pitchFamily="34" charset="0"/>
                <a:cs typeface="Arial" panose="020B0604020202020204" pitchFamily="34" charset="0"/>
              </a:rPr>
              <a:t>Annexure A5: </a:t>
            </a:r>
            <a:r>
              <a:rPr lang="en-GB" sz="1050" dirty="0" smtClean="0">
                <a:solidFill>
                  <a:schemeClr val="tx2"/>
                </a:solidFill>
                <a:latin typeface="Arial" panose="020B0604020202020204" pitchFamily="34" charset="0"/>
                <a:cs typeface="Arial" panose="020B0604020202020204" pitchFamily="34" charset="0"/>
              </a:rPr>
              <a:t>SARS SITES</a:t>
            </a:r>
            <a:endParaRPr lang="en-US" sz="1050" dirty="0">
              <a:solidFill>
                <a:schemeClr val="tx2"/>
              </a:solidFill>
              <a:latin typeface="Arial" panose="020B0604020202020204" pitchFamily="34" charset="0"/>
              <a:cs typeface="Arial" panose="020B0604020202020204" pitchFamily="34" charset="0"/>
            </a:endParaRPr>
          </a:p>
          <a:p>
            <a:pPr marL="266700" indent="-171450" algn="l" fontAlgn="auto">
              <a:lnSpc>
                <a:spcPct val="150000"/>
              </a:lnSpc>
              <a:spcBef>
                <a:spcPts val="0"/>
              </a:spcBef>
              <a:spcAft>
                <a:spcPts val="0"/>
              </a:spcAft>
              <a:buFont typeface="Arial" pitchFamily="34" charset="0"/>
              <a:buChar char="•"/>
              <a:defRPr/>
            </a:pPr>
            <a:r>
              <a:rPr lang="en-GB" sz="1050" kern="0" dirty="0">
                <a:solidFill>
                  <a:schemeClr val="tx2"/>
                </a:solidFill>
                <a:latin typeface="Arial" panose="020B0604020202020204" pitchFamily="34" charset="0"/>
                <a:cs typeface="Arial" panose="020B0604020202020204" pitchFamily="34" charset="0"/>
              </a:rPr>
              <a:t>Supporting documents for the technical response.</a:t>
            </a:r>
            <a:endParaRPr lang="en-US" sz="1050" kern="0" dirty="0">
              <a:solidFill>
                <a:schemeClr val="tx2"/>
              </a:solidFill>
              <a:latin typeface="Arial" panose="020B0604020202020204" pitchFamily="34" charset="0"/>
              <a:cs typeface="Arial" panose="020B0604020202020204" pitchFamily="34" charset="0"/>
            </a:endParaRPr>
          </a:p>
        </p:txBody>
      </p:sp>
      <p:sp>
        <p:nvSpPr>
          <p:cNvPr id="36" name="Rectangle 43">
            <a:extLst>
              <a:ext uri="{FF2B5EF4-FFF2-40B4-BE49-F238E27FC236}">
                <a16:creationId xmlns:a16="http://schemas.microsoft.com/office/drawing/2014/main" id="{ACDA7F4E-D40E-44DC-976B-BE83827DA7F6}"/>
              </a:ext>
            </a:extLst>
          </p:cNvPr>
          <p:cNvSpPr>
            <a:spLocks noChangeArrowheads="1"/>
          </p:cNvSpPr>
          <p:nvPr/>
        </p:nvSpPr>
        <p:spPr bwMode="auto">
          <a:xfrm>
            <a:off x="7264400" y="1559087"/>
            <a:ext cx="774700" cy="474411"/>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37" name="Rectangle 43">
            <a:extLst>
              <a:ext uri="{FF2B5EF4-FFF2-40B4-BE49-F238E27FC236}">
                <a16:creationId xmlns:a16="http://schemas.microsoft.com/office/drawing/2014/main" id="{35A67E93-89FE-4CA4-9A07-2D9CE71EC367}"/>
              </a:ext>
            </a:extLst>
          </p:cNvPr>
          <p:cNvSpPr>
            <a:spLocks noChangeArrowheads="1"/>
          </p:cNvSpPr>
          <p:nvPr/>
        </p:nvSpPr>
        <p:spPr bwMode="auto">
          <a:xfrm>
            <a:off x="7308056" y="4079991"/>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39" name="Freeform 23">
            <a:extLst>
              <a:ext uri="{FF2B5EF4-FFF2-40B4-BE49-F238E27FC236}">
                <a16:creationId xmlns:a16="http://schemas.microsoft.com/office/drawing/2014/main" id="{3ADE4F14-9795-4FB8-8541-33FD9F47F697}"/>
              </a:ext>
            </a:extLst>
          </p:cNvPr>
          <p:cNvSpPr>
            <a:spLocks/>
          </p:cNvSpPr>
          <p:nvPr/>
        </p:nvSpPr>
        <p:spPr bwMode="auto">
          <a:xfrm>
            <a:off x="7409278" y="1655230"/>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40" name="Freeform 23">
            <a:extLst>
              <a:ext uri="{FF2B5EF4-FFF2-40B4-BE49-F238E27FC236}">
                <a16:creationId xmlns:a16="http://schemas.microsoft.com/office/drawing/2014/main" id="{096873FC-2805-41FD-A154-7C988F728069}"/>
              </a:ext>
            </a:extLst>
          </p:cNvPr>
          <p:cNvSpPr>
            <a:spLocks/>
          </p:cNvSpPr>
          <p:nvPr/>
        </p:nvSpPr>
        <p:spPr bwMode="auto">
          <a:xfrm>
            <a:off x="7528356" y="4121286"/>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12" name="Rectangle 43">
            <a:extLst>
              <a:ext uri="{FF2B5EF4-FFF2-40B4-BE49-F238E27FC236}">
                <a16:creationId xmlns:a16="http://schemas.microsoft.com/office/drawing/2014/main" id="{435D2BF5-F767-43A8-8751-90EE20818EF8}"/>
              </a:ext>
            </a:extLst>
          </p:cNvPr>
          <p:cNvSpPr>
            <a:spLocks noChangeArrowheads="1"/>
          </p:cNvSpPr>
          <p:nvPr/>
        </p:nvSpPr>
        <p:spPr bwMode="auto">
          <a:xfrm>
            <a:off x="415834" y="5368524"/>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a:solidFill>
                  <a:schemeClr val="tx2"/>
                </a:solidFill>
              </a:rPr>
              <a:t>Exhibit  3</a:t>
            </a:r>
          </a:p>
        </p:txBody>
      </p:sp>
      <p:sp>
        <p:nvSpPr>
          <p:cNvPr id="13" name="44 CuadroTexto">
            <a:extLst>
              <a:ext uri="{FF2B5EF4-FFF2-40B4-BE49-F238E27FC236}">
                <a16:creationId xmlns:a16="http://schemas.microsoft.com/office/drawing/2014/main" id="{FF51C635-8628-47A9-BA7B-273E0B0D34C3}"/>
              </a:ext>
            </a:extLst>
          </p:cNvPr>
          <p:cNvSpPr txBox="1"/>
          <p:nvPr/>
        </p:nvSpPr>
        <p:spPr>
          <a:xfrm>
            <a:off x="1767255" y="5305851"/>
            <a:ext cx="5262382" cy="883933"/>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algn="l" fontAlgn="auto">
              <a:lnSpc>
                <a:spcPct val="150000"/>
              </a:lnSpc>
              <a:spcBef>
                <a:spcPts val="0"/>
              </a:spcBef>
              <a:spcAft>
                <a:spcPts val="0"/>
              </a:spcAft>
              <a:defRPr/>
            </a:pPr>
            <a:endParaRPr lang="en-US" sz="1200" dirty="0">
              <a:solidFill>
                <a:schemeClr val="tx2"/>
              </a:solidFill>
            </a:endParaRPr>
          </a:p>
          <a:p>
            <a:pPr marL="95250" fontAlgn="auto">
              <a:lnSpc>
                <a:spcPct val="150000"/>
              </a:lnSpc>
              <a:spcBef>
                <a:spcPts val="0"/>
              </a:spcBef>
              <a:spcAft>
                <a:spcPts val="0"/>
              </a:spcAft>
              <a:tabLst>
                <a:tab pos="273050" algn="l"/>
              </a:tabLst>
              <a:defRPr/>
            </a:pPr>
            <a:r>
              <a:rPr lang="en-US" sz="1200" b="1" u="sng" dirty="0">
                <a:solidFill>
                  <a:schemeClr val="tx2"/>
                </a:solidFill>
                <a:latin typeface="Arial Narrow" panose="020B0606020202030204" pitchFamily="34" charset="0"/>
              </a:rPr>
              <a:t>Agreements</a:t>
            </a:r>
          </a:p>
          <a:p>
            <a:pPr marL="266700" indent="-171450" fontAlgn="auto">
              <a:lnSpc>
                <a:spcPct val="150000"/>
              </a:lnSpc>
              <a:spcBef>
                <a:spcPts val="0"/>
              </a:spcBef>
              <a:spcAft>
                <a:spcPts val="0"/>
              </a:spcAft>
              <a:buFont typeface="Arial" pitchFamily="34" charset="0"/>
              <a:buChar char="•"/>
              <a:tabLst>
                <a:tab pos="273050" algn="l"/>
              </a:tabLst>
              <a:defRPr/>
            </a:pPr>
            <a:r>
              <a:rPr lang="en-ZA" sz="1200" dirty="0">
                <a:solidFill>
                  <a:schemeClr val="tx2"/>
                </a:solidFill>
                <a:latin typeface="Arial Narrow" panose="020B0606020202030204" pitchFamily="34" charset="0"/>
              </a:rPr>
              <a:t>General Conditions of Contract (GCC)</a:t>
            </a:r>
          </a:p>
          <a:p>
            <a:pPr marL="266700" indent="-171450" fontAlgn="auto">
              <a:lnSpc>
                <a:spcPct val="150000"/>
              </a:lnSpc>
              <a:spcBef>
                <a:spcPts val="0"/>
              </a:spcBef>
              <a:spcAft>
                <a:spcPts val="0"/>
              </a:spcAft>
              <a:buFont typeface="Arial" pitchFamily="34" charset="0"/>
              <a:buChar char="•"/>
              <a:tabLst>
                <a:tab pos="273050" algn="l"/>
              </a:tabLst>
              <a:defRPr/>
            </a:pPr>
            <a:r>
              <a:rPr lang="en-ZA" sz="1200" dirty="0">
                <a:solidFill>
                  <a:schemeClr val="tx2"/>
                </a:solidFill>
                <a:latin typeface="Arial Narrow" panose="020B0606020202030204" pitchFamily="34" charset="0"/>
              </a:rPr>
              <a:t>Draft Services Agreement  </a:t>
            </a:r>
            <a:endParaRPr lang="en-US" sz="1200" dirty="0">
              <a:solidFill>
                <a:schemeClr val="tx2"/>
              </a:solidFill>
              <a:latin typeface="Arial Narrow" panose="020B0606020202030204" pitchFamily="34" charset="0"/>
            </a:endParaRPr>
          </a:p>
          <a:p>
            <a:pPr algn="l" fontAlgn="auto">
              <a:lnSpc>
                <a:spcPct val="150000"/>
              </a:lnSpc>
              <a:spcBef>
                <a:spcPts val="0"/>
              </a:spcBef>
              <a:spcAft>
                <a:spcPts val="0"/>
              </a:spcAft>
              <a:defRPr/>
            </a:pPr>
            <a:endParaRPr lang="en-US" sz="1200" kern="0" dirty="0">
              <a:solidFill>
                <a:schemeClr val="tx2"/>
              </a:solidFill>
            </a:endParaRPr>
          </a:p>
        </p:txBody>
      </p:sp>
      <p:sp>
        <p:nvSpPr>
          <p:cNvPr id="14" name="Rectangle 43">
            <a:extLst>
              <a:ext uri="{FF2B5EF4-FFF2-40B4-BE49-F238E27FC236}">
                <a16:creationId xmlns:a16="http://schemas.microsoft.com/office/drawing/2014/main" id="{35A67E93-89FE-4CA4-9A07-2D9CE71EC367}"/>
              </a:ext>
            </a:extLst>
          </p:cNvPr>
          <p:cNvSpPr>
            <a:spLocks noChangeArrowheads="1"/>
          </p:cNvSpPr>
          <p:nvPr/>
        </p:nvSpPr>
        <p:spPr bwMode="auto">
          <a:xfrm>
            <a:off x="7292425" y="5487936"/>
            <a:ext cx="774700" cy="575590"/>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15" name="Freeform 23">
            <a:extLst>
              <a:ext uri="{FF2B5EF4-FFF2-40B4-BE49-F238E27FC236}">
                <a16:creationId xmlns:a16="http://schemas.microsoft.com/office/drawing/2014/main" id="{096873FC-2805-41FD-A154-7C988F728069}"/>
              </a:ext>
            </a:extLst>
          </p:cNvPr>
          <p:cNvSpPr>
            <a:spLocks/>
          </p:cNvSpPr>
          <p:nvPr/>
        </p:nvSpPr>
        <p:spPr bwMode="auto">
          <a:xfrm>
            <a:off x="7550813" y="5601663"/>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Tree>
    <p:extLst>
      <p:ext uri="{BB962C8B-B14F-4D97-AF65-F5344CB8AC3E}">
        <p14:creationId xmlns:p14="http://schemas.microsoft.com/office/powerpoint/2010/main" val="15196438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32</a:t>
            </a:fld>
            <a:endParaRPr lang="en-ZA" dirty="0">
              <a:solidFill>
                <a:schemeClr val="tx1"/>
              </a:solidFill>
            </a:endParaRPr>
          </a:p>
        </p:txBody>
      </p:sp>
      <p:sp>
        <p:nvSpPr>
          <p:cNvPr id="22" name="Title 1">
            <a:extLst>
              <a:ext uri="{FF2B5EF4-FFF2-40B4-BE49-F238E27FC236}">
                <a16:creationId xmlns:a16="http://schemas.microsoft.com/office/drawing/2014/main" id="{763043F0-AAC7-462F-9E3D-E4809DE55843}"/>
              </a:ext>
            </a:extLst>
          </p:cNvPr>
          <p:cNvSpPr txBox="1">
            <a:spLocks/>
          </p:cNvSpPr>
          <p:nvPr/>
        </p:nvSpPr>
        <p:spPr>
          <a:xfrm>
            <a:off x="114119" y="79124"/>
            <a:ext cx="9144000" cy="532606"/>
          </a:xfrm>
          <a:prstGeom prst="rect">
            <a:avLst/>
          </a:prstGeom>
        </p:spPr>
        <p:txBody>
          <a:bodyPr>
            <a:normAutofit fontScale="975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dirty="0"/>
              <a:t>FILE 2: ORIGINAL / DUPLICATE </a:t>
            </a:r>
          </a:p>
        </p:txBody>
      </p:sp>
      <p:sp>
        <p:nvSpPr>
          <p:cNvPr id="28" name="Rectangle 43">
            <a:extLst>
              <a:ext uri="{FF2B5EF4-FFF2-40B4-BE49-F238E27FC236}">
                <a16:creationId xmlns:a16="http://schemas.microsoft.com/office/drawing/2014/main" id="{714B64CD-5972-40F8-A590-60ACA66D798A}"/>
              </a:ext>
            </a:extLst>
          </p:cNvPr>
          <p:cNvSpPr>
            <a:spLocks noChangeArrowheads="1"/>
          </p:cNvSpPr>
          <p:nvPr/>
        </p:nvSpPr>
        <p:spPr bwMode="auto">
          <a:xfrm>
            <a:off x="487938" y="1205850"/>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a:solidFill>
                  <a:schemeClr val="tx2"/>
                </a:solidFill>
              </a:rPr>
              <a:t>Exhibit 1</a:t>
            </a:r>
          </a:p>
        </p:txBody>
      </p:sp>
      <p:sp>
        <p:nvSpPr>
          <p:cNvPr id="29" name="Rectangle 43">
            <a:extLst>
              <a:ext uri="{FF2B5EF4-FFF2-40B4-BE49-F238E27FC236}">
                <a16:creationId xmlns:a16="http://schemas.microsoft.com/office/drawing/2014/main" id="{435D2BF5-F767-43A8-8751-90EE20818EF8}"/>
              </a:ext>
            </a:extLst>
          </p:cNvPr>
          <p:cNvSpPr>
            <a:spLocks noChangeArrowheads="1"/>
          </p:cNvSpPr>
          <p:nvPr/>
        </p:nvSpPr>
        <p:spPr bwMode="auto">
          <a:xfrm>
            <a:off x="415834" y="2707154"/>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a:solidFill>
                  <a:schemeClr val="tx2"/>
                </a:solidFill>
              </a:rPr>
              <a:t>Exhibit  2</a:t>
            </a:r>
          </a:p>
        </p:txBody>
      </p:sp>
      <p:sp>
        <p:nvSpPr>
          <p:cNvPr id="32" name="44 CuadroTexto">
            <a:extLst>
              <a:ext uri="{FF2B5EF4-FFF2-40B4-BE49-F238E27FC236}">
                <a16:creationId xmlns:a16="http://schemas.microsoft.com/office/drawing/2014/main" id="{BE195651-A829-4763-8C09-461513DC2916}"/>
              </a:ext>
            </a:extLst>
          </p:cNvPr>
          <p:cNvSpPr txBox="1"/>
          <p:nvPr/>
        </p:nvSpPr>
        <p:spPr>
          <a:xfrm>
            <a:off x="1986360" y="1226077"/>
            <a:ext cx="4850537" cy="743399"/>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95250" fontAlgn="auto">
              <a:lnSpc>
                <a:spcPct val="150000"/>
              </a:lnSpc>
              <a:spcBef>
                <a:spcPts val="0"/>
              </a:spcBef>
              <a:spcAft>
                <a:spcPts val="0"/>
              </a:spcAft>
              <a:tabLst>
                <a:tab pos="273050" algn="l"/>
              </a:tabLst>
              <a:defRPr/>
            </a:pPr>
            <a:r>
              <a:rPr lang="en-US" sz="1200" dirty="0">
                <a:solidFill>
                  <a:schemeClr val="tx2"/>
                </a:solidFill>
                <a:latin typeface="Arial" panose="020B0604020202020204" pitchFamily="34" charset="0"/>
                <a:cs typeface="Arial" panose="020B0604020202020204" pitchFamily="34" charset="0"/>
              </a:rPr>
              <a:t>Pricing Schedule</a:t>
            </a:r>
          </a:p>
          <a:p>
            <a:pPr marL="95250" fontAlgn="auto">
              <a:lnSpc>
                <a:spcPct val="150000"/>
              </a:lnSpc>
              <a:spcBef>
                <a:spcPts val="0"/>
              </a:spcBef>
              <a:spcAft>
                <a:spcPts val="0"/>
              </a:spcAft>
              <a:tabLst>
                <a:tab pos="273050" algn="l"/>
              </a:tabLst>
              <a:defRPr/>
            </a:pPr>
            <a:endParaRPr lang="en-US" sz="1200" dirty="0">
              <a:solidFill>
                <a:schemeClr val="tx2"/>
              </a:solidFill>
              <a:latin typeface="Arial Narrow" panose="020B0606020202030204" pitchFamily="34" charset="0"/>
            </a:endParaRPr>
          </a:p>
        </p:txBody>
      </p:sp>
      <p:sp>
        <p:nvSpPr>
          <p:cNvPr id="34" name="44 CuadroTexto">
            <a:extLst>
              <a:ext uri="{FF2B5EF4-FFF2-40B4-BE49-F238E27FC236}">
                <a16:creationId xmlns:a16="http://schemas.microsoft.com/office/drawing/2014/main" id="{FF51C635-8628-47A9-BA7B-273E0B0D34C3}"/>
              </a:ext>
            </a:extLst>
          </p:cNvPr>
          <p:cNvSpPr txBox="1"/>
          <p:nvPr/>
        </p:nvSpPr>
        <p:spPr>
          <a:xfrm>
            <a:off x="1984371" y="2746484"/>
            <a:ext cx="4850537" cy="647348"/>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algn="l" fontAlgn="auto">
              <a:lnSpc>
                <a:spcPct val="150000"/>
              </a:lnSpc>
              <a:spcBef>
                <a:spcPts val="0"/>
              </a:spcBef>
              <a:spcAft>
                <a:spcPts val="0"/>
              </a:spcAft>
              <a:defRPr/>
            </a:pPr>
            <a:endParaRPr lang="en-US" sz="1200" dirty="0">
              <a:solidFill>
                <a:schemeClr val="tx2"/>
              </a:solidFill>
            </a:endParaRPr>
          </a:p>
          <a:p>
            <a:pPr marL="266700" indent="-171450">
              <a:lnSpc>
                <a:spcPct val="150000"/>
              </a:lnSpc>
              <a:buFont typeface="Arial" panose="020B0604020202020204" pitchFamily="34" charset="0"/>
              <a:buChar char="•"/>
              <a:defRPr/>
            </a:pPr>
            <a:r>
              <a:rPr lang="en-US" sz="1200" dirty="0">
                <a:solidFill>
                  <a:schemeClr val="tx2"/>
                </a:solidFill>
              </a:rPr>
              <a:t>B-BBEE Certificate/ Sworn Affidavit</a:t>
            </a:r>
          </a:p>
          <a:p>
            <a:pPr marL="266700" indent="-171450">
              <a:lnSpc>
                <a:spcPct val="150000"/>
              </a:lnSpc>
              <a:buFont typeface="Arial" panose="020B0604020202020204" pitchFamily="34" charset="0"/>
              <a:buChar char="•"/>
              <a:defRPr/>
            </a:pPr>
            <a:r>
              <a:rPr lang="en-US" sz="1200" dirty="0">
                <a:solidFill>
                  <a:schemeClr val="tx2"/>
                </a:solidFill>
              </a:rPr>
              <a:t>SBD 6.1 </a:t>
            </a:r>
          </a:p>
          <a:p>
            <a:pPr algn="l" fontAlgn="auto">
              <a:lnSpc>
                <a:spcPct val="150000"/>
              </a:lnSpc>
              <a:spcBef>
                <a:spcPts val="0"/>
              </a:spcBef>
              <a:spcAft>
                <a:spcPts val="0"/>
              </a:spcAft>
              <a:defRPr/>
            </a:pPr>
            <a:endParaRPr lang="en-US" sz="1200" kern="0" dirty="0">
              <a:solidFill>
                <a:schemeClr val="tx2"/>
              </a:solidFill>
            </a:endParaRPr>
          </a:p>
        </p:txBody>
      </p:sp>
      <p:sp>
        <p:nvSpPr>
          <p:cNvPr id="36" name="Rectangle 43">
            <a:extLst>
              <a:ext uri="{FF2B5EF4-FFF2-40B4-BE49-F238E27FC236}">
                <a16:creationId xmlns:a16="http://schemas.microsoft.com/office/drawing/2014/main" id="{ACDA7F4E-D40E-44DC-976B-BE83827DA7F6}"/>
              </a:ext>
            </a:extLst>
          </p:cNvPr>
          <p:cNvSpPr>
            <a:spLocks noChangeArrowheads="1"/>
          </p:cNvSpPr>
          <p:nvPr/>
        </p:nvSpPr>
        <p:spPr bwMode="auto">
          <a:xfrm>
            <a:off x="7373725" y="1205850"/>
            <a:ext cx="774700" cy="474411"/>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37" name="Rectangle 43">
            <a:extLst>
              <a:ext uri="{FF2B5EF4-FFF2-40B4-BE49-F238E27FC236}">
                <a16:creationId xmlns:a16="http://schemas.microsoft.com/office/drawing/2014/main" id="{35A67E93-89FE-4CA4-9A07-2D9CE71EC367}"/>
              </a:ext>
            </a:extLst>
          </p:cNvPr>
          <p:cNvSpPr>
            <a:spLocks noChangeArrowheads="1"/>
          </p:cNvSpPr>
          <p:nvPr/>
        </p:nvSpPr>
        <p:spPr bwMode="auto">
          <a:xfrm>
            <a:off x="7388171" y="2707154"/>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39" name="Freeform 23">
            <a:extLst>
              <a:ext uri="{FF2B5EF4-FFF2-40B4-BE49-F238E27FC236}">
                <a16:creationId xmlns:a16="http://schemas.microsoft.com/office/drawing/2014/main" id="{3ADE4F14-9795-4FB8-8541-33FD9F47F697}"/>
              </a:ext>
            </a:extLst>
          </p:cNvPr>
          <p:cNvSpPr>
            <a:spLocks/>
          </p:cNvSpPr>
          <p:nvPr/>
        </p:nvSpPr>
        <p:spPr bwMode="auto">
          <a:xfrm>
            <a:off x="7550814" y="1211045"/>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40" name="Freeform 23">
            <a:extLst>
              <a:ext uri="{FF2B5EF4-FFF2-40B4-BE49-F238E27FC236}">
                <a16:creationId xmlns:a16="http://schemas.microsoft.com/office/drawing/2014/main" id="{096873FC-2805-41FD-A154-7C988F728069}"/>
              </a:ext>
            </a:extLst>
          </p:cNvPr>
          <p:cNvSpPr>
            <a:spLocks/>
          </p:cNvSpPr>
          <p:nvPr/>
        </p:nvSpPr>
        <p:spPr bwMode="auto">
          <a:xfrm>
            <a:off x="7577990" y="2746484"/>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 name="Rectangle 1"/>
          <p:cNvSpPr/>
          <p:nvPr/>
        </p:nvSpPr>
        <p:spPr>
          <a:xfrm rot="10800000" flipV="1">
            <a:off x="316523" y="4005992"/>
            <a:ext cx="8537330" cy="872034"/>
          </a:xfrm>
          <a:prstGeom prst="rect">
            <a:avLst/>
          </a:prstGeom>
        </p:spPr>
        <p:txBody>
          <a:bodyPr wrap="square">
            <a:spAutoFit/>
          </a:bodyPr>
          <a:lstStyle/>
          <a:p>
            <a:pPr marL="95250">
              <a:lnSpc>
                <a:spcPct val="150000"/>
              </a:lnSpc>
              <a:defRPr/>
            </a:pPr>
            <a:r>
              <a:rPr lang="en-US" dirty="0">
                <a:solidFill>
                  <a:srgbClr val="FF0000"/>
                </a:solidFill>
              </a:rPr>
              <a:t>NB ! Each file must be marked correctly and sealed separately for easy reference during the evaluation process. USB must be marked with Bidder Name  </a:t>
            </a:r>
          </a:p>
        </p:txBody>
      </p:sp>
    </p:spTree>
    <p:extLst>
      <p:ext uri="{BB962C8B-B14F-4D97-AF65-F5344CB8AC3E}">
        <p14:creationId xmlns:p14="http://schemas.microsoft.com/office/powerpoint/2010/main" val="28693302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33</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Governance, Rules and Procedures</a:t>
            </a:r>
          </a:p>
          <a:p>
            <a:pPr marL="228600" indent="-228600">
              <a:lnSpc>
                <a:spcPct val="135000"/>
              </a:lnSpc>
              <a:spcBef>
                <a:spcPct val="75000"/>
              </a:spcBef>
              <a:spcAft>
                <a:spcPct val="10000"/>
              </a:spcAft>
              <a:buClr>
                <a:schemeClr val="accent1"/>
              </a:buClr>
            </a:pPr>
            <a:r>
              <a:rPr lang="en-ZA" b="1" dirty="0">
                <a:solidFill>
                  <a:schemeClr val="tx2"/>
                </a:solidFill>
              </a:rPr>
              <a:t>3. RFP Timelines</a:t>
            </a:r>
          </a:p>
          <a:p>
            <a:pPr marL="228600" indent="-228600">
              <a:lnSpc>
                <a:spcPct val="135000"/>
              </a:lnSpc>
              <a:spcBef>
                <a:spcPct val="75000"/>
              </a:spcBef>
              <a:spcAft>
                <a:spcPct val="10000"/>
              </a:spcAft>
              <a:buClr>
                <a:schemeClr val="accent1"/>
              </a:buClr>
            </a:pPr>
            <a:r>
              <a:rPr lang="en-ZA" b="1" dirty="0">
                <a:solidFill>
                  <a:schemeClr val="tx2"/>
                </a:solidFill>
              </a:rPr>
              <a:t>4.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 Bid Evaluation Process </a:t>
            </a:r>
          </a:p>
          <a:p>
            <a:pPr marL="228600" indent="-228600">
              <a:lnSpc>
                <a:spcPct val="135000"/>
              </a:lnSpc>
              <a:spcBef>
                <a:spcPct val="75000"/>
              </a:spcBef>
              <a:spcAft>
                <a:spcPct val="10000"/>
              </a:spcAft>
              <a:buClr>
                <a:schemeClr val="accent1"/>
              </a:buClr>
            </a:pPr>
            <a:r>
              <a:rPr lang="en-US" b="1" dirty="0">
                <a:solidFill>
                  <a:schemeClr val="tx2"/>
                </a:solidFill>
              </a:rPr>
              <a:t>6. Price &amp; B-BBEE</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a:solidFill>
                  <a:schemeClr val="tx2"/>
                </a:solidFill>
              </a:rPr>
              <a:t>. Financial Analysis</a:t>
            </a:r>
          </a:p>
          <a:p>
            <a:pPr marL="228600" indent="-228600">
              <a:lnSpc>
                <a:spcPct val="135000"/>
              </a:lnSpc>
              <a:spcBef>
                <a:spcPct val="75000"/>
              </a:spcBef>
              <a:spcAft>
                <a:spcPct val="10000"/>
              </a:spcAft>
              <a:buClr>
                <a:schemeClr val="accent1"/>
              </a:buClr>
            </a:pPr>
            <a:r>
              <a:rPr lang="en-ZA" b="1" dirty="0">
                <a:solidFill>
                  <a:schemeClr val="tx2"/>
                </a:solidFill>
              </a:rPr>
              <a:t>8.Services Agreements</a:t>
            </a:r>
          </a:p>
          <a:p>
            <a:pPr marL="228600" indent="-228600">
              <a:lnSpc>
                <a:spcPct val="135000"/>
              </a:lnSpc>
              <a:spcBef>
                <a:spcPct val="75000"/>
              </a:spcBef>
              <a:spcAft>
                <a:spcPct val="10000"/>
              </a:spcAft>
              <a:buClr>
                <a:schemeClr val="accent1"/>
              </a:buClr>
            </a:pPr>
            <a:r>
              <a:rPr lang="en-ZA" b="1" dirty="0">
                <a:solidFill>
                  <a:schemeClr val="tx2"/>
                </a:solidFill>
              </a:rPr>
              <a:t>9. RFP submission and contact details</a:t>
            </a:r>
          </a:p>
          <a:p>
            <a:pPr marL="228600" indent="-228600">
              <a:lnSpc>
                <a:spcPct val="135000"/>
              </a:lnSpc>
              <a:spcBef>
                <a:spcPct val="75000"/>
              </a:spcBef>
              <a:spcAft>
                <a:spcPct val="10000"/>
              </a:spcAft>
              <a:buClr>
                <a:schemeClr val="accent1"/>
              </a:buClr>
            </a:pPr>
            <a:r>
              <a:rPr lang="en-ZA" b="1" dirty="0">
                <a:solidFill>
                  <a:srgbClr val="FF0000"/>
                </a:solidFill>
              </a:rPr>
              <a:t>10. Q&amp;A</a:t>
            </a:r>
          </a:p>
          <a:p>
            <a:endParaRPr lang="en-ZA" dirty="0"/>
          </a:p>
        </p:txBody>
      </p:sp>
    </p:spTree>
    <p:extLst>
      <p:ext uri="{BB962C8B-B14F-4D97-AF65-F5344CB8AC3E}">
        <p14:creationId xmlns:p14="http://schemas.microsoft.com/office/powerpoint/2010/main" val="21387179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DB16AAD-28D9-4239-80A4-1C112E13D977}"/>
              </a:ext>
            </a:extLst>
          </p:cNvPr>
          <p:cNvSpPr>
            <a:spLocks noGrp="1"/>
          </p:cNvSpPr>
          <p:nvPr>
            <p:ph type="sldNum" sz="quarter" idx="11"/>
          </p:nvPr>
        </p:nvSpPr>
        <p:spPr/>
        <p:txBody>
          <a:bodyPr/>
          <a:lstStyle/>
          <a:p>
            <a:pPr>
              <a:defRPr/>
            </a:pPr>
            <a:fld id="{1D46AC71-C261-4AF3-BFB1-CCAEF8821007}" type="slidenum">
              <a:rPr lang="en-ZA" smtClean="0"/>
              <a:pPr>
                <a:defRPr/>
              </a:pPr>
              <a:t>34</a:t>
            </a:fld>
            <a:endParaRPr lang="en-ZA" dirty="0"/>
          </a:p>
        </p:txBody>
      </p:sp>
      <p:pic>
        <p:nvPicPr>
          <p:cNvPr id="3" name="Picture 7" descr="Questions">
            <a:extLst>
              <a:ext uri="{FF2B5EF4-FFF2-40B4-BE49-F238E27FC236}">
                <a16:creationId xmlns:a16="http://schemas.microsoft.com/office/drawing/2014/main" id="{64C33304-783C-4CF5-BC6C-8861FE2C6566}"/>
              </a:ext>
            </a:extLst>
          </p:cNvPr>
          <p:cNvPicPr>
            <a:picLocks noChangeAspect="1" noChangeArrowheads="1"/>
          </p:cNvPicPr>
          <p:nvPr/>
        </p:nvPicPr>
        <p:blipFill>
          <a:blip r:embed="rId2"/>
          <a:srcRect/>
          <a:stretch>
            <a:fillRect/>
          </a:stretch>
        </p:blipFill>
        <p:spPr bwMode="auto">
          <a:xfrm>
            <a:off x="3132138" y="995729"/>
            <a:ext cx="2447925" cy="3956050"/>
          </a:xfrm>
          <a:prstGeom prst="rect">
            <a:avLst/>
          </a:prstGeom>
          <a:noFill/>
          <a:ln w="9525">
            <a:noFill/>
            <a:miter lim="800000"/>
            <a:headEnd/>
            <a:tailEnd/>
          </a:ln>
        </p:spPr>
      </p:pic>
      <p:sp>
        <p:nvSpPr>
          <p:cNvPr id="4" name="Title 1">
            <a:extLst>
              <a:ext uri="{FF2B5EF4-FFF2-40B4-BE49-F238E27FC236}">
                <a16:creationId xmlns:a16="http://schemas.microsoft.com/office/drawing/2014/main" id="{ABAEAC38-5362-462C-B5BA-BFC0F485D6B2}"/>
              </a:ext>
            </a:extLst>
          </p:cNvPr>
          <p:cNvSpPr txBox="1">
            <a:spLocks/>
          </p:cNvSpPr>
          <p:nvPr/>
        </p:nvSpPr>
        <p:spPr>
          <a:xfrm>
            <a:off x="114119" y="79124"/>
            <a:ext cx="9144000" cy="532606"/>
          </a:xfrm>
          <a:prstGeom prst="rect">
            <a:avLst/>
          </a:prstGeom>
        </p:spPr>
        <p:txBody>
          <a:bodyPr>
            <a:normAutofit fontScale="975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dirty="0"/>
              <a:t>QUESTION AND ANSWERS</a:t>
            </a:r>
          </a:p>
        </p:txBody>
      </p:sp>
    </p:spTree>
    <p:extLst>
      <p:ext uri="{BB962C8B-B14F-4D97-AF65-F5344CB8AC3E}">
        <p14:creationId xmlns:p14="http://schemas.microsoft.com/office/powerpoint/2010/main" val="15099288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CEFDA22-6EA5-4844-BFEF-5AFC8C20B9F4}"/>
              </a:ext>
            </a:extLst>
          </p:cNvPr>
          <p:cNvPicPr>
            <a:picLocks noChangeAspect="1"/>
          </p:cNvPicPr>
          <p:nvPr/>
        </p:nvPicPr>
        <p:blipFill>
          <a:blip r:embed="rId3"/>
          <a:stretch>
            <a:fillRect/>
          </a:stretch>
        </p:blipFill>
        <p:spPr>
          <a:xfrm>
            <a:off x="372115" y="354061"/>
            <a:ext cx="1750145" cy="577489"/>
          </a:xfrm>
          <a:prstGeom prst="rect">
            <a:avLst/>
          </a:prstGeom>
        </p:spPr>
      </p:pic>
    </p:spTree>
    <p:extLst>
      <p:ext uri="{BB962C8B-B14F-4D97-AF65-F5344CB8AC3E}">
        <p14:creationId xmlns:p14="http://schemas.microsoft.com/office/powerpoint/2010/main" val="3431211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3</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1800" b="1" dirty="0">
                <a:solidFill>
                  <a:srgbClr val="FF0000"/>
                </a:solidFill>
              </a:rPr>
              <a:t>2. Governance, Rules and Procedures</a:t>
            </a:r>
          </a:p>
          <a:p>
            <a:pPr marL="228600" indent="-228600">
              <a:lnSpc>
                <a:spcPct val="135000"/>
              </a:lnSpc>
              <a:spcBef>
                <a:spcPct val="75000"/>
              </a:spcBef>
              <a:spcAft>
                <a:spcPct val="10000"/>
              </a:spcAft>
              <a:buClr>
                <a:schemeClr val="accent1"/>
              </a:buClr>
            </a:pPr>
            <a:r>
              <a:rPr lang="en-ZA" b="1" dirty="0">
                <a:solidFill>
                  <a:schemeClr val="tx2"/>
                </a:solidFill>
              </a:rPr>
              <a:t>3. RFP Timelines</a:t>
            </a:r>
          </a:p>
          <a:p>
            <a:pPr marL="228600" indent="-228600">
              <a:lnSpc>
                <a:spcPct val="135000"/>
              </a:lnSpc>
              <a:spcBef>
                <a:spcPct val="75000"/>
              </a:spcBef>
              <a:spcAft>
                <a:spcPct val="10000"/>
              </a:spcAft>
              <a:buClr>
                <a:schemeClr val="accent1"/>
              </a:buClr>
            </a:pPr>
            <a:r>
              <a:rPr lang="en-ZA" b="1" dirty="0">
                <a:solidFill>
                  <a:schemeClr val="tx2"/>
                </a:solidFill>
              </a:rPr>
              <a:t>4</a:t>
            </a:r>
            <a:r>
              <a:rPr lang="en-ZA" sz="1800" b="1" dirty="0">
                <a:solidFill>
                  <a:schemeClr val="tx2"/>
                </a:solidFill>
              </a:rPr>
              <a:t>.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a:t>
            </a:r>
            <a:r>
              <a:rPr lang="en-ZA" sz="1800" b="1" dirty="0">
                <a:solidFill>
                  <a:schemeClr val="tx2"/>
                </a:solidFill>
              </a:rPr>
              <a:t>. Bid Evaluation Process </a:t>
            </a:r>
          </a:p>
          <a:p>
            <a:pPr marL="228600" indent="-228600">
              <a:lnSpc>
                <a:spcPct val="135000"/>
              </a:lnSpc>
              <a:spcBef>
                <a:spcPct val="75000"/>
              </a:spcBef>
              <a:spcAft>
                <a:spcPct val="10000"/>
              </a:spcAft>
              <a:buClr>
                <a:schemeClr val="accent1"/>
              </a:buClr>
            </a:pPr>
            <a:r>
              <a:rPr lang="en-US" b="1" dirty="0">
                <a:solidFill>
                  <a:schemeClr val="tx2"/>
                </a:solidFill>
              </a:rPr>
              <a:t>6. Price &amp; B-BBEE</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a:solidFill>
                  <a:schemeClr val="tx2"/>
                </a:solidFill>
              </a:rPr>
              <a:t>. </a:t>
            </a:r>
            <a:r>
              <a:rPr lang="en-ZA" b="1" dirty="0">
                <a:solidFill>
                  <a:schemeClr val="tx2"/>
                </a:solidFill>
              </a:rPr>
              <a:t>Financial Analysis </a:t>
            </a:r>
            <a:endParaRPr lang="en-ZA" sz="1800" b="1" dirty="0">
              <a:solidFill>
                <a:schemeClr val="tx2"/>
              </a:solidFill>
            </a:endParaRPr>
          </a:p>
          <a:p>
            <a:pPr marL="228600" indent="-228600">
              <a:lnSpc>
                <a:spcPct val="135000"/>
              </a:lnSpc>
              <a:spcBef>
                <a:spcPct val="75000"/>
              </a:spcBef>
              <a:spcAft>
                <a:spcPct val="10000"/>
              </a:spcAft>
              <a:buClr>
                <a:schemeClr val="accent1"/>
              </a:buClr>
            </a:pPr>
            <a:r>
              <a:rPr lang="en-ZA" b="1" dirty="0">
                <a:solidFill>
                  <a:schemeClr val="tx2"/>
                </a:solidFill>
              </a:rPr>
              <a:t>8. Services Agreements</a:t>
            </a:r>
          </a:p>
          <a:p>
            <a:pPr marL="228600" indent="-228600">
              <a:lnSpc>
                <a:spcPct val="135000"/>
              </a:lnSpc>
              <a:spcBef>
                <a:spcPct val="75000"/>
              </a:spcBef>
              <a:spcAft>
                <a:spcPct val="10000"/>
              </a:spcAft>
              <a:buClr>
                <a:schemeClr val="accent1"/>
              </a:buClr>
            </a:pPr>
            <a:r>
              <a:rPr lang="en-ZA" b="1" dirty="0">
                <a:solidFill>
                  <a:schemeClr val="tx2"/>
                </a:solidFill>
              </a:rPr>
              <a:t>9</a:t>
            </a:r>
            <a:r>
              <a:rPr lang="en-ZA" sz="1800" b="1" dirty="0">
                <a:solidFill>
                  <a:schemeClr val="tx2"/>
                </a:solidFill>
              </a:rPr>
              <a:t>. RFP submission and contact details</a:t>
            </a:r>
          </a:p>
          <a:p>
            <a:pPr marL="228600" indent="-228600" algn="l">
              <a:lnSpc>
                <a:spcPct val="135000"/>
              </a:lnSpc>
              <a:spcBef>
                <a:spcPct val="75000"/>
              </a:spcBef>
              <a:spcAft>
                <a:spcPct val="10000"/>
              </a:spcAft>
              <a:buClr>
                <a:schemeClr val="accent1"/>
              </a:buClr>
            </a:pPr>
            <a:r>
              <a:rPr lang="en-ZA" sz="1800" b="1" dirty="0">
                <a:solidFill>
                  <a:schemeClr val="tx2"/>
                </a:solidFill>
              </a:rPr>
              <a:t>10. Q&amp;A</a:t>
            </a:r>
            <a:endParaRPr lang="en-ZA" sz="1100" dirty="0">
              <a:solidFill>
                <a:schemeClr val="tx1"/>
              </a:solidFill>
            </a:endParaRPr>
          </a:p>
          <a:p>
            <a:endParaRPr lang="en-ZA" dirty="0"/>
          </a:p>
        </p:txBody>
      </p:sp>
    </p:spTree>
    <p:extLst>
      <p:ext uri="{BB962C8B-B14F-4D97-AF65-F5344CB8AC3E}">
        <p14:creationId xmlns:p14="http://schemas.microsoft.com/office/powerpoint/2010/main" val="351115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941990" y="2114550"/>
            <a:ext cx="4800600" cy="1314450"/>
          </a:xfrm>
          <a:prstGeom prst="rect">
            <a:avLst/>
          </a:prstGeom>
        </p:spPr>
        <p:txBody>
          <a:bodyPr/>
          <a:lstStyle>
            <a:lvl1pPr marL="342900" indent="-342900" algn="l" rtl="0" eaLnBrk="0" fontAlgn="base" hangingPunct="0">
              <a:spcBef>
                <a:spcPct val="20000"/>
              </a:spcBef>
              <a:spcAft>
                <a:spcPct val="0"/>
              </a:spcAft>
              <a:buChar char="•"/>
              <a:defRPr sz="32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6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defTabSz="685800" eaLnBrk="1" hangingPunct="1">
              <a:buNone/>
            </a:pPr>
            <a:r>
              <a:rPr lang="en-GB" altLang="en-US" sz="2800" kern="0" dirty="0">
                <a:solidFill>
                  <a:schemeClr val="accent1">
                    <a:lumMod val="75000"/>
                  </a:schemeClr>
                </a:solidFill>
                <a:latin typeface="Arial" panose="020B0604020202020204" pitchFamily="34" charset="0"/>
                <a:cs typeface="Arial" panose="020B0604020202020204" pitchFamily="34" charset="0"/>
              </a:rPr>
              <a:t>SARS Procurement</a:t>
            </a:r>
            <a:endParaRPr lang="en-ZA" altLang="en-US" sz="2800" kern="0" dirty="0">
              <a:solidFill>
                <a:schemeClr val="accent1">
                  <a:lumMod val="75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D7C14BC5-C450-160E-72AB-A6DCA70464E3}"/>
              </a:ext>
            </a:extLst>
          </p:cNvPr>
          <p:cNvSpPr txBox="1"/>
          <p:nvPr/>
        </p:nvSpPr>
        <p:spPr>
          <a:xfrm>
            <a:off x="388883" y="125766"/>
            <a:ext cx="7966841" cy="400110"/>
          </a:xfrm>
          <a:prstGeom prst="rect">
            <a:avLst/>
          </a:prstGeom>
          <a:noFill/>
        </p:spPr>
        <p:txBody>
          <a:bodyPr wrap="square" rtlCol="0">
            <a:spAutoFit/>
          </a:bodyPr>
          <a:lstStyle/>
          <a:p>
            <a:r>
              <a:rPr lang="en-ZA" sz="2000" b="1" dirty="0">
                <a:solidFill>
                  <a:schemeClr val="bg1"/>
                </a:solidFill>
                <a:latin typeface="Arial" panose="020B0604020202020204" pitchFamily="34" charset="0"/>
                <a:cs typeface="Arial" panose="020B0604020202020204" pitchFamily="34" charset="0"/>
              </a:rPr>
              <a:t>Governance, Rules and Procedures</a:t>
            </a:r>
          </a:p>
        </p:txBody>
      </p:sp>
    </p:spTree>
    <p:extLst>
      <p:ext uri="{BB962C8B-B14F-4D97-AF65-F5344CB8AC3E}">
        <p14:creationId xmlns:p14="http://schemas.microsoft.com/office/powerpoint/2010/main" val="9870006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3486" y="174561"/>
            <a:ext cx="6640391" cy="540060"/>
          </a:xfrm>
        </p:spPr>
        <p:txBody>
          <a:bodyPr>
            <a:normAutofit fontScale="90000"/>
          </a:bodyPr>
          <a:lstStyle/>
          <a:p>
            <a:r>
              <a:rPr lang="en-ZA" altLang="en-US" b="1" dirty="0">
                <a:solidFill>
                  <a:schemeClr val="bg1"/>
                </a:solidFill>
                <a:latin typeface="Arial" panose="020B0604020202020204" pitchFamily="34" charset="0"/>
                <a:cs typeface="Arial" panose="020B0604020202020204" pitchFamily="34" charset="0"/>
              </a:rPr>
              <a:t>Purpose</a:t>
            </a:r>
            <a:endParaRPr lang="en-ZA" b="1" dirty="0">
              <a:solidFill>
                <a:schemeClr val="bg1"/>
              </a:solidFill>
              <a:latin typeface="Arial" panose="020B0604020202020204" pitchFamily="34" charset="0"/>
              <a:cs typeface="Arial" panose="020B0604020202020204" pitchFamily="34" charset="0"/>
            </a:endParaRPr>
          </a:p>
        </p:txBody>
      </p:sp>
      <p:sp>
        <p:nvSpPr>
          <p:cNvPr id="4" name="Text Placeholder 3"/>
          <p:cNvSpPr>
            <a:spLocks noGrp="1" noChangeArrowheads="1"/>
          </p:cNvSpPr>
          <p:nvPr>
            <p:ph type="body" idx="4294967295"/>
          </p:nvPr>
        </p:nvSpPr>
        <p:spPr>
          <a:xfrm>
            <a:off x="173486" y="1099071"/>
            <a:ext cx="8129686" cy="4104085"/>
          </a:xfrm>
          <a:prstGeom prst="rect">
            <a:avLst/>
          </a:prstGeom>
        </p:spPr>
        <p:txBody>
          <a:bodyPr>
            <a:noAutofit/>
          </a:bodyPr>
          <a:lstStyle/>
          <a:p>
            <a:pPr eaLnBrk="1" hangingPunct="1">
              <a:lnSpc>
                <a:spcPct val="80000"/>
              </a:lnSpc>
              <a:buFontTx/>
              <a:buNone/>
            </a:pPr>
            <a:r>
              <a:rPr lang="en-ZA" altLang="en-US" sz="1400" u="sng" dirty="0">
                <a:solidFill>
                  <a:schemeClr val="accent1">
                    <a:lumMod val="50000"/>
                  </a:schemeClr>
                </a:solidFill>
                <a:latin typeface="Arial" panose="020B0604020202020204" pitchFamily="34" charset="0"/>
                <a:cs typeface="Arial" panose="020B0604020202020204" pitchFamily="34" charset="0"/>
              </a:rPr>
              <a:t>Non- Compulsory Briefing Session</a:t>
            </a:r>
          </a:p>
          <a:p>
            <a:pPr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Purpose</a:t>
            </a:r>
          </a:p>
          <a:p>
            <a:pPr lvl="1"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explain selected concepts, procedures and other aspects of the RFP</a:t>
            </a:r>
          </a:p>
          <a:p>
            <a:pPr lvl="1"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confirm formal registration of Bidders for notices and other communications</a:t>
            </a:r>
          </a:p>
          <a:p>
            <a:pPr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It may contain</a:t>
            </a:r>
          </a:p>
          <a:p>
            <a:pPr lvl="1"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additional information</a:t>
            </a:r>
          </a:p>
          <a:p>
            <a:pPr lvl="1"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additional rules that must be adhered to</a:t>
            </a:r>
          </a:p>
          <a:p>
            <a:pPr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It does not</a:t>
            </a:r>
          </a:p>
          <a:p>
            <a:pPr lvl="1"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cover every item in the RFP</a:t>
            </a:r>
          </a:p>
          <a:p>
            <a:pPr lvl="1"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replace any of the issued RFP material</a:t>
            </a:r>
          </a:p>
          <a:p>
            <a:pPr lvl="1"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change any of the RFP rules unless explicitly communicated in writing</a:t>
            </a:r>
          </a:p>
          <a:p>
            <a:pPr lvl="1" eaLnBrk="1" hangingPunct="1">
              <a:lnSpc>
                <a:spcPct val="80000"/>
              </a:lnSpc>
              <a:buFontTx/>
              <a:buNone/>
            </a:pPr>
            <a:endParaRPr lang="en-ZA" altLang="en-US" sz="1400" dirty="0">
              <a:solidFill>
                <a:schemeClr val="accent1">
                  <a:lumMod val="50000"/>
                </a:schemeClr>
              </a:solidFill>
              <a:latin typeface="Arial" panose="020B0604020202020204" pitchFamily="34" charset="0"/>
              <a:cs typeface="Arial" panose="020B0604020202020204" pitchFamily="34" charset="0"/>
            </a:endParaRPr>
          </a:p>
          <a:p>
            <a:pPr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The briefing session slides will be posted on the SARS website </a:t>
            </a:r>
          </a:p>
          <a:p>
            <a:pPr marL="0" indent="0">
              <a:lnSpc>
                <a:spcPct val="80000"/>
              </a:lnSpc>
              <a:buNone/>
            </a:pPr>
            <a:endParaRPr lang="en-ZA" altLang="en-US" sz="1400" dirty="0">
              <a:solidFill>
                <a:schemeClr val="accent1">
                  <a:lumMod val="50000"/>
                </a:schemeClr>
              </a:solidFill>
              <a:latin typeface="Arial" panose="020B0604020202020204" pitchFamily="34" charset="0"/>
              <a:cs typeface="Arial" panose="020B0604020202020204" pitchFamily="34" charset="0"/>
            </a:endParaRPr>
          </a:p>
          <a:p>
            <a:pPr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The RFP pack remains the primary source of information for the Bidder to respond</a:t>
            </a:r>
            <a:r>
              <a:rPr lang="en-ZA" altLang="en-US" sz="1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914325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body" idx="4294967295"/>
          </p:nvPr>
        </p:nvSpPr>
        <p:spPr>
          <a:xfrm>
            <a:off x="329761" y="1050790"/>
            <a:ext cx="8162597" cy="3726656"/>
          </a:xfrm>
          <a:prstGeom prst="rect">
            <a:avLst/>
          </a:prstGeom>
        </p:spPr>
        <p:txBody>
          <a:bodyPr>
            <a:normAutofit/>
          </a:bodyPr>
          <a:lstStyle/>
          <a:p>
            <a:pPr eaLnBrk="1" hangingPunct="1">
              <a:lnSpc>
                <a:spcPct val="150000"/>
              </a:lnSpc>
            </a:pPr>
            <a:r>
              <a:rPr lang="en-ZA" altLang="en-US" sz="1600" dirty="0">
                <a:solidFill>
                  <a:schemeClr val="accent1">
                    <a:lumMod val="50000"/>
                  </a:schemeClr>
                </a:solidFill>
                <a:latin typeface="Arial" panose="020B0604020202020204" pitchFamily="34" charset="0"/>
                <a:cs typeface="Arial" panose="020B0604020202020204" pitchFamily="34" charset="0"/>
              </a:rPr>
              <a:t>Questions during the session.</a:t>
            </a:r>
          </a:p>
          <a:p>
            <a:pPr lvl="1" eaLnBrk="1" hangingPunct="1">
              <a:lnSpc>
                <a:spcPct val="150000"/>
              </a:lnSpc>
            </a:pPr>
            <a:r>
              <a:rPr lang="en-ZA" altLang="en-US" sz="1600" dirty="0">
                <a:solidFill>
                  <a:schemeClr val="accent1">
                    <a:lumMod val="50000"/>
                  </a:schemeClr>
                </a:solidFill>
                <a:latin typeface="Arial" panose="020B0604020202020204" pitchFamily="34" charset="0"/>
                <a:cs typeface="Arial" panose="020B0604020202020204" pitchFamily="34" charset="0"/>
              </a:rPr>
              <a:t>SARS will take written questions submitted during the session</a:t>
            </a:r>
          </a:p>
          <a:p>
            <a:pPr lvl="1" eaLnBrk="1" hangingPunct="1">
              <a:lnSpc>
                <a:spcPct val="150000"/>
              </a:lnSpc>
            </a:pPr>
            <a:r>
              <a:rPr lang="en-ZA" altLang="en-US" sz="1600" dirty="0">
                <a:solidFill>
                  <a:schemeClr val="accent1">
                    <a:lumMod val="50000"/>
                  </a:schemeClr>
                </a:solidFill>
                <a:latin typeface="Arial" panose="020B0604020202020204" pitchFamily="34" charset="0"/>
                <a:cs typeface="Arial" panose="020B0604020202020204" pitchFamily="34" charset="0"/>
              </a:rPr>
              <a:t>SARS will review and focus on most pertinent themes arising from the questions and provide answers where possible</a:t>
            </a:r>
          </a:p>
          <a:p>
            <a:pPr lvl="1" eaLnBrk="1" hangingPunct="1">
              <a:lnSpc>
                <a:spcPct val="150000"/>
              </a:lnSpc>
            </a:pPr>
            <a:r>
              <a:rPr lang="en-ZA" altLang="en-US" sz="1600" dirty="0">
                <a:solidFill>
                  <a:schemeClr val="accent1">
                    <a:lumMod val="50000"/>
                  </a:schemeClr>
                </a:solidFill>
                <a:latin typeface="Arial" panose="020B0604020202020204" pitchFamily="34" charset="0"/>
                <a:cs typeface="Arial" panose="020B0604020202020204" pitchFamily="34" charset="0"/>
              </a:rPr>
              <a:t>All questions and answers will be published as part of the wider Q &amp; A process</a:t>
            </a:r>
          </a:p>
          <a:p>
            <a:pPr lvl="1" eaLnBrk="1" hangingPunct="1">
              <a:lnSpc>
                <a:spcPct val="150000"/>
              </a:lnSpc>
            </a:pPr>
            <a:r>
              <a:rPr lang="en-ZA" altLang="en-US" sz="1600" dirty="0">
                <a:solidFill>
                  <a:schemeClr val="accent1">
                    <a:lumMod val="50000"/>
                  </a:schemeClr>
                </a:solidFill>
                <a:latin typeface="Arial" panose="020B0604020202020204" pitchFamily="34" charset="0"/>
                <a:cs typeface="Arial" panose="020B0604020202020204" pitchFamily="34" charset="0"/>
              </a:rPr>
              <a:t>The published answers will take precedence over any verbal response given in the briefing session</a:t>
            </a:r>
          </a:p>
          <a:p>
            <a:pPr eaLnBrk="1" hangingPunct="1">
              <a:lnSpc>
                <a:spcPct val="150000"/>
              </a:lnSpc>
            </a:pPr>
            <a:r>
              <a:rPr lang="en-ZA" altLang="en-US" sz="1600" dirty="0">
                <a:solidFill>
                  <a:schemeClr val="accent1">
                    <a:lumMod val="50000"/>
                  </a:schemeClr>
                </a:solidFill>
                <a:latin typeface="Arial" panose="020B0604020202020204" pitchFamily="34" charset="0"/>
                <a:cs typeface="Arial" panose="020B0604020202020204" pitchFamily="34" charset="0"/>
              </a:rPr>
              <a:t>The session is being recorded</a:t>
            </a:r>
          </a:p>
        </p:txBody>
      </p:sp>
      <p:sp>
        <p:nvSpPr>
          <p:cNvPr id="6" name="Rectangle 6"/>
          <p:cNvSpPr>
            <a:spLocks noGrp="1" noChangeArrowheads="1"/>
          </p:cNvSpPr>
          <p:nvPr>
            <p:ph type="title"/>
          </p:nvPr>
        </p:nvSpPr>
        <p:spPr>
          <a:xfrm>
            <a:off x="186559" y="174078"/>
            <a:ext cx="7612117" cy="573528"/>
          </a:xfrm>
        </p:spPr>
        <p:txBody>
          <a:bodyPr>
            <a:normAutofit/>
          </a:bodyPr>
          <a:lstStyle/>
          <a:p>
            <a:pPr eaLnBrk="1" hangingPunct="1"/>
            <a:r>
              <a:rPr lang="en-ZA" altLang="en-US" b="1" dirty="0">
                <a:solidFill>
                  <a:schemeClr val="bg1"/>
                </a:solidFill>
                <a:latin typeface="Arial" panose="020B0604020202020204" pitchFamily="34" charset="0"/>
                <a:cs typeface="Arial" panose="020B0604020202020204" pitchFamily="34" charset="0"/>
              </a:rPr>
              <a:t>Procedures during Briefing Session</a:t>
            </a:r>
            <a:endParaRPr lang="en-US" alt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97599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610" y="132519"/>
            <a:ext cx="6640391" cy="540060"/>
          </a:xfrm>
        </p:spPr>
        <p:txBody>
          <a:bodyPr>
            <a:normAutofit fontScale="90000"/>
          </a:bodyPr>
          <a:lstStyle/>
          <a:p>
            <a:r>
              <a:rPr lang="en-ZA" altLang="en-US" b="1" dirty="0">
                <a:solidFill>
                  <a:schemeClr val="bg1"/>
                </a:solidFill>
                <a:latin typeface="Arial" panose="020B0604020202020204" pitchFamily="34" charset="0"/>
                <a:cs typeface="Arial" panose="020B0604020202020204" pitchFamily="34" charset="0"/>
              </a:rPr>
              <a:t>Governance Requirements</a:t>
            </a:r>
            <a:endParaRPr lang="en-ZA" b="1" dirty="0">
              <a:solidFill>
                <a:schemeClr val="bg1"/>
              </a:solidFill>
              <a:latin typeface="Arial" panose="020B0604020202020204" pitchFamily="34" charset="0"/>
              <a:cs typeface="Arial" panose="020B0604020202020204" pitchFamily="34" charset="0"/>
            </a:endParaRPr>
          </a:p>
        </p:txBody>
      </p:sp>
      <p:sp>
        <p:nvSpPr>
          <p:cNvPr id="4" name="Rectangle 3"/>
          <p:cNvSpPr txBox="1">
            <a:spLocks noChangeArrowheads="1"/>
          </p:cNvSpPr>
          <p:nvPr/>
        </p:nvSpPr>
        <p:spPr bwMode="auto">
          <a:xfrm>
            <a:off x="336314" y="1113852"/>
            <a:ext cx="8282169" cy="3726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defRPr sz="3200" b="1">
                <a:solidFill>
                  <a:schemeClr val="tx1"/>
                </a:solidFill>
                <a:latin typeface="Arial" charset="0"/>
              </a:defRPr>
            </a:lvl1pPr>
            <a:lvl2pPr marL="800100" indent="-342900" algn="l" eaLnBrk="0" hangingPunct="0">
              <a:buChar char="–"/>
              <a:defRPr sz="2600">
                <a:solidFill>
                  <a:schemeClr val="tx1"/>
                </a:solidFill>
                <a:latin typeface="Arial" charset="0"/>
              </a:defRPr>
            </a:lvl2pPr>
            <a:lvl3pPr marL="1143000" indent="-228600" algn="l" eaLnBrk="0" hangingPunct="0">
              <a:defRPr sz="2400">
                <a:solidFill>
                  <a:schemeClr val="tx1"/>
                </a:solidFill>
                <a:latin typeface="Arial" charset="0"/>
              </a:defRPr>
            </a:lvl3pPr>
            <a:lvl4pPr marL="1600200" indent="-228600" algn="l" eaLnBrk="0" hangingPunct="0">
              <a:buChar char="–"/>
              <a:defRPr sz="2000">
                <a:solidFill>
                  <a:schemeClr val="tx1"/>
                </a:solidFill>
                <a:latin typeface="Arial" charset="0"/>
              </a:defRPr>
            </a:lvl4pPr>
            <a:lvl5pPr marL="2057400" indent="-228600" algn="l" eaLnBrk="0" hangingPunct="0">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257175" indent="-257175" defTabSz="685800" eaLnBrk="1" fontAlgn="base" hangingPunct="1">
              <a:lnSpc>
                <a:spcPct val="150000"/>
              </a:lnSpc>
              <a:spcBef>
                <a:spcPct val="20000"/>
              </a:spcBef>
              <a:spcAft>
                <a:spcPct val="0"/>
              </a:spcAft>
              <a:buFontTx/>
              <a:buChar char="•"/>
            </a:pPr>
            <a:r>
              <a:rPr lang="en-GB" altLang="en-US" sz="1600" b="0" dirty="0">
                <a:solidFill>
                  <a:schemeClr val="accent1">
                    <a:lumMod val="50000"/>
                  </a:schemeClr>
                </a:solidFill>
              </a:rPr>
              <a:t>Strict communication channels</a:t>
            </a:r>
          </a:p>
          <a:p>
            <a:pPr marL="600075" lvl="1" indent="-257175" defTabSz="685800" eaLnBrk="1" fontAlgn="base" hangingPunct="1">
              <a:lnSpc>
                <a:spcPct val="150000"/>
              </a:lnSpc>
              <a:spcBef>
                <a:spcPct val="20000"/>
              </a:spcBef>
              <a:spcAft>
                <a:spcPct val="0"/>
              </a:spcAft>
            </a:pPr>
            <a:r>
              <a:rPr lang="en-GB" altLang="en-US" sz="1600" dirty="0">
                <a:solidFill>
                  <a:schemeClr val="accent1">
                    <a:lumMod val="50000"/>
                  </a:schemeClr>
                </a:solidFill>
              </a:rPr>
              <a:t>Bidders will be disqualified for non-compliance</a:t>
            </a:r>
          </a:p>
          <a:p>
            <a:pPr marL="257175" indent="-257175" defTabSz="685800" eaLnBrk="1" fontAlgn="base" hangingPunct="1">
              <a:lnSpc>
                <a:spcPct val="150000"/>
              </a:lnSpc>
              <a:spcBef>
                <a:spcPct val="20000"/>
              </a:spcBef>
              <a:spcAft>
                <a:spcPct val="0"/>
              </a:spcAft>
              <a:buFontTx/>
              <a:buChar char="•"/>
            </a:pPr>
            <a:r>
              <a:rPr lang="en-GB" altLang="en-US" sz="1600" b="0" dirty="0">
                <a:solidFill>
                  <a:schemeClr val="accent1">
                    <a:lumMod val="50000"/>
                  </a:schemeClr>
                </a:solidFill>
              </a:rPr>
              <a:t>No solicitation of information will be allowed other than by prescribed channels</a:t>
            </a:r>
          </a:p>
          <a:p>
            <a:pPr marL="257175" indent="-257175" defTabSz="685800" eaLnBrk="1" fontAlgn="base" hangingPunct="1">
              <a:lnSpc>
                <a:spcPct val="150000"/>
              </a:lnSpc>
              <a:spcBef>
                <a:spcPct val="20000"/>
              </a:spcBef>
              <a:spcAft>
                <a:spcPct val="0"/>
              </a:spcAft>
              <a:buFontTx/>
              <a:buChar char="•"/>
            </a:pPr>
            <a:r>
              <a:rPr lang="en-GB" altLang="en-US" sz="1600" b="0" dirty="0">
                <a:solidFill>
                  <a:schemeClr val="accent1">
                    <a:lumMod val="50000"/>
                  </a:schemeClr>
                </a:solidFill>
              </a:rPr>
              <a:t>Deadlines to be strictly met</a:t>
            </a:r>
          </a:p>
          <a:p>
            <a:pPr marL="257175" indent="-257175" defTabSz="685800" eaLnBrk="1" fontAlgn="base" hangingPunct="1">
              <a:lnSpc>
                <a:spcPct val="150000"/>
              </a:lnSpc>
              <a:spcBef>
                <a:spcPct val="20000"/>
              </a:spcBef>
              <a:spcAft>
                <a:spcPct val="0"/>
              </a:spcAft>
              <a:buFontTx/>
              <a:buChar char="•"/>
            </a:pPr>
            <a:r>
              <a:rPr lang="en-GB" altLang="en-US" sz="1600" b="0" dirty="0">
                <a:solidFill>
                  <a:schemeClr val="accent1">
                    <a:lumMod val="50000"/>
                  </a:schemeClr>
                </a:solidFill>
              </a:rPr>
              <a:t>Adhere to prescribed submission format to ensure queries are properly dealt with</a:t>
            </a:r>
          </a:p>
        </p:txBody>
      </p:sp>
    </p:spTree>
    <p:extLst>
      <p:ext uri="{BB962C8B-B14F-4D97-AF65-F5344CB8AC3E}">
        <p14:creationId xmlns:p14="http://schemas.microsoft.com/office/powerpoint/2010/main" val="13175163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8</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Governance, Rules and Procedures</a:t>
            </a:r>
          </a:p>
          <a:p>
            <a:pPr marL="228600" indent="-228600">
              <a:lnSpc>
                <a:spcPct val="135000"/>
              </a:lnSpc>
              <a:spcBef>
                <a:spcPct val="75000"/>
              </a:spcBef>
              <a:spcAft>
                <a:spcPct val="10000"/>
              </a:spcAft>
              <a:buClr>
                <a:schemeClr val="accent1"/>
              </a:buClr>
            </a:pPr>
            <a:r>
              <a:rPr lang="en-ZA" b="1" dirty="0">
                <a:solidFill>
                  <a:srgbClr val="FF0000"/>
                </a:solidFill>
              </a:rPr>
              <a:t>3. RFP Timelines</a:t>
            </a:r>
          </a:p>
          <a:p>
            <a:pPr marL="228600" indent="-228600">
              <a:lnSpc>
                <a:spcPct val="135000"/>
              </a:lnSpc>
              <a:spcBef>
                <a:spcPct val="75000"/>
              </a:spcBef>
              <a:spcAft>
                <a:spcPct val="10000"/>
              </a:spcAft>
              <a:buClr>
                <a:schemeClr val="accent1"/>
              </a:buClr>
            </a:pPr>
            <a:r>
              <a:rPr lang="en-ZA" b="1" dirty="0">
                <a:solidFill>
                  <a:schemeClr val="tx2"/>
                </a:solidFill>
              </a:rPr>
              <a:t>4.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a:t>
            </a:r>
            <a:r>
              <a:rPr lang="en-ZA" sz="1800" b="1" dirty="0">
                <a:solidFill>
                  <a:schemeClr val="tx2"/>
                </a:solidFill>
              </a:rPr>
              <a:t>. Bid Evaluation Process </a:t>
            </a:r>
          </a:p>
          <a:p>
            <a:pPr marL="228600" indent="-228600">
              <a:lnSpc>
                <a:spcPct val="135000"/>
              </a:lnSpc>
              <a:spcBef>
                <a:spcPct val="75000"/>
              </a:spcBef>
              <a:spcAft>
                <a:spcPct val="10000"/>
              </a:spcAft>
              <a:buClr>
                <a:schemeClr val="accent1"/>
              </a:buClr>
            </a:pPr>
            <a:r>
              <a:rPr lang="en-US" b="1" dirty="0">
                <a:solidFill>
                  <a:schemeClr val="tx2"/>
                </a:solidFill>
              </a:rPr>
              <a:t>6.Price &amp; B-BBEE</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a:solidFill>
                  <a:schemeClr val="tx2"/>
                </a:solidFill>
              </a:rPr>
              <a:t>. Financial Analysis</a:t>
            </a:r>
          </a:p>
          <a:p>
            <a:pPr marL="228600" indent="-228600">
              <a:lnSpc>
                <a:spcPct val="135000"/>
              </a:lnSpc>
              <a:spcBef>
                <a:spcPct val="75000"/>
              </a:spcBef>
              <a:spcAft>
                <a:spcPct val="10000"/>
              </a:spcAft>
              <a:buClr>
                <a:schemeClr val="accent1"/>
              </a:buClr>
            </a:pPr>
            <a:r>
              <a:rPr lang="en-ZA" b="1" dirty="0">
                <a:solidFill>
                  <a:schemeClr val="tx2"/>
                </a:solidFill>
              </a:rPr>
              <a:t>8. Services Agreements</a:t>
            </a:r>
          </a:p>
          <a:p>
            <a:pPr marL="228600" indent="-228600">
              <a:lnSpc>
                <a:spcPct val="135000"/>
              </a:lnSpc>
              <a:spcBef>
                <a:spcPct val="75000"/>
              </a:spcBef>
              <a:spcAft>
                <a:spcPct val="10000"/>
              </a:spcAft>
              <a:buClr>
                <a:schemeClr val="accent1"/>
              </a:buClr>
            </a:pPr>
            <a:r>
              <a:rPr lang="en-ZA" sz="1800" b="1" dirty="0">
                <a:solidFill>
                  <a:schemeClr val="tx2"/>
                </a:solidFill>
              </a:rPr>
              <a:t>9. RFP submission and contact details</a:t>
            </a:r>
          </a:p>
          <a:p>
            <a:pPr marL="228600" indent="-228600" algn="l">
              <a:lnSpc>
                <a:spcPct val="135000"/>
              </a:lnSpc>
              <a:spcBef>
                <a:spcPct val="75000"/>
              </a:spcBef>
              <a:spcAft>
                <a:spcPct val="10000"/>
              </a:spcAft>
              <a:buClr>
                <a:schemeClr val="accent1"/>
              </a:buClr>
            </a:pPr>
            <a:r>
              <a:rPr lang="en-ZA" b="1" dirty="0">
                <a:solidFill>
                  <a:schemeClr val="tx2"/>
                </a:solidFill>
              </a:rPr>
              <a:t>10</a:t>
            </a:r>
            <a:r>
              <a:rPr lang="en-ZA" sz="1800" b="1" dirty="0">
                <a:solidFill>
                  <a:schemeClr val="tx2"/>
                </a:solidFill>
              </a:rPr>
              <a:t>. Q&amp;A</a:t>
            </a:r>
            <a:endParaRPr lang="en-ZA" sz="1100" dirty="0">
              <a:solidFill>
                <a:schemeClr val="tx1"/>
              </a:solidFill>
            </a:endParaRPr>
          </a:p>
          <a:p>
            <a:endParaRPr lang="en-ZA" dirty="0"/>
          </a:p>
        </p:txBody>
      </p:sp>
    </p:spTree>
    <p:extLst>
      <p:ext uri="{BB962C8B-B14F-4D97-AF65-F5344CB8AC3E}">
        <p14:creationId xmlns:p14="http://schemas.microsoft.com/office/powerpoint/2010/main" val="122060227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heme/theme1.xml><?xml version="1.0" encoding="utf-8"?>
<a:theme xmlns:a="http://schemas.openxmlformats.org/drawingml/2006/main" name="Corporate Identity presentation_MANCO_2017 v1.3 S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5606_SARS_PLAIN_PPT.pptx" id="{6DB6358A-5B68-E44E-AD01-63344069B75A}" vid="{702AC70A-0333-DF4E-AA47-865E57494EE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A0F01450D51C248A13762FEF3653C9C" ma:contentTypeVersion="3" ma:contentTypeDescription="Create a new document." ma:contentTypeScope="" ma:versionID="8970a0fe6d3ad7727213c3d9a000550a">
  <xsd:schema xmlns:xsd="http://www.w3.org/2001/XMLSchema" xmlns:xs="http://www.w3.org/2001/XMLSchema" xmlns:p="http://schemas.microsoft.com/office/2006/metadata/properties" xmlns:ns1="http://schemas.microsoft.com/sharepoint/v3" xmlns:ns2="77346db6-4ad3-4091-ac3f-0d28eb710522" targetNamespace="http://schemas.microsoft.com/office/2006/metadata/properties" ma:root="true" ma:fieldsID="a4704b9bc4a014bdf33931594177159a" ns1:_="" ns2:_="">
    <xsd:import namespace="http://schemas.microsoft.com/sharepoint/v3"/>
    <xsd:import namespace="77346db6-4ad3-4091-ac3f-0d28eb710522"/>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7346db6-4ad3-4091-ac3f-0d28eb71052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784F3A-BF70-4540-B7DA-EDED340FD4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7346db6-4ad3-4091-ac3f-0d28eb71052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6A6FB1A-60FB-48D3-9433-0EC83991451A}">
  <ds:schemaRefs>
    <ds:schemaRef ds:uri="http://schemas.microsoft.com/office/2006/documentManagement/types"/>
    <ds:schemaRef ds:uri="http://purl.org/dc/dcmitype/"/>
    <ds:schemaRef ds:uri="http://schemas.microsoft.com/sharepoint/v3"/>
    <ds:schemaRef ds:uri="http://purl.org/dc/terms/"/>
    <ds:schemaRef ds:uri="77346db6-4ad3-4091-ac3f-0d28eb710522"/>
    <ds:schemaRef ds:uri="http://schemas.microsoft.com/office/2006/metadata/properties"/>
    <ds:schemaRef ds:uri="http://schemas.openxmlformats.org/package/2006/metadata/core-properties"/>
    <ds:schemaRef ds:uri="http://schemas.microsoft.com/office/infopath/2007/PartnerControls"/>
    <ds:schemaRef ds:uri="http://www.w3.org/XML/1998/namespace"/>
    <ds:schemaRef ds:uri="http://purl.org/dc/elements/1.1/"/>
  </ds:schemaRefs>
</ds:datastoreItem>
</file>

<file path=customXml/itemProps3.xml><?xml version="1.0" encoding="utf-8"?>
<ds:datastoreItem xmlns:ds="http://schemas.openxmlformats.org/officeDocument/2006/customXml" ds:itemID="{FE6FEF6F-3EDD-4CDA-96D1-84A754F6BC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TM03090430[[fn=Banded]]</Template>
  <TotalTime>2053</TotalTime>
  <Words>2623</Words>
  <Application>Microsoft Office PowerPoint</Application>
  <PresentationFormat>On-screen Show (4:3)</PresentationFormat>
  <Paragraphs>414</Paragraphs>
  <Slides>36</Slides>
  <Notes>5</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2</vt:i4>
      </vt:variant>
      <vt:variant>
        <vt:lpstr>Slide Titles</vt:lpstr>
      </vt:variant>
      <vt:variant>
        <vt:i4>36</vt:i4>
      </vt:variant>
    </vt:vector>
  </HeadingPairs>
  <TitlesOfParts>
    <vt:vector size="48" baseType="lpstr">
      <vt:lpstr>SimSun</vt:lpstr>
      <vt:lpstr>Arial</vt:lpstr>
      <vt:lpstr>Arial Narrow</vt:lpstr>
      <vt:lpstr>Calibri</vt:lpstr>
      <vt:lpstr>Calibri Light</vt:lpstr>
      <vt:lpstr>Tahoma</vt:lpstr>
      <vt:lpstr>Times New Roman</vt:lpstr>
      <vt:lpstr>Wingdings</vt:lpstr>
      <vt:lpstr>Corporate Identity presentation_MANCO_2017 v1.3 SR</vt:lpstr>
      <vt:lpstr>Office Theme</vt:lpstr>
      <vt:lpstr>Acrobat Document</vt:lpstr>
      <vt:lpstr>Document</vt:lpstr>
      <vt:lpstr>PowerPoint Presentation</vt:lpstr>
      <vt:lpstr>Table of Content </vt:lpstr>
      <vt:lpstr>Bid Evaluation Committee  </vt:lpstr>
      <vt:lpstr>Table of Content </vt:lpstr>
      <vt:lpstr>PowerPoint Presentation</vt:lpstr>
      <vt:lpstr>Purpose</vt:lpstr>
      <vt:lpstr>Procedures during Briefing Session</vt:lpstr>
      <vt:lpstr>Governance Requirements</vt:lpstr>
      <vt:lpstr>Table of Content </vt:lpstr>
      <vt:lpstr>RFP TIMELINES  </vt:lpstr>
      <vt:lpstr>Table of Content </vt:lpstr>
      <vt:lpstr>BACKGROUND &amp; SCOPE OF WORK    Refer to paragraph 9 of the RFP document   </vt:lpstr>
      <vt:lpstr>Table of Content </vt:lpstr>
      <vt:lpstr>BID EVALUATION PROCESS Refer to section 13 of the RFP doc  </vt:lpstr>
      <vt:lpstr>BID EVALUATION PROCESS   Refer to section 12 of the RFP doc  </vt:lpstr>
      <vt:lpstr>Table of Content </vt:lpstr>
      <vt:lpstr>Bid Evaluation Process  Gate 3 – Price</vt:lpstr>
      <vt:lpstr> </vt:lpstr>
      <vt:lpstr> </vt:lpstr>
      <vt:lpstr> </vt:lpstr>
      <vt:lpstr>SUB-CONTRACTING AND JOINT VENTURES</vt:lpstr>
      <vt:lpstr>SUB-CONTRACTING AND JOINT VENTURES</vt:lpstr>
      <vt:lpstr>PowerPoint Presentation</vt:lpstr>
      <vt:lpstr> Joint Ventures and Consortiums </vt:lpstr>
      <vt:lpstr>Table of Content </vt:lpstr>
      <vt:lpstr>PowerPoint Presentation</vt:lpstr>
      <vt:lpstr>PowerPoint Presentation</vt:lpstr>
      <vt:lpstr>Table of Content </vt:lpstr>
      <vt:lpstr>SERVICE AGREEMENTS  </vt:lpstr>
      <vt:lpstr>Table of Content </vt:lpstr>
      <vt:lpstr>PowerPoint Presentation</vt:lpstr>
      <vt:lpstr>PowerPoint Presentation</vt:lpstr>
      <vt:lpstr>PowerPoint Presentation</vt:lpstr>
      <vt:lpstr>Table of Content </vt:lpstr>
      <vt:lpstr>PowerPoint Presentation</vt:lpstr>
      <vt:lpstr>PowerPoint Presentation</vt:lpstr>
    </vt:vector>
  </TitlesOfParts>
  <Company>SARS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25 Year Anniversary Powerpoint Template A</dc:title>
  <dc:creator>Simangele Radebe</dc:creator>
  <cp:lastModifiedBy>Bethuel Sivhada</cp:lastModifiedBy>
  <cp:revision>98</cp:revision>
  <cp:lastPrinted>2019-07-22T09:05:08Z</cp:lastPrinted>
  <dcterms:created xsi:type="dcterms:W3CDTF">2017-08-25T14:16:48Z</dcterms:created>
  <dcterms:modified xsi:type="dcterms:W3CDTF">2022-07-25T07:11:44Z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0x010100CA0F01450D51C248A13762FEF3653C9C</vt:lpwstr>
  </property>
  <property fmtid="{D5CDD505-2E9C-101B-9397-08002B2CF9AE}" pid="3" name="_dlc_DocIdItemGuid">
    <vt:lpwstr>2143bd4b-7c40-4309-8067-dc47fc5ba370</vt:lpwstr>
  </property>
  <property fmtid="{D5CDD505-2E9C-101B-9397-08002B2CF9AE}" pid="4" name="SARS SuppServ Keywords">
    <vt:lpwstr>1889;#communications|99f118ec-bc8c-499e-90c2-01975f38d542</vt:lpwstr>
  </property>
  <property fmtid="{D5CDD505-2E9C-101B-9397-08002B2CF9AE}" pid="5" name="Place in SuppServ Navigation">
    <vt:lpwstr>1888;#Templates|b43f2ca6-37ed-425a-b6bf-873d5f19db93;#2024;#Communications|8fe426ae-a6ff-4e04-a79e-3995fc7c51fa</vt:lpwstr>
  </property>
  <property fmtid="{D5CDD505-2E9C-101B-9397-08002B2CF9AE}" pid="6" name="SARS SuppServ Function">
    <vt:lpwstr>1884;#Communications|2b378cf1-a46b-45a4-b05e-8c7d84352a5f</vt:lpwstr>
  </property>
  <property fmtid="{D5CDD505-2E9C-101B-9397-08002B2CF9AE}" pid="7" name="SARS SuppServ Function0">
    <vt:lpwstr>1884;#Communications|2b378cf1-a46b-45a4-b05e-8c7d84352a5f</vt:lpwstr>
  </property>
  <property fmtid="{D5CDD505-2E9C-101B-9397-08002B2CF9AE}" pid="8" name="Order">
    <vt:r8>7400</vt:r8>
  </property>
  <property fmtid="{D5CDD505-2E9C-101B-9397-08002B2CF9AE}" pid="9" name="xd_ProgID">
    <vt:lpwstr/>
  </property>
  <property fmtid="{D5CDD505-2E9C-101B-9397-08002B2CF9AE}" pid="10" name="_CopySource">
    <vt:lpwstr>http://sarsportal/ProdQMS/Supp/SARS SuppServ Doc Router/COMMS-CI-01-T47 - PowerPoint Presentation Template Plain - Internal Template.potx</vt:lpwstr>
  </property>
  <property fmtid="{D5CDD505-2E9C-101B-9397-08002B2CF9AE}" pid="11" name="TemplateUrl">
    <vt:lpwstr/>
  </property>
  <property fmtid="{D5CDD505-2E9C-101B-9397-08002B2CF9AE}" pid="12" name="Synopsis">
    <vt:lpwstr/>
  </property>
  <property fmtid="{D5CDD505-2E9C-101B-9397-08002B2CF9AE}" pid="13" name="Applicable Year">
    <vt:lpwstr/>
  </property>
  <property fmtid="{D5CDD505-2E9C-101B-9397-08002B2CF9AE}" pid="14" name="Tender Type">
    <vt:lpwstr/>
  </property>
  <property fmtid="{D5CDD505-2E9C-101B-9397-08002B2CF9AE}" pid="15" name="Tender Number">
    <vt:lpwstr/>
  </property>
  <property fmtid="{D5CDD505-2E9C-101B-9397-08002B2CF9AE}" pid="16" name="Scam Institution">
    <vt:lpwstr/>
  </property>
  <property fmtid="{D5CDD505-2E9C-101B-9397-08002B2CF9AE}" pid="17" name="Tender Doc Type">
    <vt:lpwstr/>
  </property>
  <property fmtid="{D5CDD505-2E9C-101B-9397-08002B2CF9AE}" pid="18" name="Scam Subject">
    <vt:lpwstr/>
  </property>
  <property fmtid="{D5CDD505-2E9C-101B-9397-08002B2CF9AE}" pid="19" name="Scam Source">
    <vt:lpwstr/>
  </property>
</Properties>
</file>