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80" r:id="rId5"/>
  </p:sldMasterIdLst>
  <p:notesMasterIdLst>
    <p:notesMasterId r:id="rId41"/>
  </p:notesMasterIdLst>
  <p:sldIdLst>
    <p:sldId id="256" r:id="rId6"/>
    <p:sldId id="291" r:id="rId7"/>
    <p:sldId id="293" r:id="rId8"/>
    <p:sldId id="393" r:id="rId9"/>
    <p:sldId id="394" r:id="rId10"/>
    <p:sldId id="395" r:id="rId11"/>
    <p:sldId id="396" r:id="rId12"/>
    <p:sldId id="295" r:id="rId13"/>
    <p:sldId id="294" r:id="rId14"/>
    <p:sldId id="297" r:id="rId15"/>
    <p:sldId id="352" r:id="rId16"/>
    <p:sldId id="384" r:id="rId17"/>
    <p:sldId id="298" r:id="rId18"/>
    <p:sldId id="391" r:id="rId19"/>
    <p:sldId id="392" r:id="rId20"/>
    <p:sldId id="299" r:id="rId21"/>
    <p:sldId id="387" r:id="rId22"/>
    <p:sldId id="385" r:id="rId23"/>
    <p:sldId id="357" r:id="rId24"/>
    <p:sldId id="403" r:id="rId25"/>
    <p:sldId id="404" r:id="rId26"/>
    <p:sldId id="405" r:id="rId27"/>
    <p:sldId id="406" r:id="rId28"/>
    <p:sldId id="386" r:id="rId29"/>
    <p:sldId id="368" r:id="rId30"/>
    <p:sldId id="380" r:id="rId31"/>
    <p:sldId id="362" r:id="rId32"/>
    <p:sldId id="360" r:id="rId33"/>
    <p:sldId id="358" r:id="rId34"/>
    <p:sldId id="349" r:id="rId35"/>
    <p:sldId id="350" r:id="rId36"/>
    <p:sldId id="361" r:id="rId37"/>
    <p:sldId id="359" r:id="rId38"/>
    <p:sldId id="351" r:id="rId39"/>
    <p:sldId id="284" r:id="rId40"/>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72403B-CDE4-49C7-A341-6C580D9FF1D5}">
          <p14:sldIdLst>
            <p14:sldId id="256"/>
            <p14:sldId id="291"/>
            <p14:sldId id="293"/>
            <p14:sldId id="393"/>
            <p14:sldId id="394"/>
            <p14:sldId id="395"/>
            <p14:sldId id="396"/>
            <p14:sldId id="295"/>
            <p14:sldId id="294"/>
            <p14:sldId id="297"/>
          </p14:sldIdLst>
        </p14:section>
        <p14:section name="Untitled Section" id="{54A9D900-A650-4DEC-9719-B9679FDDE41F}">
          <p14:sldIdLst>
            <p14:sldId id="352"/>
            <p14:sldId id="384"/>
            <p14:sldId id="298"/>
            <p14:sldId id="391"/>
            <p14:sldId id="392"/>
            <p14:sldId id="299"/>
            <p14:sldId id="387"/>
            <p14:sldId id="385"/>
            <p14:sldId id="357"/>
            <p14:sldId id="403"/>
            <p14:sldId id="404"/>
            <p14:sldId id="405"/>
            <p14:sldId id="406"/>
            <p14:sldId id="386"/>
            <p14:sldId id="368"/>
            <p14:sldId id="380"/>
            <p14:sldId id="362"/>
            <p14:sldId id="360"/>
            <p14:sldId id="358"/>
            <p14:sldId id="349"/>
            <p14:sldId id="350"/>
            <p14:sldId id="361"/>
            <p14:sldId id="359"/>
            <p14:sldId id="351"/>
            <p14:sldId id="2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2C6"/>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p:restoredTop sz="94694"/>
  </p:normalViewPr>
  <p:slideViewPr>
    <p:cSldViewPr snapToGrid="0" snapToObjects="1">
      <p:cViewPr varScale="1">
        <p:scale>
          <a:sx n="78" d="100"/>
          <a:sy n="78" d="100"/>
        </p:scale>
        <p:origin x="1066" y="62"/>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7/19/2023</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15</a:t>
            </a:fld>
            <a:endParaRPr lang="en-US" dirty="0"/>
          </a:p>
        </p:txBody>
      </p:sp>
    </p:spTree>
    <p:extLst>
      <p:ext uri="{BB962C8B-B14F-4D97-AF65-F5344CB8AC3E}">
        <p14:creationId xmlns:p14="http://schemas.microsoft.com/office/powerpoint/2010/main" val="1469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29</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30</a:t>
            </a:fld>
            <a:endParaRPr lang="en-ZA" dirty="0"/>
          </a:p>
        </p:txBody>
      </p:sp>
    </p:spTree>
    <p:extLst>
      <p:ext uri="{BB962C8B-B14F-4D97-AF65-F5344CB8AC3E}">
        <p14:creationId xmlns:p14="http://schemas.microsoft.com/office/powerpoint/2010/main" val="25853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31</a:t>
            </a:fld>
            <a:endParaRPr lang="en-ZA" dirty="0"/>
          </a:p>
        </p:txBody>
      </p:sp>
    </p:spTree>
    <p:extLst>
      <p:ext uri="{BB962C8B-B14F-4D97-AF65-F5344CB8AC3E}">
        <p14:creationId xmlns:p14="http://schemas.microsoft.com/office/powerpoint/2010/main" val="20971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34</a:t>
            </a:fld>
            <a:endParaRPr lang="en-US" dirty="0"/>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26023" y="1298575"/>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592516" y="1298575"/>
            <a:ext cx="432581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26012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61472"/>
            <a:ext cx="8229600" cy="369332"/>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436211"/>
            <a:ext cx="4040066"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270" y="1436211"/>
            <a:ext cx="4041531"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531"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418162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344064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571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9547"/>
            <a:ext cx="3008435" cy="615553"/>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538" y="273051"/>
            <a:ext cx="5111262"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1"/>
            <a:ext cx="3008435"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3767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5059561"/>
            <a:ext cx="5486400" cy="307777"/>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166" y="612775"/>
            <a:ext cx="5486400"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166" y="5367338"/>
            <a:ext cx="5486400"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562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855680" y="1298575"/>
            <a:ext cx="4062651" cy="16312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1133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9960" y="166689"/>
            <a:ext cx="738664" cy="27463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9029" y="166689"/>
            <a:ext cx="2000548" cy="274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43234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extLst>
      <p:ext uri="{BB962C8B-B14F-4D97-AF65-F5344CB8AC3E}">
        <p14:creationId xmlns:p14="http://schemas.microsoft.com/office/powerpoint/2010/main" val="327243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80772"/>
            <a:ext cx="7772400" cy="369332"/>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36933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Tree>
    <p:extLst>
      <p:ext uri="{BB962C8B-B14F-4D97-AF65-F5344CB8AC3E}">
        <p14:creationId xmlns:p14="http://schemas.microsoft.com/office/powerpoint/2010/main" val="414855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2274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231106"/>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435" y="4099123"/>
            <a:ext cx="7772400"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450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w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17" Type="http://schemas.openxmlformats.org/officeDocument/2006/relationships/oleObject" Target="../embeddings/oleObject1.bin"/><Relationship Id="rId2" Type="http://schemas.openxmlformats.org/officeDocument/2006/relationships/slideLayout" Target="../slideLayouts/slideLayout8.xml"/><Relationship Id="rId16"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ags" Target="../tags/tag3.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C4A0F-DD9F-2A4B-A7C2-D3C533F08224}"/>
              </a:ext>
            </a:extLst>
          </p:cNvPr>
          <p:cNvPicPr>
            <a:picLocks noChangeAspect="1"/>
          </p:cNvPicPr>
          <p:nvPr userDrawn="1"/>
        </p:nvPicPr>
        <p:blipFill>
          <a:blip r:embed="rId9"/>
          <a:stretch>
            <a:fillRect/>
          </a:stretch>
        </p:blipFill>
        <p:spPr>
          <a:xfrm>
            <a:off x="791644" y="6362004"/>
            <a:ext cx="897083" cy="2960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0"/>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8" name="Picture 2" descr="capa-1 copy"/>
          <p:cNvPicPr>
            <a:picLocks noChangeAspect="1" noChangeArrowheads="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graphicFrame>
        <p:nvGraphicFramePr>
          <p:cNvPr id="1026" name="Rectangle 3" hidden="1"/>
          <p:cNvGraphicFramePr>
            <a:graphicFrameLocks/>
          </p:cNvGraphicFramePr>
          <p:nvPr/>
        </p:nvGraphicFramePr>
        <p:xfrm>
          <a:off x="5862" y="1"/>
          <a:ext cx="149469" cy="161925"/>
        </p:xfrm>
        <a:graphic>
          <a:graphicData uri="http://schemas.openxmlformats.org/presentationml/2006/ole">
            <mc:AlternateContent xmlns:mc="http://schemas.openxmlformats.org/markup-compatibility/2006">
              <mc:Choice xmlns:v="urn:schemas-microsoft-com:vml" Requires="v">
                <p:oleObj r:id="rId17" imgW="0" imgH="0" progId="">
                  <p:embed/>
                </p:oleObj>
              </mc:Choice>
              <mc:Fallback>
                <p:oleObj r:id="rId17" imgW="0" imgH="0" progId="">
                  <p:embed/>
                  <p:pic>
                    <p:nvPicPr>
                      <p:cNvPr id="1026"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62" y="1"/>
                        <a:ext cx="149469"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29" name="McK Title Elements"/>
          <p:cNvGrpSpPr>
            <a:grpSpLocks/>
          </p:cNvGrpSpPr>
          <p:nvPr/>
        </p:nvGrpSpPr>
        <p:grpSpPr bwMode="auto">
          <a:xfrm>
            <a:off x="2693377" y="2182813"/>
            <a:ext cx="5130312" cy="4602162"/>
            <a:chOff x="1663" y="1348"/>
            <a:chExt cx="3167" cy="2841"/>
          </a:xfrm>
        </p:grpSpPr>
        <p:sp>
          <p:nvSpPr>
            <p:cNvPr id="13" name="McK Confidential" hidden="1"/>
            <p:cNvSpPr txBox="1">
              <a:spLocks noChangeArrowheads="1"/>
            </p:cNvSpPr>
            <p:nvPr/>
          </p:nvSpPr>
          <p:spPr bwMode="gray">
            <a:xfrm>
              <a:off x="1663" y="1348"/>
              <a:ext cx="936" cy="134"/>
            </a:xfrm>
            <a:prstGeom prst="rect">
              <a:avLst/>
            </a:prstGeom>
            <a:noFill/>
            <a:ln w="9525">
              <a:noFill/>
              <a:miter lim="800000"/>
              <a:headEnd/>
              <a:tailEnd/>
            </a:ln>
            <a:effectLst/>
          </p:spPr>
          <p:txBody>
            <a:bodyPr lIns="0" tIns="0" rIns="0" bIns="0">
              <a:spAutoFit/>
            </a:bodyPr>
            <a:lstStyle/>
            <a:p>
              <a:pPr defTabSz="933450" fontAlgn="base">
                <a:spcBef>
                  <a:spcPct val="0"/>
                </a:spcBef>
                <a:spcAft>
                  <a:spcPct val="0"/>
                </a:spcAft>
                <a:defRPr/>
              </a:pPr>
              <a:r>
                <a:rPr lang="en-GB" sz="1400" dirty="0">
                  <a:solidFill>
                    <a:srgbClr val="000000"/>
                  </a:solidFill>
                </a:rPr>
                <a:t>CONFIDENTIAL</a:t>
              </a:r>
            </a:p>
          </p:txBody>
        </p:sp>
        <p:sp>
          <p:nvSpPr>
            <p:cNvPr id="14" name="McK Document" hidden="1"/>
            <p:cNvSpPr txBox="1">
              <a:spLocks noChangeArrowheads="1"/>
            </p:cNvSpPr>
            <p:nvPr/>
          </p:nvSpPr>
          <p:spPr bwMode="gray">
            <a:xfrm>
              <a:off x="1663" y="3038"/>
              <a:ext cx="3167" cy="133"/>
            </a:xfrm>
            <a:prstGeom prst="rect">
              <a:avLst/>
            </a:prstGeom>
            <a:noFill/>
            <a:ln w="9525">
              <a:noFill/>
              <a:miter lim="800000"/>
              <a:headEnd/>
              <a:tailEnd/>
            </a:ln>
            <a:effectLst/>
          </p:spPr>
          <p:txBody>
            <a:bodyPr lIns="0" tIns="0" rIns="0" bIns="0" anchor="b">
              <a:spAutoFit/>
            </a:bodyPr>
            <a:lstStyle/>
            <a:p>
              <a:pPr defTabSz="933450" fontAlgn="base">
                <a:spcBef>
                  <a:spcPct val="0"/>
                </a:spcBef>
                <a:spcAft>
                  <a:spcPct val="0"/>
                </a:spcAft>
                <a:defRPr/>
              </a:pPr>
              <a:r>
                <a:rPr lang="en-GB" sz="1400" dirty="0">
                  <a:solidFill>
                    <a:srgbClr val="000000"/>
                  </a:solidFill>
                </a:rPr>
                <a:t>Document</a:t>
              </a:r>
            </a:p>
          </p:txBody>
        </p:sp>
        <p:sp>
          <p:nvSpPr>
            <p:cNvPr id="15" name="McK Date" hidden="1"/>
            <p:cNvSpPr txBox="1">
              <a:spLocks noChangeArrowheads="1"/>
            </p:cNvSpPr>
            <p:nvPr/>
          </p:nvSpPr>
          <p:spPr bwMode="gray">
            <a:xfrm>
              <a:off x="1663" y="3216"/>
              <a:ext cx="3167" cy="134"/>
            </a:xfrm>
            <a:prstGeom prst="rect">
              <a:avLst/>
            </a:prstGeom>
            <a:noFill/>
            <a:ln w="9525">
              <a:noFill/>
              <a:miter lim="800000"/>
              <a:headEnd/>
              <a:tailEnd/>
            </a:ln>
            <a:effectLst/>
          </p:spPr>
          <p:txBody>
            <a:bodyPr lIns="0" tIns="0" rIns="0" bIns="0">
              <a:spAutoFit/>
            </a:bodyPr>
            <a:lstStyle/>
            <a:p>
              <a:pPr defTabSz="933450" fontAlgn="base">
                <a:spcBef>
                  <a:spcPct val="0"/>
                </a:spcBef>
                <a:spcAft>
                  <a:spcPct val="0"/>
                </a:spcAft>
                <a:defRPr/>
              </a:pPr>
              <a:r>
                <a:rPr lang="en-GB" sz="1400" dirty="0">
                  <a:solidFill>
                    <a:srgbClr val="000000"/>
                  </a:solidFill>
                </a:rPr>
                <a:t>Date</a:t>
              </a:r>
            </a:p>
          </p:txBody>
        </p:sp>
        <p:sp>
          <p:nvSpPr>
            <p:cNvPr id="16" name="McK Disclaimer" hidden="1"/>
            <p:cNvSpPr>
              <a:spLocks noChangeArrowheads="1"/>
            </p:cNvSpPr>
            <p:nvPr>
              <p:custDataLst>
                <p:tags r:id="rId15"/>
              </p:custDataLst>
            </p:nvPr>
          </p:nvSpPr>
          <p:spPr bwMode="gray">
            <a:xfrm>
              <a:off x="1663" y="3759"/>
              <a:ext cx="2303" cy="430"/>
            </a:xfrm>
            <a:prstGeom prst="rect">
              <a:avLst/>
            </a:prstGeom>
            <a:noFill/>
            <a:ln w="9525">
              <a:noFill/>
              <a:miter lim="800000"/>
              <a:headEnd/>
              <a:tailEnd/>
            </a:ln>
            <a:effectLst/>
          </p:spPr>
          <p:txBody>
            <a:bodyPr lIns="0" tIns="0" rIns="0" bIns="0" anchor="b">
              <a:spAutoFit/>
            </a:bodyPr>
            <a:lstStyle/>
            <a:p>
              <a:pPr defTabSz="820738" eaLnBrk="0" fontAlgn="base" hangingPunct="0">
                <a:spcBef>
                  <a:spcPct val="0"/>
                </a:spcBef>
                <a:spcAft>
                  <a:spcPct val="0"/>
                </a:spcAft>
                <a:defRPr/>
              </a:pPr>
              <a:r>
                <a:rPr lang="en-GB" sz="900" dirty="0">
                  <a:solidFill>
                    <a:srgbClr val="000000"/>
                  </a:solidFill>
                </a:rPr>
                <a:t>This report is solely for the use of client personnel.  No part of it may be circulated, quoted, or reproduced for distribution outside the client organisation without prior written approval from McKinsey &amp; Company. This material was used by McKinsey &amp; Company during an oral presentation; it is not a complete record of the discussion.</a:t>
              </a:r>
            </a:p>
          </p:txBody>
        </p:sp>
      </p:grpSp>
      <p:sp>
        <p:nvSpPr>
          <p:cNvPr id="17" name="Working Draft Text" hidden="1"/>
          <p:cNvSpPr>
            <a:spLocks noChangeArrowheads="1"/>
          </p:cNvSpPr>
          <p:nvPr/>
        </p:nvSpPr>
        <p:spPr bwMode="gray">
          <a:xfrm>
            <a:off x="414705" y="504825"/>
            <a:ext cx="3109546" cy="276999"/>
          </a:xfrm>
          <a:prstGeom prst="rect">
            <a:avLst/>
          </a:prstGeom>
          <a:noFill/>
          <a:ln w="9525">
            <a:noFill/>
            <a:miter lim="800000"/>
            <a:headEnd/>
            <a:tailEnd/>
          </a:ln>
          <a:effectLst/>
        </p:spPr>
        <p:txBody>
          <a:bodyPr lIns="0" tIns="0" rIns="0" bIns="0">
            <a:spAutoFit/>
          </a:bodyPr>
          <a:lstStyle/>
          <a:p>
            <a:pPr defTabSz="912813" fontAlgn="base">
              <a:spcBef>
                <a:spcPct val="0"/>
              </a:spcBef>
              <a:spcAft>
                <a:spcPct val="0"/>
              </a:spcAft>
              <a:defRPr/>
            </a:pPr>
            <a:r>
              <a:rPr lang="en-US" dirty="0">
                <a:solidFill>
                  <a:srgbClr val="000000"/>
                </a:solidFill>
              </a:rPr>
              <a:t>Working Draft    </a:t>
            </a:r>
          </a:p>
        </p:txBody>
      </p:sp>
      <p:sp>
        <p:nvSpPr>
          <p:cNvPr id="18" name="Working Draft" hidden="1"/>
          <p:cNvSpPr txBox="1">
            <a:spLocks noChangeArrowheads="1"/>
          </p:cNvSpPr>
          <p:nvPr/>
        </p:nvSpPr>
        <p:spPr bwMode="gray">
          <a:xfrm>
            <a:off x="414704" y="749301"/>
            <a:ext cx="4043479" cy="184666"/>
          </a:xfrm>
          <a:prstGeom prst="rect">
            <a:avLst/>
          </a:prstGeom>
          <a:noFill/>
          <a:ln w="9525">
            <a:noFill/>
            <a:miter lim="800000"/>
            <a:headEnd/>
            <a:tailEnd/>
          </a:ln>
          <a:effectLst/>
        </p:spPr>
        <p:txBody>
          <a:bodyPr wrap="none" lIns="0" tIns="0" rIns="0" bIns="0">
            <a:spAutoFit/>
          </a:bodyPr>
          <a:lstStyle/>
          <a:p>
            <a:pPr defTabSz="933450" fontAlgn="base">
              <a:spcBef>
                <a:spcPct val="0"/>
              </a:spcBef>
              <a:spcAft>
                <a:spcPct val="0"/>
              </a:spcAft>
              <a:defRPr/>
            </a:pPr>
            <a:r>
              <a:rPr lang="en-US" sz="1200" dirty="0">
                <a:solidFill>
                  <a:srgbClr val="FFFFFF"/>
                </a:solidFill>
              </a:rPr>
              <a:t>Last Modified 09/20/2007 10:49:20 AM India Standard Time</a:t>
            </a:r>
          </a:p>
        </p:txBody>
      </p:sp>
      <p:sp>
        <p:nvSpPr>
          <p:cNvPr id="19" name="Printed" hidden="1"/>
          <p:cNvSpPr txBox="1">
            <a:spLocks noChangeArrowheads="1"/>
          </p:cNvSpPr>
          <p:nvPr/>
        </p:nvSpPr>
        <p:spPr bwMode="gray">
          <a:xfrm>
            <a:off x="414705" y="971551"/>
            <a:ext cx="3905250" cy="187325"/>
          </a:xfrm>
          <a:prstGeom prst="rect">
            <a:avLst/>
          </a:prstGeom>
          <a:noFill/>
          <a:ln w="9525">
            <a:noFill/>
            <a:miter lim="800000"/>
            <a:headEnd/>
            <a:tailEnd/>
          </a:ln>
          <a:effectLst/>
        </p:spPr>
        <p:txBody>
          <a:bodyPr wrap="none" lIns="0" tIns="0" rIns="0" bIns="0">
            <a:spAutoFit/>
          </a:bodyPr>
          <a:lstStyle/>
          <a:p>
            <a:pPr defTabSz="933450" fontAlgn="base">
              <a:spcBef>
                <a:spcPct val="0"/>
              </a:spcBef>
              <a:spcAft>
                <a:spcPct val="0"/>
              </a:spcAft>
              <a:defRPr/>
            </a:pPr>
            <a:r>
              <a:rPr lang="en-US" sz="1200" dirty="0">
                <a:solidFill>
                  <a:srgbClr val="FFFFFF"/>
                </a:solidFill>
              </a:rPr>
              <a:t>Printed 06/08/2007 18:26:04 South Africa Standard Time</a:t>
            </a:r>
          </a:p>
        </p:txBody>
      </p:sp>
      <p:sp>
        <p:nvSpPr>
          <p:cNvPr id="1033" name="Rectangle 3"/>
          <p:cNvSpPr>
            <a:spLocks noGrp="1" noChangeArrowheads="1"/>
          </p:cNvSpPr>
          <p:nvPr>
            <p:ph type="title"/>
            <p:custDataLst>
              <p:tags r:id="rId13"/>
            </p:custDataLst>
          </p:nvPr>
        </p:nvSpPr>
        <p:spPr bwMode="gray">
          <a:xfrm>
            <a:off x="121628" y="164586"/>
            <a:ext cx="8793773" cy="369332"/>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1034" name="Rectangle 4"/>
          <p:cNvSpPr>
            <a:spLocks noGrp="1" noChangeArrowheads="1"/>
          </p:cNvSpPr>
          <p:nvPr>
            <p:ph type="body" idx="1"/>
            <p:custDataLst>
              <p:tags r:id="rId14"/>
            </p:custDataLst>
          </p:nvPr>
        </p:nvSpPr>
        <p:spPr bwMode="gray">
          <a:xfrm>
            <a:off x="126023" y="1298575"/>
            <a:ext cx="8792308" cy="163121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1277843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dt="0"/>
  <p:txStyles>
    <p:titleStyle>
      <a:lvl1pPr algn="l" defTabSz="912813" rtl="0" eaLnBrk="0" fontAlgn="base" hangingPunct="0">
        <a:spcBef>
          <a:spcPct val="0"/>
        </a:spcBef>
        <a:spcAft>
          <a:spcPct val="0"/>
        </a:spcAft>
        <a:defRPr sz="2400" b="1">
          <a:solidFill>
            <a:schemeClr val="bg1"/>
          </a:solidFill>
          <a:latin typeface="+mj-lt"/>
          <a:ea typeface="+mj-ea"/>
          <a:cs typeface="+mj-cs"/>
        </a:defRPr>
      </a:lvl1pPr>
      <a:lvl2pPr algn="l" defTabSz="912813" rtl="0" eaLnBrk="0" fontAlgn="base" hangingPunct="0">
        <a:spcBef>
          <a:spcPct val="0"/>
        </a:spcBef>
        <a:spcAft>
          <a:spcPct val="0"/>
        </a:spcAft>
        <a:defRPr sz="2400" b="1">
          <a:solidFill>
            <a:schemeClr val="bg1"/>
          </a:solidFill>
          <a:latin typeface="Arial Rounded MT Bold" pitchFamily="34" charset="0"/>
        </a:defRPr>
      </a:lvl2pPr>
      <a:lvl3pPr algn="l" defTabSz="912813" rtl="0" eaLnBrk="0" fontAlgn="base" hangingPunct="0">
        <a:spcBef>
          <a:spcPct val="0"/>
        </a:spcBef>
        <a:spcAft>
          <a:spcPct val="0"/>
        </a:spcAft>
        <a:defRPr sz="2400" b="1">
          <a:solidFill>
            <a:schemeClr val="bg1"/>
          </a:solidFill>
          <a:latin typeface="Arial Rounded MT Bold" pitchFamily="34" charset="0"/>
        </a:defRPr>
      </a:lvl3pPr>
      <a:lvl4pPr algn="l" defTabSz="912813" rtl="0" eaLnBrk="0" fontAlgn="base" hangingPunct="0">
        <a:spcBef>
          <a:spcPct val="0"/>
        </a:spcBef>
        <a:spcAft>
          <a:spcPct val="0"/>
        </a:spcAft>
        <a:defRPr sz="2400" b="1">
          <a:solidFill>
            <a:schemeClr val="bg1"/>
          </a:solidFill>
          <a:latin typeface="Arial Rounded MT Bold" pitchFamily="34" charset="0"/>
        </a:defRPr>
      </a:lvl4pPr>
      <a:lvl5pPr algn="l" defTabSz="912813" rtl="0" eaLnBrk="0" fontAlgn="base" hangingPunct="0">
        <a:spcBef>
          <a:spcPct val="0"/>
        </a:spcBef>
        <a:spcAft>
          <a:spcPct val="0"/>
        </a:spcAft>
        <a:defRPr sz="2400" b="1">
          <a:solidFill>
            <a:schemeClr val="bg1"/>
          </a:solidFill>
          <a:latin typeface="Arial Rounded MT Bold" pitchFamily="34" charset="0"/>
        </a:defRPr>
      </a:lvl5pPr>
      <a:lvl6pPr marL="457200" algn="l" defTabSz="912813" rtl="0" eaLnBrk="0" fontAlgn="base" hangingPunct="0">
        <a:spcBef>
          <a:spcPct val="0"/>
        </a:spcBef>
        <a:spcAft>
          <a:spcPct val="0"/>
        </a:spcAft>
        <a:defRPr sz="2400" b="1">
          <a:solidFill>
            <a:schemeClr val="bg1"/>
          </a:solidFill>
          <a:latin typeface="Arial Rounded MT Bold" pitchFamily="34" charset="0"/>
        </a:defRPr>
      </a:lvl6pPr>
      <a:lvl7pPr marL="914400" algn="l" defTabSz="912813" rtl="0" eaLnBrk="0" fontAlgn="base" hangingPunct="0">
        <a:spcBef>
          <a:spcPct val="0"/>
        </a:spcBef>
        <a:spcAft>
          <a:spcPct val="0"/>
        </a:spcAft>
        <a:defRPr sz="2400" b="1">
          <a:solidFill>
            <a:schemeClr val="bg1"/>
          </a:solidFill>
          <a:latin typeface="Arial Rounded MT Bold" pitchFamily="34" charset="0"/>
        </a:defRPr>
      </a:lvl7pPr>
      <a:lvl8pPr marL="1371600" algn="l" defTabSz="912813" rtl="0" eaLnBrk="0" fontAlgn="base" hangingPunct="0">
        <a:spcBef>
          <a:spcPct val="0"/>
        </a:spcBef>
        <a:spcAft>
          <a:spcPct val="0"/>
        </a:spcAft>
        <a:defRPr sz="2400" b="1">
          <a:solidFill>
            <a:schemeClr val="bg1"/>
          </a:solidFill>
          <a:latin typeface="Arial Rounded MT Bold" pitchFamily="34" charset="0"/>
        </a:defRPr>
      </a:lvl8pPr>
      <a:lvl9pPr marL="1828800" algn="l" defTabSz="912813" rtl="0" eaLnBrk="0" fontAlgn="base" hangingPunct="0">
        <a:spcBef>
          <a:spcPct val="0"/>
        </a:spcBef>
        <a:spcAft>
          <a:spcPct val="0"/>
        </a:spcAft>
        <a:defRPr sz="2400" b="1">
          <a:solidFill>
            <a:schemeClr val="bg1"/>
          </a:solidFill>
          <a:latin typeface="Arial Rounded MT Bold" pitchFamily="34" charset="0"/>
        </a:defRPr>
      </a:lvl9pPr>
    </p:titleStyle>
    <p:bodyStyle>
      <a:lvl1pPr marL="342900" indent="-342900" algn="l" defTabSz="950913" rtl="0" eaLnBrk="0" fontAlgn="base" hangingPunct="0">
        <a:spcBef>
          <a:spcPct val="0"/>
        </a:spcBef>
        <a:spcAft>
          <a:spcPct val="0"/>
        </a:spcAft>
        <a:buSzPct val="120000"/>
        <a:buChar char="•"/>
        <a:defRPr sz="2400">
          <a:solidFill>
            <a:schemeClr val="tx1"/>
          </a:solidFill>
          <a:latin typeface="+mn-lt"/>
          <a:ea typeface="+mn-ea"/>
          <a:cs typeface="+mn-cs"/>
        </a:defRPr>
      </a:lvl1pPr>
      <a:lvl2pPr marL="153988" indent="-152400" algn="l" defTabSz="950913" rtl="0" eaLnBrk="0" fontAlgn="base" hangingPunct="0">
        <a:spcBef>
          <a:spcPct val="0"/>
        </a:spcBef>
        <a:spcAft>
          <a:spcPct val="0"/>
        </a:spcAft>
        <a:buClr>
          <a:schemeClr val="tx2"/>
        </a:buClr>
        <a:buSzPct val="120000"/>
        <a:buChar char="•"/>
        <a:defRPr sz="2200">
          <a:solidFill>
            <a:schemeClr val="tx1"/>
          </a:solidFill>
          <a:latin typeface="+mn-lt"/>
        </a:defRPr>
      </a:lvl2pPr>
      <a:lvl3pPr marL="314325" indent="-158750" algn="l" defTabSz="950913" rtl="0" eaLnBrk="0" fontAlgn="base" hangingPunct="0">
        <a:spcBef>
          <a:spcPct val="0"/>
        </a:spcBef>
        <a:spcAft>
          <a:spcPct val="0"/>
        </a:spcAft>
        <a:buClr>
          <a:schemeClr val="tx2"/>
        </a:buClr>
        <a:buFont typeface="Times New Roman" pitchFamily="18" charset="0"/>
        <a:buChar char="–"/>
        <a:defRPr sz="2000">
          <a:solidFill>
            <a:schemeClr val="tx1"/>
          </a:solidFill>
          <a:latin typeface="+mn-lt"/>
        </a:defRPr>
      </a:lvl3pPr>
      <a:lvl4pPr marL="460375" indent="-144463" algn="l" defTabSz="950913" rtl="0" eaLnBrk="0" fontAlgn="base" hangingPunct="0">
        <a:spcBef>
          <a:spcPct val="0"/>
        </a:spcBef>
        <a:spcAft>
          <a:spcPct val="0"/>
        </a:spcAft>
        <a:buClr>
          <a:schemeClr val="tx2"/>
        </a:buClr>
        <a:buSzPct val="89000"/>
        <a:buChar char="•"/>
        <a:defRPr sz="2000">
          <a:solidFill>
            <a:schemeClr val="tx1"/>
          </a:solidFill>
          <a:latin typeface="+mn-lt"/>
        </a:defRPr>
      </a:lvl4pPr>
      <a:lvl5pPr marL="6191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5pPr>
      <a:lvl6pPr marL="10763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6pPr>
      <a:lvl7pPr marL="15335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7pPr>
      <a:lvl8pPr marL="19907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8pPr>
      <a:lvl9pPr marL="2447925" indent="-157163" algn="l" defTabSz="950913" rtl="0" eaLnBrk="0" fontAlgn="base" hangingPunct="0">
        <a:spcBef>
          <a:spcPct val="0"/>
        </a:spcBef>
        <a:spcAft>
          <a:spcPct val="0"/>
        </a:spcAft>
        <a:buClr>
          <a:schemeClr val="tx2"/>
        </a:buClr>
        <a:buSzPct val="75000"/>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tenderoffice@sars.gov.za"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21548-6038-7E41-94EC-34607F2F72EA}"/>
              </a:ext>
            </a:extLst>
          </p:cNvPr>
          <p:cNvPicPr>
            <a:picLocks noChangeAspect="1"/>
          </p:cNvPicPr>
          <p:nvPr/>
        </p:nvPicPr>
        <p:blipFill>
          <a:blip r:embed="rId3"/>
          <a:stretch>
            <a:fillRect/>
          </a:stretch>
        </p:blipFill>
        <p:spPr>
          <a:xfrm>
            <a:off x="372115" y="354061"/>
            <a:ext cx="1750145" cy="577489"/>
          </a:xfrm>
          <a:prstGeom prst="rect">
            <a:avLst/>
          </a:prstGeom>
        </p:spPr>
      </p:pic>
      <p:sp>
        <p:nvSpPr>
          <p:cNvPr id="4" name="Subtitle 3">
            <a:extLst>
              <a:ext uri="{FF2B5EF4-FFF2-40B4-BE49-F238E27FC236}">
                <a16:creationId xmlns:a16="http://schemas.microsoft.com/office/drawing/2014/main" id="{A59469B6-B21C-4AE7-B0D6-6F6C7C5F7C39}"/>
              </a:ext>
            </a:extLst>
          </p:cNvPr>
          <p:cNvSpPr txBox="1">
            <a:spLocks/>
          </p:cNvSpPr>
          <p:nvPr/>
        </p:nvSpPr>
        <p:spPr bwMode="auto">
          <a:xfrm>
            <a:off x="685800" y="4680772"/>
            <a:ext cx="8012260" cy="1881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Compulsory Briefing Session: </a:t>
            </a:r>
            <a:r>
              <a:rPr lang="en-ZA" sz="2000" b="1" kern="0" dirty="0">
                <a:solidFill>
                  <a:schemeClr val="bg1"/>
                </a:solidFill>
                <a:cs typeface="Arial" charset="0"/>
              </a:rPr>
              <a:t>19 July 2023 at 11H00</a:t>
            </a:r>
          </a:p>
          <a:p>
            <a:pPr lvl="0" defTabSz="912813" eaLnBrk="0" hangingPunct="0">
              <a:lnSpc>
                <a:spcPct val="150000"/>
              </a:lnSpc>
              <a:buSzPct val="120000"/>
              <a:defRPr/>
            </a:pPr>
            <a:endParaRPr lang="en-ZA" sz="2000" b="1" kern="0" dirty="0">
              <a:solidFill>
                <a:schemeClr val="bg1"/>
              </a:solidFill>
              <a:cs typeface="Arial" charset="0"/>
            </a:endParaRPr>
          </a:p>
          <a:p>
            <a:pPr lvl="0" defTabSz="912813" eaLnBrk="0" hangingPunct="0">
              <a:lnSpc>
                <a:spcPct val="150000"/>
              </a:lnSpc>
              <a:buSzPct val="120000"/>
              <a:tabLst>
                <a:tab pos="2774950" algn="l"/>
              </a:tabLst>
              <a:defRPr/>
            </a:pPr>
            <a:r>
              <a:rPr kumimoji="0" lang="en-ZA" sz="2000" b="1" i="0" u="none" strike="noStrike" kern="0" cap="none" spc="0" normalizeH="0" baseline="0" noProof="0" dirty="0">
                <a:ln>
                  <a:noFill/>
                </a:ln>
                <a:solidFill>
                  <a:schemeClr val="bg1"/>
                </a:solidFill>
                <a:effectLst/>
                <a:uLnTx/>
                <a:uFillTx/>
                <a:cs typeface="Arial" charset="0"/>
              </a:rPr>
              <a:t>RFP No:</a:t>
            </a:r>
            <a:r>
              <a:rPr lang="en-ZA" sz="2000" b="1" kern="0" noProof="0" dirty="0">
                <a:solidFill>
                  <a:schemeClr val="bg1"/>
                </a:solidFill>
                <a:cs typeface="Arial" charset="0"/>
              </a:rPr>
              <a:t>                                     	</a:t>
            </a:r>
            <a:r>
              <a:rPr kumimoji="0" lang="en-ZA" sz="2000" b="1" i="0" u="none" strike="noStrike" kern="0" cap="none" spc="0" normalizeH="0" baseline="0" noProof="0" dirty="0">
                <a:ln>
                  <a:noFill/>
                </a:ln>
                <a:solidFill>
                  <a:schemeClr val="bg1"/>
                </a:solidFill>
                <a:effectLst/>
                <a:uLnTx/>
                <a:uFillTx/>
                <a:cs typeface="Arial" charset="0"/>
              </a:rPr>
              <a:t>RFP 19/2023</a:t>
            </a:r>
          </a:p>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Closing Date:      	             </a:t>
            </a:r>
            <a:r>
              <a:rPr lang="en-ZA" sz="2000" b="1" kern="0" noProof="0" dirty="0">
                <a:solidFill>
                  <a:schemeClr val="bg1"/>
                </a:solidFill>
                <a:cs typeface="Arial" charset="0"/>
              </a:rPr>
              <a:t>07</a:t>
            </a:r>
            <a:r>
              <a:rPr kumimoji="0" lang="en-ZA" sz="2000" b="1" i="0" u="none" strike="noStrike" kern="0" cap="none" spc="0" normalizeH="0" baseline="0" dirty="0">
                <a:ln>
                  <a:noFill/>
                </a:ln>
                <a:solidFill>
                  <a:schemeClr val="bg1"/>
                </a:solidFill>
                <a:effectLst/>
                <a:uLnTx/>
                <a:uFillTx/>
                <a:cs typeface="Arial" charset="0"/>
              </a:rPr>
              <a:t> </a:t>
            </a:r>
            <a:r>
              <a:rPr lang="en-ZA" sz="2000" b="1" kern="0" dirty="0">
                <a:solidFill>
                  <a:schemeClr val="bg1"/>
                </a:solidFill>
                <a:cs typeface="Arial" charset="0"/>
              </a:rPr>
              <a:t>A</a:t>
            </a:r>
            <a:r>
              <a:rPr kumimoji="0" lang="en-ZA" sz="2000" b="1" i="0" u="none" strike="noStrike" kern="0" cap="none" spc="0" normalizeH="0" baseline="0" dirty="0">
                <a:ln>
                  <a:noFill/>
                </a:ln>
                <a:solidFill>
                  <a:schemeClr val="bg1"/>
                </a:solidFill>
                <a:effectLst/>
                <a:uLnTx/>
                <a:uFillTx/>
                <a:cs typeface="Arial" charset="0"/>
              </a:rPr>
              <a:t>ugust</a:t>
            </a:r>
            <a:r>
              <a:rPr lang="en-ZA" sz="2000" b="1" kern="0" dirty="0">
                <a:solidFill>
                  <a:schemeClr val="bg1"/>
                </a:solidFill>
                <a:cs typeface="Arial" charset="0"/>
              </a:rPr>
              <a:t> 2023</a:t>
            </a:r>
            <a:r>
              <a:rPr kumimoji="0" lang="en-ZA" sz="2000" b="1" i="0" u="none" strike="noStrike" kern="0" cap="none" spc="0" normalizeH="0" baseline="0" noProof="0" dirty="0">
                <a:ln>
                  <a:noFill/>
                </a:ln>
                <a:solidFill>
                  <a:schemeClr val="bg1"/>
                </a:solidFill>
                <a:effectLst/>
                <a:uLnTx/>
                <a:uFillTx/>
                <a:cs typeface="Arial" charset="0"/>
              </a:rPr>
              <a:t>,</a:t>
            </a:r>
            <a:r>
              <a:rPr kumimoji="0" lang="en-ZA" sz="2000" b="1" i="0" u="none" strike="noStrike" kern="0" cap="none" spc="0" normalizeH="0" noProof="0" dirty="0">
                <a:ln>
                  <a:noFill/>
                </a:ln>
                <a:solidFill>
                  <a:schemeClr val="bg1"/>
                </a:solidFill>
                <a:effectLst/>
                <a:uLnTx/>
                <a:uFillTx/>
                <a:cs typeface="Arial" charset="0"/>
              </a:rPr>
              <a:t>  </a:t>
            </a:r>
            <a:r>
              <a:rPr kumimoji="0" lang="en-ZA" sz="2000" b="1" i="0" u="none" strike="noStrike" kern="0" cap="none" spc="0" normalizeH="0" baseline="0" noProof="0" dirty="0">
                <a:ln>
                  <a:noFill/>
                </a:ln>
                <a:solidFill>
                  <a:schemeClr val="bg1"/>
                </a:solidFill>
                <a:effectLst/>
                <a:uLnTx/>
                <a:uFillTx/>
                <a:cs typeface="Arial" charset="0"/>
              </a:rPr>
              <a:t>11H00</a:t>
            </a:r>
          </a:p>
        </p:txBody>
      </p:sp>
      <p:sp>
        <p:nvSpPr>
          <p:cNvPr id="5" name="Subtitle 2">
            <a:extLst>
              <a:ext uri="{FF2B5EF4-FFF2-40B4-BE49-F238E27FC236}">
                <a16:creationId xmlns:a16="http://schemas.microsoft.com/office/drawing/2014/main" id="{BBE37CBF-F13E-4178-9277-D3F2A176387F}"/>
              </a:ext>
            </a:extLst>
          </p:cNvPr>
          <p:cNvSpPr txBox="1">
            <a:spLocks/>
          </p:cNvSpPr>
          <p:nvPr/>
        </p:nvSpPr>
        <p:spPr>
          <a:xfrm>
            <a:off x="536331" y="2499653"/>
            <a:ext cx="8161729" cy="1858694"/>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4"/>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ZA" dirty="0"/>
          </a:p>
          <a:p>
            <a:endParaRPr lang="en-ZA" dirty="0"/>
          </a:p>
          <a:p>
            <a:pPr algn="just">
              <a:lnSpc>
                <a:spcPct val="150000"/>
              </a:lnSpc>
            </a:pPr>
            <a:r>
              <a:rPr lang="en-GB" b="1" kern="0" dirty="0">
                <a:solidFill>
                  <a:schemeClr val="bg1"/>
                </a:solidFill>
                <a:latin typeface="+mn-lt"/>
                <a:cs typeface="Arial" charset="0"/>
              </a:rPr>
              <a:t>PROVISION OF GRAPH DATABASE MANAGEMENT SOFTWARE  TOOL WITH MAINTENANCE AND SUPPORT</a:t>
            </a:r>
          </a:p>
          <a:p>
            <a:pPr algn="just">
              <a:lnSpc>
                <a:spcPct val="150000"/>
              </a:lnSpc>
            </a:pPr>
            <a:r>
              <a:rPr lang="en-US" b="1" kern="0" dirty="0">
                <a:solidFill>
                  <a:schemeClr val="bg1"/>
                </a:solidFill>
                <a:latin typeface="+mn-lt"/>
                <a:cs typeface="Arial" charset="0"/>
              </a:rPr>
              <a:t> </a:t>
            </a:r>
          </a:p>
        </p:txBody>
      </p:sp>
    </p:spTree>
    <p:extLst>
      <p:ext uri="{BB962C8B-B14F-4D97-AF65-F5344CB8AC3E}">
        <p14:creationId xmlns:p14="http://schemas.microsoft.com/office/powerpoint/2010/main" val="87529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9</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92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RFP Timelines</a:t>
            </a:r>
          </a:p>
          <a:p>
            <a:pPr marL="228600" indent="-228600">
              <a:lnSpc>
                <a:spcPct val="135000"/>
              </a:lnSpc>
              <a:spcBef>
                <a:spcPct val="75000"/>
              </a:spcBef>
              <a:spcAft>
                <a:spcPct val="10000"/>
              </a:spcAft>
              <a:buClr>
                <a:schemeClr val="accent1"/>
              </a:buClr>
            </a:pPr>
            <a:r>
              <a:rPr lang="en-ZA" b="1" dirty="0">
                <a:solidFill>
                  <a:srgbClr val="FF0000"/>
                </a:solidFill>
              </a:rPr>
              <a:t>3. Background and Requirements</a:t>
            </a:r>
          </a:p>
          <a:p>
            <a:pPr marL="228600" indent="-228600">
              <a:lnSpc>
                <a:spcPct val="135000"/>
              </a:lnSpc>
              <a:spcBef>
                <a:spcPct val="75000"/>
              </a:spcBef>
              <a:spcAft>
                <a:spcPct val="10000"/>
              </a:spcAft>
              <a:buClr>
                <a:schemeClr val="accent1"/>
              </a:buClr>
            </a:pPr>
            <a:r>
              <a:rPr lang="en-ZA" b="1" dirty="0">
                <a:solidFill>
                  <a:schemeClr val="tx2"/>
                </a:solidFill>
              </a:rPr>
              <a:t>4. Bid Evaluation Process </a:t>
            </a:r>
          </a:p>
          <a:p>
            <a:pPr marL="228600" indent="-228600">
              <a:lnSpc>
                <a:spcPct val="135000"/>
              </a:lnSpc>
              <a:spcBef>
                <a:spcPct val="75000"/>
              </a:spcBef>
              <a:spcAft>
                <a:spcPct val="10000"/>
              </a:spcAft>
              <a:buClr>
                <a:schemeClr val="accent1"/>
              </a:buClr>
            </a:pPr>
            <a:r>
              <a:rPr lang="en-US" b="1" dirty="0">
                <a:solidFill>
                  <a:schemeClr val="tx2"/>
                </a:solidFill>
              </a:rPr>
              <a:t>5. Price &amp; Specific goals</a:t>
            </a:r>
          </a:p>
          <a:p>
            <a:pPr marL="228600" indent="-228600">
              <a:lnSpc>
                <a:spcPct val="135000"/>
              </a:lnSpc>
              <a:spcBef>
                <a:spcPct val="75000"/>
              </a:spcBef>
              <a:spcAft>
                <a:spcPct val="10000"/>
              </a:spcAft>
              <a:buClr>
                <a:schemeClr val="accent1"/>
              </a:buClr>
            </a:pPr>
            <a:r>
              <a:rPr lang="en-ZA" sz="1800" b="1" dirty="0">
                <a:solidFill>
                  <a:schemeClr val="tx2"/>
                </a:solidFill>
              </a:rPr>
              <a:t>6.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7.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8. Q&amp;A</a:t>
            </a:r>
            <a:endParaRPr lang="en-ZA" sz="1100" dirty="0">
              <a:solidFill>
                <a:schemeClr val="tx1"/>
              </a:solidFill>
            </a:endParaRPr>
          </a:p>
          <a:p>
            <a:endParaRPr lang="en-ZA" dirty="0"/>
          </a:p>
        </p:txBody>
      </p:sp>
    </p:spTree>
    <p:extLst>
      <p:ext uri="{BB962C8B-B14F-4D97-AF65-F5344CB8AC3E}">
        <p14:creationId xmlns:p14="http://schemas.microsoft.com/office/powerpoint/2010/main" val="197924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73572" y="82343"/>
            <a:ext cx="7813128" cy="532606"/>
          </a:xfrm>
        </p:spPr>
        <p:txBody>
          <a:bodyPr>
            <a:normAutofit fontScale="90000"/>
          </a:bodyPr>
          <a:lstStyle/>
          <a:p>
            <a:pPr>
              <a:lnSpc>
                <a:spcPct val="100000"/>
              </a:lnSpc>
            </a:pPr>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BACKGROUND &amp; </a:t>
            </a:r>
            <a:r>
              <a:rPr lang="en-ZA" sz="3200" dirty="0">
                <a:solidFill>
                  <a:schemeClr val="accent1">
                    <a:lumMod val="75000"/>
                  </a:schemeClr>
                </a:solidFill>
                <a:effectLst>
                  <a:outerShdw blurRad="38100" dist="38100" dir="2700000" algn="tl">
                    <a:srgbClr val="000000">
                      <a:alpha val="43137"/>
                    </a:srgbClr>
                  </a:outerShdw>
                </a:effectLst>
                <a:latin typeface="+mn-lt"/>
                <a:ea typeface="+mn-ea"/>
                <a:cs typeface="+mn-cs"/>
              </a:rPr>
              <a:t>REQUIREMENTS</a:t>
            </a:r>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br>
              <a:rPr lang="en-ZA" dirty="0"/>
            </a:br>
            <a:r>
              <a:rPr lang="en-ZA" sz="2200" b="0" dirty="0">
                <a:solidFill>
                  <a:srgbClr val="004F87">
                    <a:lumMod val="75000"/>
                  </a:srgbClr>
                </a:solidFill>
                <a:latin typeface="+mn-lt"/>
                <a:ea typeface="+mn-ea"/>
                <a:cs typeface="+mn-cs"/>
              </a:rPr>
              <a:t>Refer to the Business Requirement Specification(BRS):</a:t>
            </a:r>
            <a:br>
              <a:rPr lang="en-ZA" b="0" dirty="0">
                <a:solidFill>
                  <a:schemeClr val="accent5">
                    <a:lumMod val="50000"/>
                  </a:schemeClr>
                </a:solidFill>
                <a:latin typeface="+mn-lt"/>
              </a:rPr>
            </a:br>
            <a:br>
              <a:rPr lang="en-ZA" b="0" dirty="0">
                <a:solidFill>
                  <a:schemeClr val="accent5">
                    <a:lumMod val="50000"/>
                  </a:schemeClr>
                </a:solidFill>
              </a:rPr>
            </a:br>
            <a:br>
              <a:rPr lang="en-ZA" b="0" dirty="0">
                <a:solidFill>
                  <a:schemeClr val="accent5">
                    <a:lumMod val="50000"/>
                  </a:schemeClr>
                </a:solidFill>
              </a:rPr>
            </a:br>
            <a:r>
              <a:rPr lang="en-ZA" b="0" dirty="0">
                <a:solidFill>
                  <a:schemeClr val="accent5">
                    <a:lumMod val="50000"/>
                  </a:schemeClr>
                </a:solidFill>
              </a:rPr>
              <a:t>                              </a:t>
            </a:r>
            <a:endParaRPr lang="en-ZA" sz="1800" b="0" dirty="0">
              <a:solidFill>
                <a:schemeClr val="accent5">
                  <a:lumMod val="50000"/>
                </a:schemeClr>
              </a:solidFill>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10</a:t>
            </a:fld>
            <a:endParaRPr lang="en-US" dirty="0"/>
          </a:p>
        </p:txBody>
      </p:sp>
      <p:graphicFrame>
        <p:nvGraphicFramePr>
          <p:cNvPr id="4" name="Object 3">
            <a:extLst>
              <a:ext uri="{FF2B5EF4-FFF2-40B4-BE49-F238E27FC236}">
                <a16:creationId xmlns:a16="http://schemas.microsoft.com/office/drawing/2014/main" id="{03545560-4D52-F3C2-1D75-C0588808C3B4}"/>
              </a:ext>
            </a:extLst>
          </p:cNvPr>
          <p:cNvGraphicFramePr>
            <a:graphicFrameLocks noChangeAspect="1"/>
          </p:cNvGraphicFramePr>
          <p:nvPr>
            <p:extLst>
              <p:ext uri="{D42A27DB-BD31-4B8C-83A1-F6EECF244321}">
                <p14:modId xmlns:p14="http://schemas.microsoft.com/office/powerpoint/2010/main" val="2241845799"/>
              </p:ext>
            </p:extLst>
          </p:nvPr>
        </p:nvGraphicFramePr>
        <p:xfrm>
          <a:off x="3519948" y="3087329"/>
          <a:ext cx="1509252" cy="1189243"/>
        </p:xfrm>
        <a:graphic>
          <a:graphicData uri="http://schemas.openxmlformats.org/presentationml/2006/ole">
            <mc:AlternateContent xmlns:mc="http://schemas.openxmlformats.org/markup-compatibility/2006">
              <mc:Choice xmlns:v="urn:schemas-microsoft-com:vml" Requires="v">
                <p:oleObj name="Acrobat Document" showAsIcon="1" r:id="rId2" imgW="914400" imgH="792360" progId="AcroExch.Document.DC">
                  <p:embed/>
                </p:oleObj>
              </mc:Choice>
              <mc:Fallback>
                <p:oleObj name="Acrobat Document" showAsIcon="1" r:id="rId2" imgW="914400" imgH="792360" progId="AcroExch.Document.DC">
                  <p:embed/>
                  <p:pic>
                    <p:nvPicPr>
                      <p:cNvPr id="0" name=""/>
                      <p:cNvPicPr/>
                      <p:nvPr/>
                    </p:nvPicPr>
                    <p:blipFill>
                      <a:blip r:embed="rId3"/>
                      <a:stretch>
                        <a:fillRect/>
                      </a:stretch>
                    </p:blipFill>
                    <p:spPr>
                      <a:xfrm>
                        <a:off x="3519948" y="3087329"/>
                        <a:ext cx="1509252" cy="1189243"/>
                      </a:xfrm>
                      <a:prstGeom prst="rect">
                        <a:avLst/>
                      </a:prstGeom>
                    </p:spPr>
                  </p:pic>
                </p:oleObj>
              </mc:Fallback>
            </mc:AlternateContent>
          </a:graphicData>
        </a:graphic>
      </p:graphicFrame>
    </p:spTree>
    <p:extLst>
      <p:ext uri="{BB962C8B-B14F-4D97-AF65-F5344CB8AC3E}">
        <p14:creationId xmlns:p14="http://schemas.microsoft.com/office/powerpoint/2010/main" val="395298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Requirements</a:t>
            </a:r>
          </a:p>
          <a:p>
            <a:pPr marL="228600" indent="-228600">
              <a:lnSpc>
                <a:spcPct val="135000"/>
              </a:lnSpc>
              <a:spcBef>
                <a:spcPct val="75000"/>
              </a:spcBef>
              <a:spcAft>
                <a:spcPct val="10000"/>
              </a:spcAft>
              <a:buClr>
                <a:schemeClr val="accent1"/>
              </a:buClr>
            </a:pPr>
            <a:r>
              <a:rPr lang="en-ZA" b="1" dirty="0">
                <a:solidFill>
                  <a:srgbClr val="FF0000"/>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Specific goals</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sz="1800" b="1" dirty="0">
                <a:solidFill>
                  <a:schemeClr val="tx2"/>
                </a:solidFill>
              </a:rPr>
              <a:t>8. 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209222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b="1" dirty="0">
                <a:solidFill>
                  <a:schemeClr val="tx2"/>
                </a:solidFill>
                <a:effectLst>
                  <a:outerShdw blurRad="38100" dist="38100" dir="2700000" algn="tl">
                    <a:srgbClr val="000000">
                      <a:alpha val="43137"/>
                    </a:srgbClr>
                  </a:outerShdw>
                </a:effectLst>
                <a:latin typeface="+mj-lt"/>
                <a:ea typeface="+mj-ea"/>
                <a:cs typeface="+mj-cs"/>
              </a:rPr>
              <a:t>Refer to section </a:t>
            </a:r>
            <a:r>
              <a:rPr lang="en-ZA" sz="1800" dirty="0">
                <a:solidFill>
                  <a:schemeClr val="tx2"/>
                </a:solidFill>
                <a:effectLst>
                  <a:outerShdw blurRad="38100" dist="38100" dir="2700000" algn="tl">
                    <a:srgbClr val="000000">
                      <a:alpha val="43137"/>
                    </a:srgbClr>
                  </a:outerShdw>
                </a:effectLst>
              </a:rPr>
              <a:t>7</a:t>
            </a:r>
            <a:r>
              <a:rPr lang="en-ZA" sz="1800" b="1" dirty="0">
                <a:solidFill>
                  <a:schemeClr val="tx2"/>
                </a:solidFill>
                <a:effectLst>
                  <a:outerShdw blurRad="38100" dist="38100" dir="2700000" algn="tl">
                    <a:srgbClr val="000000">
                      <a:alpha val="43137"/>
                    </a:srgbClr>
                  </a:outerShdw>
                </a:effectLst>
                <a:latin typeface="+mj-lt"/>
                <a:ea typeface="+mj-ea"/>
                <a:cs typeface="+mj-cs"/>
              </a:rPr>
              <a:t> of the RFP Main doc</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5"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0</a:t>
            </a:r>
            <a:endParaRPr lang="en-GB" b="1" dirty="0">
              <a:solidFill>
                <a:schemeClr val="tx2"/>
              </a:solidFill>
            </a:endParaRPr>
          </a:p>
        </p:txBody>
      </p:sp>
      <p:sp>
        <p:nvSpPr>
          <p:cNvPr id="6" name="Rectangle 11">
            <a:extLst>
              <a:ext uri="{FF2B5EF4-FFF2-40B4-BE49-F238E27FC236}">
                <a16:creationId xmlns:a16="http://schemas.microsoft.com/office/drawing/2014/main" id="{D76C1CEA-7DF1-4756-B22D-05D99288F2E9}"/>
              </a:ext>
            </a:extLst>
          </p:cNvPr>
          <p:cNvSpPr>
            <a:spLocks noChangeArrowheads="1"/>
          </p:cNvSpPr>
          <p:nvPr/>
        </p:nvSpPr>
        <p:spPr bwMode="auto">
          <a:xfrm>
            <a:off x="573305" y="1883463"/>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Pre-Qualification</a:t>
            </a:r>
          </a:p>
        </p:txBody>
      </p:sp>
      <p:sp>
        <p:nvSpPr>
          <p:cNvPr id="7" name="Text Box 98">
            <a:extLst>
              <a:ext uri="{FF2B5EF4-FFF2-40B4-BE49-F238E27FC236}">
                <a16:creationId xmlns:a16="http://schemas.microsoft.com/office/drawing/2014/main" id="{E935DA4E-A466-4652-AC17-45EE64ECEEC8}"/>
              </a:ext>
            </a:extLst>
          </p:cNvPr>
          <p:cNvSpPr txBox="1">
            <a:spLocks noChangeArrowheads="1"/>
          </p:cNvSpPr>
          <p:nvPr/>
        </p:nvSpPr>
        <p:spPr bwMode="auto">
          <a:xfrm>
            <a:off x="3727939" y="643085"/>
            <a:ext cx="5416062" cy="2308324"/>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3038" indent="-173038">
              <a:lnSpc>
                <a:spcPct val="150000"/>
              </a:lnSpc>
              <a:buFontTx/>
              <a:buChar char="•"/>
            </a:pPr>
            <a:r>
              <a:rPr lang="en-ZA" sz="1200" b="1" dirty="0">
                <a:solidFill>
                  <a:schemeClr val="tx2"/>
                </a:solidFill>
              </a:rPr>
              <a:t>Central Registration Report (Central Database System) from NT</a:t>
            </a:r>
          </a:p>
          <a:p>
            <a:pPr marL="173038" indent="-173038">
              <a:lnSpc>
                <a:spcPct val="150000"/>
              </a:lnSpc>
              <a:buFontTx/>
              <a:buChar char="•"/>
            </a:pPr>
            <a:r>
              <a:rPr lang="en-ZA" sz="1200" b="1" dirty="0">
                <a:solidFill>
                  <a:schemeClr val="tx2"/>
                </a:solidFill>
              </a:rPr>
              <a:t>Tax Compliance Status Pin</a:t>
            </a:r>
          </a:p>
          <a:p>
            <a:pPr marL="173038" indent="-173038">
              <a:lnSpc>
                <a:spcPct val="150000"/>
              </a:lnSpc>
              <a:buFontTx/>
              <a:buChar char="•"/>
            </a:pPr>
            <a:r>
              <a:rPr lang="en-ZA" sz="1200" b="1" dirty="0">
                <a:solidFill>
                  <a:schemeClr val="tx2"/>
                </a:solidFill>
              </a:rPr>
              <a:t>Invitation to Bid –SBD 1                       </a:t>
            </a:r>
          </a:p>
          <a:p>
            <a:pPr algn="l">
              <a:lnSpc>
                <a:spcPct val="150000"/>
              </a:lnSpc>
              <a:buFontTx/>
              <a:buChar char="•"/>
            </a:pPr>
            <a:r>
              <a:rPr lang="en-ZA" sz="1200" b="1" dirty="0">
                <a:solidFill>
                  <a:schemeClr val="tx2"/>
                </a:solidFill>
              </a:rPr>
              <a:t>   Declaration of Interest (SBD 4)</a:t>
            </a:r>
          </a:p>
          <a:p>
            <a:pPr algn="l">
              <a:lnSpc>
                <a:spcPct val="150000"/>
              </a:lnSpc>
              <a:buFontTx/>
              <a:buChar char="•"/>
            </a:pPr>
            <a:r>
              <a:rPr lang="en-US" sz="1200" b="1" dirty="0">
                <a:solidFill>
                  <a:schemeClr val="tx2"/>
                </a:solidFill>
              </a:rPr>
              <a:t>   Preference Point Claim Form – SBD 6.1</a:t>
            </a:r>
            <a:endParaRPr lang="en-ZA" sz="1200" b="1" dirty="0">
              <a:solidFill>
                <a:schemeClr val="tx2"/>
              </a:solidFill>
            </a:endParaRPr>
          </a:p>
          <a:p>
            <a:pPr>
              <a:lnSpc>
                <a:spcPct val="150000"/>
              </a:lnSpc>
              <a:buFontTx/>
              <a:buChar char="•"/>
            </a:pPr>
            <a:r>
              <a:rPr lang="en-ZA" sz="1200" b="1" dirty="0">
                <a:solidFill>
                  <a:schemeClr val="tx2"/>
                </a:solidFill>
                <a:cs typeface="Times New Roman" pitchFamily="18" charset="0"/>
              </a:rPr>
              <a:t>   Supplier Risk Questionnaire</a:t>
            </a:r>
          </a:p>
          <a:p>
            <a:pPr>
              <a:lnSpc>
                <a:spcPct val="150000"/>
              </a:lnSpc>
              <a:buFontTx/>
              <a:buChar char="•"/>
            </a:pPr>
            <a:r>
              <a:rPr lang="en-US" sz="1200" b="1" dirty="0">
                <a:solidFill>
                  <a:schemeClr val="tx2"/>
                </a:solidFill>
                <a:cs typeface="Times New Roman" pitchFamily="18" charset="0"/>
              </a:rPr>
              <a:t>   Agreement</a:t>
            </a:r>
            <a:endParaRPr lang="en-ZA" sz="1200" b="1" dirty="0">
              <a:solidFill>
                <a:schemeClr val="tx2"/>
              </a:solidFill>
              <a:cs typeface="Times New Roman" pitchFamily="18" charset="0"/>
            </a:endParaRPr>
          </a:p>
          <a:p>
            <a:pPr algn="l">
              <a:lnSpc>
                <a:spcPct val="150000"/>
              </a:lnSpc>
              <a:buFontTx/>
              <a:buChar char="•"/>
            </a:pPr>
            <a:r>
              <a:rPr lang="en-ZA" sz="1200" b="1" dirty="0">
                <a:solidFill>
                  <a:schemeClr val="tx2"/>
                </a:solidFill>
                <a:cs typeface="Times New Roman" pitchFamily="18" charset="0"/>
              </a:rPr>
              <a:t>    Annual Financial Statements</a:t>
            </a:r>
          </a:p>
        </p:txBody>
      </p:sp>
      <p:sp>
        <p:nvSpPr>
          <p:cNvPr id="8" name="Rectangle 7">
            <a:extLst>
              <a:ext uri="{FF2B5EF4-FFF2-40B4-BE49-F238E27FC236}">
                <a16:creationId xmlns:a16="http://schemas.microsoft.com/office/drawing/2014/main" id="{D76C1CEA-7DF1-4756-B22D-05D99288F2E9}"/>
              </a:ext>
            </a:extLst>
          </p:cNvPr>
          <p:cNvSpPr>
            <a:spLocks noChangeArrowheads="1"/>
          </p:cNvSpPr>
          <p:nvPr/>
        </p:nvSpPr>
        <p:spPr bwMode="auto">
          <a:xfrm>
            <a:off x="573305" y="3442632"/>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Mandatory Requirement </a:t>
            </a:r>
          </a:p>
        </p:txBody>
      </p:sp>
      <p:sp>
        <p:nvSpPr>
          <p:cNvPr id="9"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3015418"/>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1</a:t>
            </a:r>
            <a:endParaRPr lang="en-GB" b="1" dirty="0">
              <a:solidFill>
                <a:schemeClr val="tx2"/>
              </a:solidFill>
            </a:endParaRPr>
          </a:p>
        </p:txBody>
      </p:sp>
      <p:sp>
        <p:nvSpPr>
          <p:cNvPr id="10" name="Rectangle 9"/>
          <p:cNvSpPr/>
          <p:nvPr/>
        </p:nvSpPr>
        <p:spPr>
          <a:xfrm>
            <a:off x="3640015" y="3015418"/>
            <a:ext cx="5416062" cy="3659143"/>
          </a:xfrm>
          <a:prstGeom prst="rect">
            <a:avLst/>
          </a:prstGeom>
        </p:spPr>
        <p:txBody>
          <a:bodyPr wrap="square">
            <a:spAutoFit/>
          </a:bodyPr>
          <a:lstStyle/>
          <a:p>
            <a:pPr marL="171450" indent="-171450">
              <a:lnSpc>
                <a:spcPct val="150000"/>
              </a:lnSpc>
              <a:buFont typeface="Wingdings" panose="05000000000000000000" pitchFamily="2" charset="2"/>
              <a:buChar char="§"/>
            </a:pPr>
            <a:r>
              <a:rPr lang="en-US" sz="1200" b="1" dirty="0">
                <a:solidFill>
                  <a:schemeClr val="tx2"/>
                </a:solidFill>
                <a:cs typeface="Times New Roman" pitchFamily="18" charset="0"/>
              </a:rPr>
              <a:t>Initial Integrations to the existing SARS infrastructure</a:t>
            </a:r>
          </a:p>
          <a:p>
            <a:pPr marL="628650" lvl="1" indent="-171450">
              <a:lnSpc>
                <a:spcPct val="150000"/>
              </a:lnSpc>
              <a:buFont typeface="Arial" panose="020B0604020202020204" pitchFamily="34" charset="0"/>
              <a:buChar char="•"/>
            </a:pPr>
            <a:r>
              <a:rPr lang="en-US" sz="1200" b="1" dirty="0">
                <a:solidFill>
                  <a:schemeClr val="tx2"/>
                </a:solidFill>
                <a:cs typeface="Times New Roman" pitchFamily="18" charset="0"/>
              </a:rPr>
              <a:t>Integrate with the existing SARS Data Platforms like Enterprise Data Warehouse EDW. </a:t>
            </a:r>
          </a:p>
          <a:p>
            <a:pPr marL="628650" lvl="1" indent="-171450">
              <a:lnSpc>
                <a:spcPct val="150000"/>
              </a:lnSpc>
              <a:buFont typeface="Arial" panose="020B0604020202020204" pitchFamily="34" charset="0"/>
              <a:buChar char="•"/>
            </a:pPr>
            <a:r>
              <a:rPr lang="en-US" sz="1200" b="1" dirty="0">
                <a:solidFill>
                  <a:schemeClr val="tx2"/>
                </a:solidFill>
                <a:cs typeface="Times New Roman" pitchFamily="18" charset="0"/>
              </a:rPr>
              <a:t>Operational within the Security Policies of SARS.                                                                     </a:t>
            </a:r>
          </a:p>
          <a:p>
            <a:pPr marL="628650" lvl="1" indent="-171450">
              <a:lnSpc>
                <a:spcPct val="150000"/>
              </a:lnSpc>
              <a:buFont typeface="Arial" panose="020B0604020202020204" pitchFamily="34" charset="0"/>
              <a:buChar char="•"/>
            </a:pPr>
            <a:r>
              <a:rPr lang="en-US" sz="1200" b="1" dirty="0">
                <a:solidFill>
                  <a:schemeClr val="tx2"/>
                </a:solidFill>
                <a:cs typeface="Times New Roman" pitchFamily="18" charset="0"/>
              </a:rPr>
              <a:t>Analytics Execution Platform, to allow analytics with languages like Python, R etc.</a:t>
            </a:r>
          </a:p>
          <a:p>
            <a:pPr marL="628650" lvl="1" indent="-171450">
              <a:lnSpc>
                <a:spcPct val="150000"/>
              </a:lnSpc>
              <a:buFont typeface="Arial" panose="020B0604020202020204" pitchFamily="34" charset="0"/>
              <a:buChar char="•"/>
            </a:pPr>
            <a:r>
              <a:rPr lang="en-US" sz="1200" b="1" dirty="0">
                <a:solidFill>
                  <a:schemeClr val="tx2"/>
                </a:solidFill>
                <a:cs typeface="Times New Roman" pitchFamily="18" charset="0"/>
              </a:rPr>
              <a:t>Business Intelligence and Visualisation Tools allowing to display networks and relationships and integrate with other tools like PowerBI.</a:t>
            </a:r>
          </a:p>
          <a:p>
            <a:pPr lvl="1">
              <a:lnSpc>
                <a:spcPct val="150000"/>
              </a:lnSpc>
            </a:pPr>
            <a:r>
              <a:rPr lang="en-US" sz="1200" b="1" dirty="0">
                <a:solidFill>
                  <a:schemeClr val="tx2"/>
                </a:solidFill>
                <a:cs typeface="Times New Roman" pitchFamily="18" charset="0"/>
              </a:rPr>
              <a:t> </a:t>
            </a:r>
            <a:endParaRPr lang="en-GB" sz="1200" b="1" dirty="0">
              <a:solidFill>
                <a:schemeClr val="tx2"/>
              </a:solidFill>
              <a:cs typeface="Times New Roman" pitchFamily="18" charset="0"/>
            </a:endParaRPr>
          </a:p>
          <a:p>
            <a:pPr marL="171450" indent="-171450">
              <a:lnSpc>
                <a:spcPct val="150000"/>
              </a:lnSpc>
              <a:buFont typeface="Wingdings" panose="05000000000000000000" pitchFamily="2" charset="2"/>
              <a:buChar char="§"/>
            </a:pPr>
            <a:r>
              <a:rPr lang="en-GB" sz="1200" b="1" dirty="0">
                <a:solidFill>
                  <a:schemeClr val="tx2"/>
                </a:solidFill>
                <a:cs typeface="Times New Roman" pitchFamily="18" charset="0"/>
              </a:rPr>
              <a:t>Compulsory Briefing Session</a:t>
            </a:r>
          </a:p>
          <a:p>
            <a:pPr marL="171450" indent="-171450">
              <a:lnSpc>
                <a:spcPct val="150000"/>
              </a:lnSpc>
              <a:buFont typeface="Wingdings" panose="05000000000000000000" pitchFamily="2" charset="2"/>
              <a:buChar char="§"/>
            </a:pPr>
            <a:endParaRPr lang="en-GB" sz="1200" b="1" dirty="0">
              <a:solidFill>
                <a:schemeClr val="tx2"/>
              </a:solidFill>
              <a:cs typeface="Times New Roman" pitchFamily="18" charset="0"/>
            </a:endParaRPr>
          </a:p>
          <a:p>
            <a:pPr>
              <a:lnSpc>
                <a:spcPct val="150000"/>
              </a:lnSpc>
            </a:pPr>
            <a:endParaRPr lang="en-GB" sz="1200" b="1" dirty="0">
              <a:solidFill>
                <a:schemeClr val="tx2"/>
              </a:solidFill>
              <a:cs typeface="Times New Roman" pitchFamily="18" charset="0"/>
            </a:endParaRPr>
          </a:p>
        </p:txBody>
      </p:sp>
    </p:spTree>
    <p:extLst>
      <p:ext uri="{BB962C8B-B14F-4D97-AF65-F5344CB8AC3E}">
        <p14:creationId xmlns:p14="http://schemas.microsoft.com/office/powerpoint/2010/main" val="372411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dirty="0">
                <a:solidFill>
                  <a:schemeClr val="tx2"/>
                </a:solidFill>
                <a:effectLst>
                  <a:outerShdw blurRad="38100" dist="38100" dir="2700000" algn="tl">
                    <a:srgbClr val="000000">
                      <a:alpha val="43137"/>
                    </a:srgbClr>
                  </a:outerShdw>
                </a:effectLst>
              </a:rPr>
              <a:t>Refer to section 7 of the RFP Main doc</a:t>
            </a:r>
            <a:br>
              <a:rPr lang="en-ZA" sz="1800" dirty="0">
                <a:solidFill>
                  <a:schemeClr val="tx2"/>
                </a:solidFill>
                <a:effectLst>
                  <a:outerShdw blurRad="38100" dist="38100" dir="2700000" algn="tl">
                    <a:srgbClr val="000000">
                      <a:alpha val="43137"/>
                    </a:srgbClr>
                  </a:outerShdw>
                </a:effectLst>
              </a:rPr>
            </a:br>
            <a:br>
              <a:rPr lang="en-ZA" sz="1800" dirty="0">
                <a:solidFill>
                  <a:schemeClr val="tx2"/>
                </a:solidFill>
                <a:effectLst>
                  <a:outerShdw blurRad="38100" dist="38100" dir="2700000" algn="tl">
                    <a:srgbClr val="000000">
                      <a:alpha val="43137"/>
                    </a:srgbClr>
                  </a:outerShdw>
                </a:effectLst>
              </a:rPr>
            </a:br>
            <a:endParaRPr lang="en-ZA" sz="18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22" name="Table 3">
            <a:extLst>
              <a:ext uri="{FF2B5EF4-FFF2-40B4-BE49-F238E27FC236}">
                <a16:creationId xmlns:a16="http://schemas.microsoft.com/office/drawing/2014/main" id="{656D80E0-5392-9C11-CEC3-81DBF8EE2A6D}"/>
              </a:ext>
            </a:extLst>
          </p:cNvPr>
          <p:cNvGraphicFramePr>
            <a:graphicFrameLocks noGrp="1"/>
          </p:cNvGraphicFramePr>
          <p:nvPr>
            <p:extLst>
              <p:ext uri="{D42A27DB-BD31-4B8C-83A1-F6EECF244321}">
                <p14:modId xmlns:p14="http://schemas.microsoft.com/office/powerpoint/2010/main" val="3068964240"/>
              </p:ext>
            </p:extLst>
          </p:nvPr>
        </p:nvGraphicFramePr>
        <p:xfrm>
          <a:off x="170996" y="643085"/>
          <a:ext cx="8802007" cy="3624200"/>
        </p:xfrm>
        <a:graphic>
          <a:graphicData uri="http://schemas.openxmlformats.org/drawingml/2006/table">
            <a:tbl>
              <a:tblPr firstRow="1" bandRow="1">
                <a:tableStyleId>{5C22544A-7EE6-4342-B048-85BDC9FD1C3A}</a:tableStyleId>
              </a:tblPr>
              <a:tblGrid>
                <a:gridCol w="860659">
                  <a:extLst>
                    <a:ext uri="{9D8B030D-6E8A-4147-A177-3AD203B41FA5}">
                      <a16:colId xmlns:a16="http://schemas.microsoft.com/office/drawing/2014/main" val="1540842745"/>
                    </a:ext>
                  </a:extLst>
                </a:gridCol>
                <a:gridCol w="7941348">
                  <a:extLst>
                    <a:ext uri="{9D8B030D-6E8A-4147-A177-3AD203B41FA5}">
                      <a16:colId xmlns:a16="http://schemas.microsoft.com/office/drawing/2014/main" val="3676804752"/>
                    </a:ext>
                  </a:extLst>
                </a:gridCol>
              </a:tblGrid>
              <a:tr h="367846">
                <a:tc>
                  <a:txBody>
                    <a:bodyPr/>
                    <a:lstStyle/>
                    <a:p>
                      <a:pPr>
                        <a:lnSpc>
                          <a:spcPct val="150000"/>
                        </a:lnSpc>
                      </a:pPr>
                      <a:r>
                        <a:rPr lang="en-ZA" sz="1400" dirty="0">
                          <a:latin typeface="+mn-lt"/>
                        </a:rPr>
                        <a:t>No:</a:t>
                      </a:r>
                    </a:p>
                  </a:txBody>
                  <a:tcPr/>
                </a:tc>
                <a:tc>
                  <a:txBody>
                    <a:bodyPr/>
                    <a:lstStyle/>
                    <a:p>
                      <a:pPr>
                        <a:lnSpc>
                          <a:spcPct val="150000"/>
                        </a:lnSpc>
                      </a:pPr>
                      <a:r>
                        <a:rPr lang="en-ZA" sz="1400" dirty="0">
                          <a:latin typeface="+mn-lt"/>
                        </a:rPr>
                        <a:t>Pre- Technical Evaluation Criterion</a:t>
                      </a:r>
                    </a:p>
                  </a:txBody>
                  <a:tcPr/>
                </a:tc>
                <a:extLst>
                  <a:ext uri="{0D108BD9-81ED-4DB2-BD59-A6C34878D82A}">
                    <a16:rowId xmlns:a16="http://schemas.microsoft.com/office/drawing/2014/main" val="86481887"/>
                  </a:ext>
                </a:extLst>
              </a:tr>
              <a:tr h="2619012">
                <a:tc>
                  <a:txBody>
                    <a:bodyPr/>
                    <a:lstStyle/>
                    <a:p>
                      <a:pPr algn="ctr">
                        <a:lnSpc>
                          <a:spcPct val="150000"/>
                        </a:lnSpc>
                      </a:pPr>
                      <a:r>
                        <a:rPr lang="en-ZA" sz="1400" dirty="0">
                          <a:solidFill>
                            <a:srgbClr val="002060"/>
                          </a:solidFill>
                          <a:latin typeface="+mn-lt"/>
                        </a:rPr>
                        <a:t>1.</a:t>
                      </a:r>
                    </a:p>
                  </a:txBody>
                  <a:tcPr anchor="ctr"/>
                </a:tc>
                <a:tc>
                  <a:txBody>
                    <a:bodyPr/>
                    <a:lstStyle/>
                    <a:p>
                      <a:pPr marL="0" lvl="0" indent="0" algn="just">
                        <a:lnSpc>
                          <a:spcPct val="150000"/>
                        </a:lnSpc>
                        <a:buFont typeface="Symbol" panose="05050102010706020507" pitchFamily="18" charset="2"/>
                        <a:buNone/>
                      </a:pPr>
                      <a:r>
                        <a:rPr lang="en-US" sz="1400" b="1" dirty="0">
                          <a:effectLst/>
                          <a:latin typeface="+mn-lt"/>
                          <a:ea typeface="Times New Roman" panose="02020603050405020304" pitchFamily="18" charset="0"/>
                          <a:cs typeface="Arial" panose="020B0604020202020204" pitchFamily="34" charset="0"/>
                        </a:rPr>
                        <a:t>Initial Integrations to the existing SARS infrastructure</a:t>
                      </a:r>
                      <a:r>
                        <a:rPr lang="en-US" sz="1400" dirty="0">
                          <a:effectLst/>
                          <a:latin typeface="+mn-lt"/>
                          <a:ea typeface="Times New Roman" panose="02020603050405020304" pitchFamily="18" charset="0"/>
                          <a:cs typeface="Arial" panose="020B0604020202020204" pitchFamily="34" charset="0"/>
                        </a:rPr>
                        <a:t>:</a:t>
                      </a:r>
                      <a:endParaRPr lang="en-GB" sz="1400" dirty="0">
                        <a:effectLst/>
                        <a:latin typeface="+mn-lt"/>
                        <a:ea typeface="Times New Roman" panose="02020603050405020304" pitchFamily="18"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400" dirty="0">
                          <a:effectLst/>
                          <a:latin typeface="+mn-lt"/>
                          <a:ea typeface="Times New Roman" panose="02020603050405020304" pitchFamily="18" charset="0"/>
                          <a:cs typeface="Arial" panose="020B0604020202020204" pitchFamily="34" charset="0"/>
                        </a:rPr>
                        <a:t>If the Bidder’s Solution Integrate with the existing SARS Data Platforms like Enterprise Data Warehouse (EDW). (See Solution Architecture Overview on pg. 11 of BRS).                                                                                                                                                                                        </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400" dirty="0">
                          <a:effectLst/>
                          <a:latin typeface="+mn-lt"/>
                          <a:ea typeface="Times New Roman" panose="02020603050405020304" pitchFamily="18" charset="0"/>
                          <a:cs typeface="Arial" panose="020B0604020202020204" pitchFamily="34" charset="0"/>
                        </a:rPr>
                        <a:t>If the Bidder’s Solution is Operational within the Security Policies of SARS.</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400" dirty="0">
                          <a:effectLst/>
                          <a:latin typeface="+mn-lt"/>
                          <a:ea typeface="Times New Roman" panose="02020603050405020304" pitchFamily="18" charset="0"/>
                          <a:cs typeface="Arial" panose="020B0604020202020204" pitchFamily="34" charset="0"/>
                        </a:rPr>
                        <a:t>If the Bidder’s Solution has Analytics Execution Platform, to allow analytics with languages like Python, R etc.</a:t>
                      </a:r>
                      <a:endParaRPr lang="en-ZA" sz="1400" dirty="0">
                        <a:effectLst/>
                        <a:latin typeface="+mn-lt"/>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400" dirty="0">
                          <a:effectLst/>
                          <a:latin typeface="+mn-lt"/>
                          <a:ea typeface="Times New Roman" panose="02020603050405020304" pitchFamily="18" charset="0"/>
                          <a:cs typeface="Arial" panose="020B0604020202020204" pitchFamily="34" charset="0"/>
                        </a:rPr>
                        <a:t>If the Bidder’s Solution has Business Intelligence and Visualisation Tools allowing to display networks and relationships and integrate with other tools like PowerBI</a:t>
                      </a:r>
                      <a:endParaRPr lang="en-ZA" sz="1400" dirty="0">
                        <a:effectLst/>
                        <a:latin typeface="+mn-lt"/>
                        <a:ea typeface="Times New Roman" panose="02020603050405020304" pitchFamily="18" charset="0"/>
                        <a:cs typeface="Times New Roman" panose="02020603050405020304" pitchFamily="18" charset="0"/>
                      </a:endParaRPr>
                    </a:p>
                    <a:p>
                      <a:pPr marL="57150" algn="just">
                        <a:lnSpc>
                          <a:spcPct val="150000"/>
                        </a:lnSpc>
                      </a:pPr>
                      <a:r>
                        <a:rPr lang="en-GB" sz="1400" b="1" dirty="0">
                          <a:effectLst/>
                          <a:latin typeface="+mn-lt"/>
                          <a:ea typeface="Times New Roman" panose="02020603050405020304" pitchFamily="18" charset="0"/>
                          <a:cs typeface="Arial" panose="020B0604020202020204" pitchFamily="34" charset="0"/>
                        </a:rPr>
                        <a:t>NB: If a Bidder does not provide samples as evidence, the Bidder will be disqualified at this stage of the evaluation process.</a:t>
                      </a:r>
                      <a:endParaRPr lang="en-ZA" sz="1400" dirty="0">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77277104"/>
                  </a:ext>
                </a:extLst>
              </a:tr>
            </a:tbl>
          </a:graphicData>
        </a:graphic>
      </p:graphicFrame>
      <p:graphicFrame>
        <p:nvGraphicFramePr>
          <p:cNvPr id="4" name="Object 3">
            <a:extLst>
              <a:ext uri="{FF2B5EF4-FFF2-40B4-BE49-F238E27FC236}">
                <a16:creationId xmlns:a16="http://schemas.microsoft.com/office/drawing/2014/main" id="{6F9A062C-B0C0-4B3F-1A24-0DB317FFB64A}"/>
              </a:ext>
            </a:extLst>
          </p:cNvPr>
          <p:cNvGraphicFramePr>
            <a:graphicFrameLocks noChangeAspect="1"/>
          </p:cNvGraphicFramePr>
          <p:nvPr>
            <p:extLst>
              <p:ext uri="{D42A27DB-BD31-4B8C-83A1-F6EECF244321}">
                <p14:modId xmlns:p14="http://schemas.microsoft.com/office/powerpoint/2010/main" val="683218247"/>
              </p:ext>
            </p:extLst>
          </p:nvPr>
        </p:nvGraphicFramePr>
        <p:xfrm>
          <a:off x="2846438" y="4556392"/>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2" imgW="914400" imgH="792360" progId="AcroExch.Document.DC">
                  <p:embed/>
                </p:oleObj>
              </mc:Choice>
              <mc:Fallback>
                <p:oleObj name="Acrobat Document" showAsIcon="1" r:id="rId2" imgW="914400" imgH="792360" progId="AcroExch.Document.DC">
                  <p:embed/>
                  <p:pic>
                    <p:nvPicPr>
                      <p:cNvPr id="0" name=""/>
                      <p:cNvPicPr/>
                      <p:nvPr/>
                    </p:nvPicPr>
                    <p:blipFill>
                      <a:blip r:embed="rId3"/>
                      <a:stretch>
                        <a:fillRect/>
                      </a:stretch>
                    </p:blipFill>
                    <p:spPr>
                      <a:xfrm>
                        <a:off x="2846438" y="455639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91700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dirty="0">
                <a:solidFill>
                  <a:schemeClr val="tx2"/>
                </a:solidFill>
                <a:effectLst>
                  <a:outerShdw blurRad="38100" dist="38100" dir="2700000" algn="tl">
                    <a:srgbClr val="000000">
                      <a:alpha val="43137"/>
                    </a:srgbClr>
                  </a:outerShdw>
                </a:effectLst>
              </a:rPr>
              <a:t>Refer to section 7 of the RFP Main doc</a:t>
            </a:r>
            <a:br>
              <a:rPr lang="en-ZA" sz="1800" dirty="0">
                <a:solidFill>
                  <a:schemeClr val="tx2"/>
                </a:solidFill>
                <a:effectLst>
                  <a:outerShdw blurRad="38100" dist="38100" dir="2700000" algn="tl">
                    <a:srgbClr val="000000">
                      <a:alpha val="43137"/>
                    </a:srgbClr>
                  </a:outerShdw>
                </a:effectLst>
              </a:rPr>
            </a:br>
            <a:br>
              <a:rPr lang="en-ZA" sz="1800" dirty="0">
                <a:solidFill>
                  <a:schemeClr val="tx2"/>
                </a:solidFill>
                <a:effectLst>
                  <a:outerShdw blurRad="38100" dist="38100" dir="2700000" algn="tl">
                    <a:srgbClr val="000000">
                      <a:alpha val="43137"/>
                    </a:srgbClr>
                  </a:outerShdw>
                </a:effectLst>
              </a:rPr>
            </a:br>
            <a:endParaRPr lang="en-ZA" sz="18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22" name="Table 3">
            <a:extLst>
              <a:ext uri="{FF2B5EF4-FFF2-40B4-BE49-F238E27FC236}">
                <a16:creationId xmlns:a16="http://schemas.microsoft.com/office/drawing/2014/main" id="{656D80E0-5392-9C11-CEC3-81DBF8EE2A6D}"/>
              </a:ext>
            </a:extLst>
          </p:cNvPr>
          <p:cNvGraphicFramePr>
            <a:graphicFrameLocks noGrp="1"/>
          </p:cNvGraphicFramePr>
          <p:nvPr>
            <p:extLst>
              <p:ext uri="{D42A27DB-BD31-4B8C-83A1-F6EECF244321}">
                <p14:modId xmlns:p14="http://schemas.microsoft.com/office/powerpoint/2010/main" val="1463133572"/>
              </p:ext>
            </p:extLst>
          </p:nvPr>
        </p:nvGraphicFramePr>
        <p:xfrm>
          <a:off x="170996" y="643085"/>
          <a:ext cx="8802007" cy="2990932"/>
        </p:xfrm>
        <a:graphic>
          <a:graphicData uri="http://schemas.openxmlformats.org/drawingml/2006/table">
            <a:tbl>
              <a:tblPr firstRow="1" bandRow="1">
                <a:tableStyleId>{5C22544A-7EE6-4342-B048-85BDC9FD1C3A}</a:tableStyleId>
              </a:tblPr>
              <a:tblGrid>
                <a:gridCol w="860659">
                  <a:extLst>
                    <a:ext uri="{9D8B030D-6E8A-4147-A177-3AD203B41FA5}">
                      <a16:colId xmlns:a16="http://schemas.microsoft.com/office/drawing/2014/main" val="1540842745"/>
                    </a:ext>
                  </a:extLst>
                </a:gridCol>
                <a:gridCol w="7941348">
                  <a:extLst>
                    <a:ext uri="{9D8B030D-6E8A-4147-A177-3AD203B41FA5}">
                      <a16:colId xmlns:a16="http://schemas.microsoft.com/office/drawing/2014/main" val="3676804752"/>
                    </a:ext>
                  </a:extLst>
                </a:gridCol>
              </a:tblGrid>
              <a:tr h="367846">
                <a:tc>
                  <a:txBody>
                    <a:bodyPr/>
                    <a:lstStyle/>
                    <a:p>
                      <a:pPr>
                        <a:lnSpc>
                          <a:spcPct val="150000"/>
                        </a:lnSpc>
                      </a:pPr>
                      <a:r>
                        <a:rPr lang="en-ZA" sz="1400" dirty="0">
                          <a:latin typeface="+mn-lt"/>
                        </a:rPr>
                        <a:t>No:</a:t>
                      </a:r>
                    </a:p>
                  </a:txBody>
                  <a:tcPr/>
                </a:tc>
                <a:tc>
                  <a:txBody>
                    <a:bodyPr/>
                    <a:lstStyle/>
                    <a:p>
                      <a:pPr>
                        <a:lnSpc>
                          <a:spcPct val="150000"/>
                        </a:lnSpc>
                      </a:pPr>
                      <a:r>
                        <a:rPr lang="en-ZA" sz="1400" dirty="0">
                          <a:latin typeface="+mn-lt"/>
                        </a:rPr>
                        <a:t>Pre- Technical Evaluation Criterion</a:t>
                      </a:r>
                    </a:p>
                  </a:txBody>
                  <a:tcPr/>
                </a:tc>
                <a:extLst>
                  <a:ext uri="{0D108BD9-81ED-4DB2-BD59-A6C34878D82A}">
                    <a16:rowId xmlns:a16="http://schemas.microsoft.com/office/drawing/2014/main" val="86481887"/>
                  </a:ext>
                </a:extLst>
              </a:tr>
              <a:tr h="2619012">
                <a:tc>
                  <a:txBody>
                    <a:bodyPr/>
                    <a:lstStyle/>
                    <a:p>
                      <a:pPr algn="ctr">
                        <a:lnSpc>
                          <a:spcPct val="150000"/>
                        </a:lnSpc>
                      </a:pPr>
                      <a:r>
                        <a:rPr lang="en-ZA" sz="1400" dirty="0">
                          <a:solidFill>
                            <a:srgbClr val="002060"/>
                          </a:solidFill>
                          <a:latin typeface="+mn-lt"/>
                        </a:rPr>
                        <a:t>2.</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b="1" i="0" u="none" strike="noStrike" kern="1200" baseline="0" dirty="0">
                          <a:solidFill>
                            <a:srgbClr val="002060"/>
                          </a:solidFill>
                          <a:latin typeface="+mn-lt"/>
                          <a:ea typeface="+mn-ea"/>
                          <a:cs typeface="+mn-cs"/>
                        </a:rPr>
                        <a:t>The Bidder(s) must have attended the compulsory Briefing Session.</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b="0" i="0" u="none" strike="noStrike" kern="1200" baseline="0" dirty="0">
                        <a:solidFill>
                          <a:srgbClr val="002060"/>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sz="1400" b="1" i="0" u="none" strike="noStrike" kern="1200" baseline="0" dirty="0">
                          <a:solidFill>
                            <a:srgbClr val="002060"/>
                          </a:solidFill>
                          <a:latin typeface="+mn-lt"/>
                          <a:ea typeface="+mn-ea"/>
                          <a:cs typeface="+mn-cs"/>
                        </a:rPr>
                        <a:t>NB: Bidder(s) will leave their names and company their representing on the chat box. A bidders who  will not leave their names and company their representing on the chat box  of the Compulsory briefing session will be disqualified at this stage of the evaluation.</a:t>
                      </a:r>
                      <a:endParaRPr lang="en-GB" sz="1400" b="1" i="0" u="none" strike="noStrike" kern="1200" baseline="0" dirty="0">
                        <a:solidFill>
                          <a:srgbClr val="002060"/>
                        </a:solidFill>
                        <a:latin typeface="+mn-lt"/>
                        <a:ea typeface="+mn-ea"/>
                        <a:cs typeface="+mn-cs"/>
                      </a:endParaRPr>
                    </a:p>
                  </a:txBody>
                  <a:tcPr/>
                </a:tc>
                <a:extLst>
                  <a:ext uri="{0D108BD9-81ED-4DB2-BD59-A6C34878D82A}">
                    <a16:rowId xmlns:a16="http://schemas.microsoft.com/office/drawing/2014/main" val="3077277104"/>
                  </a:ext>
                </a:extLst>
              </a:tr>
            </a:tbl>
          </a:graphicData>
        </a:graphic>
      </p:graphicFrame>
    </p:spTree>
    <p:extLst>
      <p:ext uri="{BB962C8B-B14F-4D97-AF65-F5344CB8AC3E}">
        <p14:creationId xmlns:p14="http://schemas.microsoft.com/office/powerpoint/2010/main" val="201569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dirty="0">
                <a:solidFill>
                  <a:schemeClr val="tx2"/>
                </a:solidFill>
                <a:effectLst>
                  <a:outerShdw blurRad="38100" dist="38100" dir="2700000" algn="tl">
                    <a:srgbClr val="000000">
                      <a:alpha val="43137"/>
                    </a:srgbClr>
                  </a:outerShdw>
                </a:effectLst>
              </a:rPr>
              <a:t>Refer to section 7 of the RFP Main doc</a:t>
            </a:r>
            <a:br>
              <a:rPr lang="en-ZA" sz="1800" dirty="0">
                <a:solidFill>
                  <a:schemeClr val="tx2"/>
                </a:solidFill>
                <a:effectLst>
                  <a:outerShdw blurRad="38100" dist="38100" dir="2700000" algn="tl">
                    <a:srgbClr val="000000">
                      <a:alpha val="43137"/>
                    </a:srgbClr>
                  </a:outerShdw>
                </a:effectLst>
              </a:rPr>
            </a:br>
            <a:br>
              <a:rPr lang="en-ZA" sz="1800" dirty="0">
                <a:solidFill>
                  <a:schemeClr val="tx2"/>
                </a:solidFill>
                <a:effectLst>
                  <a:outerShdw blurRad="38100" dist="38100" dir="2700000" algn="tl">
                    <a:srgbClr val="000000">
                      <a:alpha val="43137"/>
                    </a:srgbClr>
                  </a:outerShdw>
                </a:effectLst>
              </a:rPr>
            </a:br>
            <a:endParaRPr lang="en-ZA" sz="18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727752"/>
            <a:ext cx="3587214"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2" name="Text Box 91">
            <a:extLst>
              <a:ext uri="{FF2B5EF4-FFF2-40B4-BE49-F238E27FC236}">
                <a16:creationId xmlns:a16="http://schemas.microsoft.com/office/drawing/2014/main" id="{92D50F77-03FF-473D-B707-C515B27C806C}"/>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2</a:t>
            </a:r>
            <a:endParaRPr lang="en-GB" b="1" dirty="0">
              <a:solidFill>
                <a:schemeClr val="tx2"/>
              </a:solidFill>
            </a:endParaRPr>
          </a:p>
        </p:txBody>
      </p:sp>
      <p:sp>
        <p:nvSpPr>
          <p:cNvPr id="14" name="Rectangle 12">
            <a:extLst>
              <a:ext uri="{FF2B5EF4-FFF2-40B4-BE49-F238E27FC236}">
                <a16:creationId xmlns:a16="http://schemas.microsoft.com/office/drawing/2014/main" id="{6D9EECB9-3C4D-4767-B062-66DB2E9F32A1}"/>
              </a:ext>
            </a:extLst>
          </p:cNvPr>
          <p:cNvSpPr>
            <a:spLocks noChangeArrowheads="1"/>
          </p:cNvSpPr>
          <p:nvPr/>
        </p:nvSpPr>
        <p:spPr bwMode="auto">
          <a:xfrm>
            <a:off x="469015" y="1309854"/>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050" b="1" dirty="0">
                <a:solidFill>
                  <a:schemeClr val="tx2"/>
                </a:solidFill>
                <a:cs typeface="Times New Roman" pitchFamily="18" charset="0"/>
              </a:rPr>
              <a:t> </a:t>
            </a:r>
            <a:r>
              <a:rPr lang="en-US" sz="1100" b="1" dirty="0">
                <a:solidFill>
                  <a:schemeClr val="tx2"/>
                </a:solidFill>
                <a:cs typeface="Times New Roman" pitchFamily="18" charset="0"/>
              </a:rPr>
              <a:t>Technical Evaluation</a:t>
            </a:r>
            <a:endParaRPr lang="en-US" sz="1050" b="1" dirty="0">
              <a:solidFill>
                <a:schemeClr val="tx2"/>
              </a:solidFill>
              <a:cs typeface="Times New Roman" pitchFamily="18" charset="0"/>
            </a:endParaRPr>
          </a:p>
        </p:txBody>
      </p:sp>
      <p:sp>
        <p:nvSpPr>
          <p:cNvPr id="16" name="Rectangle 11">
            <a:extLst>
              <a:ext uri="{FF2B5EF4-FFF2-40B4-BE49-F238E27FC236}">
                <a16:creationId xmlns:a16="http://schemas.microsoft.com/office/drawing/2014/main" id="{EF4D9F8C-8FBF-4CF5-827F-900907519BF8}"/>
              </a:ext>
            </a:extLst>
          </p:cNvPr>
          <p:cNvSpPr>
            <a:spLocks noChangeArrowheads="1"/>
          </p:cNvSpPr>
          <p:nvPr/>
        </p:nvSpPr>
        <p:spPr bwMode="auto">
          <a:xfrm>
            <a:off x="2625124" y="1309854"/>
            <a:ext cx="1114193" cy="525855"/>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tx2"/>
                </a:solidFill>
              </a:rPr>
              <a:t>100 points</a:t>
            </a:r>
          </a:p>
        </p:txBody>
      </p:sp>
      <p:sp>
        <p:nvSpPr>
          <p:cNvPr id="17" name="Text Box 99">
            <a:extLst>
              <a:ext uri="{FF2B5EF4-FFF2-40B4-BE49-F238E27FC236}">
                <a16:creationId xmlns:a16="http://schemas.microsoft.com/office/drawing/2014/main" id="{AF38654B-FEC6-4C02-870F-668F5C8E37BD}"/>
              </a:ext>
            </a:extLst>
          </p:cNvPr>
          <p:cNvSpPr txBox="1">
            <a:spLocks noChangeArrowheads="1"/>
          </p:cNvSpPr>
          <p:nvPr/>
        </p:nvSpPr>
        <p:spPr bwMode="auto">
          <a:xfrm>
            <a:off x="5072783" y="1352255"/>
            <a:ext cx="3471386" cy="807913"/>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r>
              <a:rPr lang="en-ZA" sz="1200" b="1" dirty="0">
                <a:solidFill>
                  <a:schemeClr val="tx2"/>
                </a:solidFill>
                <a:cs typeface="Times New Roman" pitchFamily="18" charset="0"/>
              </a:rPr>
              <a:t>Refer to Section 7.4 of the RFP Main Document (Technical Evaluation Criteria)</a:t>
            </a:r>
          </a:p>
          <a:p>
            <a:pPr marL="179388" indent="-179388">
              <a:buFont typeface="Arial" pitchFamily="34" charset="0"/>
              <a:buChar char="•"/>
            </a:pPr>
            <a:endParaRPr lang="en-ZA" sz="1200" b="1" dirty="0">
              <a:solidFill>
                <a:schemeClr val="tx2"/>
              </a:solidFill>
              <a:cs typeface="Times New Roman" pitchFamily="18" charset="0"/>
            </a:endParaRPr>
          </a:p>
          <a:p>
            <a:endParaRPr lang="en-ZA" sz="1050" b="1" dirty="0">
              <a:solidFill>
                <a:schemeClr val="accent2">
                  <a:lumMod val="50000"/>
                </a:schemeClr>
              </a:solidFill>
            </a:endParaRPr>
          </a:p>
        </p:txBody>
      </p:sp>
      <p:sp>
        <p:nvSpPr>
          <p:cNvPr id="18" name="Rectangle 11">
            <a:extLst>
              <a:ext uri="{FF2B5EF4-FFF2-40B4-BE49-F238E27FC236}">
                <a16:creationId xmlns:a16="http://schemas.microsoft.com/office/drawing/2014/main" id="{8650FE23-10B6-4DC8-BEE4-FA286989A2E1}"/>
              </a:ext>
            </a:extLst>
          </p:cNvPr>
          <p:cNvSpPr>
            <a:spLocks noChangeArrowheads="1"/>
          </p:cNvSpPr>
          <p:nvPr/>
        </p:nvSpPr>
        <p:spPr bwMode="auto">
          <a:xfrm>
            <a:off x="469015" y="1984328"/>
            <a:ext cx="2925043" cy="76183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r>
              <a:rPr lang="en-US" sz="1200" b="1" dirty="0">
                <a:solidFill>
                  <a:schemeClr val="tx2"/>
                </a:solidFill>
              </a:rPr>
              <a:t>Achieve overall score of 70 points out of 100 points to proceed to Gate 3</a:t>
            </a:r>
          </a:p>
        </p:txBody>
      </p:sp>
      <p:sp>
        <p:nvSpPr>
          <p:cNvPr id="20" name="AutoShape 74">
            <a:extLst>
              <a:ext uri="{FF2B5EF4-FFF2-40B4-BE49-F238E27FC236}">
                <a16:creationId xmlns:a16="http://schemas.microsoft.com/office/drawing/2014/main" id="{FBD35483-9F55-440A-B28B-86D894FD6383}"/>
              </a:ext>
            </a:extLst>
          </p:cNvPr>
          <p:cNvSpPr>
            <a:spLocks noChangeArrowheads="1"/>
          </p:cNvSpPr>
          <p:nvPr/>
        </p:nvSpPr>
        <p:spPr bwMode="auto">
          <a:xfrm>
            <a:off x="273269" y="3295397"/>
            <a:ext cx="3587213"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21" name="Text Box 91">
            <a:extLst>
              <a:ext uri="{FF2B5EF4-FFF2-40B4-BE49-F238E27FC236}">
                <a16:creationId xmlns:a16="http://schemas.microsoft.com/office/drawing/2014/main" id="{D0280ABB-42A8-4FC4-86AD-CC0088042893}"/>
              </a:ext>
            </a:extLst>
          </p:cNvPr>
          <p:cNvSpPr txBox="1">
            <a:spLocks noChangeArrowheads="1"/>
          </p:cNvSpPr>
          <p:nvPr/>
        </p:nvSpPr>
        <p:spPr bwMode="auto">
          <a:xfrm>
            <a:off x="751414" y="3544214"/>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3</a:t>
            </a:r>
            <a:endParaRPr lang="en-GB" b="1" dirty="0">
              <a:solidFill>
                <a:schemeClr val="tx2"/>
              </a:solidFill>
            </a:endParaRPr>
          </a:p>
        </p:txBody>
      </p:sp>
      <p:sp>
        <p:nvSpPr>
          <p:cNvPr id="23" name="Text Box 99">
            <a:extLst>
              <a:ext uri="{FF2B5EF4-FFF2-40B4-BE49-F238E27FC236}">
                <a16:creationId xmlns:a16="http://schemas.microsoft.com/office/drawing/2014/main" id="{987E33C0-1001-4A36-8887-A0E8003F422C}"/>
              </a:ext>
            </a:extLst>
          </p:cNvPr>
          <p:cNvSpPr txBox="1">
            <a:spLocks noChangeArrowheads="1"/>
          </p:cNvSpPr>
          <p:nvPr/>
        </p:nvSpPr>
        <p:spPr bwMode="auto">
          <a:xfrm>
            <a:off x="4825218" y="3187433"/>
            <a:ext cx="3718951" cy="992579"/>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ZA" sz="1200" b="1" dirty="0">
                <a:solidFill>
                  <a:schemeClr val="tx2"/>
                </a:solidFill>
              </a:rPr>
              <a:t>Valid B-BBEE Certificate/ Sworn Affidavit</a:t>
            </a:r>
          </a:p>
          <a:p>
            <a:pPr marL="179388" indent="-179388">
              <a:buFont typeface="Arial" pitchFamily="34" charset="0"/>
              <a:buChar char="•"/>
            </a:pPr>
            <a:r>
              <a:rPr lang="en-US" sz="1200" b="1" dirty="0">
                <a:solidFill>
                  <a:schemeClr val="tx2"/>
                </a:solidFill>
              </a:rPr>
              <a:t>Preference Point Claim Form – SBD 6.1</a:t>
            </a:r>
            <a:endParaRPr lang="en-ZA" sz="1200" b="1" dirty="0">
              <a:solidFill>
                <a:schemeClr val="tx2"/>
              </a:solidFill>
            </a:endParaRPr>
          </a:p>
          <a:p>
            <a:pPr marL="171450" indent="-171450">
              <a:buFont typeface="Arial" pitchFamily="34" charset="0"/>
              <a:buChar char="•"/>
            </a:pPr>
            <a:r>
              <a:rPr lang="en-ZA" sz="1200" b="1" dirty="0">
                <a:solidFill>
                  <a:schemeClr val="tx2"/>
                </a:solidFill>
              </a:rPr>
              <a:t>SARS RFP 19/2023 6-1: Price Response Template</a:t>
            </a:r>
          </a:p>
          <a:p>
            <a:endParaRPr lang="en-ZA" sz="1050" b="1" dirty="0">
              <a:solidFill>
                <a:schemeClr val="accent2">
                  <a:lumMod val="50000"/>
                </a:schemeClr>
              </a:solidFill>
            </a:endParaRPr>
          </a:p>
        </p:txBody>
      </p:sp>
      <p:sp>
        <p:nvSpPr>
          <p:cNvPr id="15" name="Rectangle 12"/>
          <p:cNvSpPr>
            <a:spLocks noChangeArrowheads="1"/>
          </p:cNvSpPr>
          <p:nvPr/>
        </p:nvSpPr>
        <p:spPr bwMode="auto">
          <a:xfrm>
            <a:off x="611447" y="4008050"/>
            <a:ext cx="1518489" cy="39530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a:solidFill>
                  <a:schemeClr val="tx2"/>
                </a:solidFill>
                <a:latin typeface="Arial Narrow" panose="020B0606020202030204" pitchFamily="34" charset="0"/>
              </a:rPr>
              <a:t>Price </a:t>
            </a:r>
            <a:r>
              <a:rPr lang="en-US" sz="1100" dirty="0">
                <a:solidFill>
                  <a:schemeClr val="tx2"/>
                </a:solidFill>
                <a:latin typeface="Arial Narrow" panose="020B0606020202030204" pitchFamily="34" charset="0"/>
              </a:rPr>
              <a:t>=</a:t>
            </a:r>
            <a:r>
              <a:rPr lang="en-US" sz="1100" b="1" dirty="0">
                <a:solidFill>
                  <a:schemeClr val="tx2"/>
                </a:solidFill>
                <a:latin typeface="Arial Narrow" panose="020B0606020202030204" pitchFamily="34" charset="0"/>
              </a:rPr>
              <a:t> 90</a:t>
            </a:r>
          </a:p>
        </p:txBody>
      </p:sp>
      <p:sp>
        <p:nvSpPr>
          <p:cNvPr id="19" name="Rectangle 12"/>
          <p:cNvSpPr>
            <a:spLocks noChangeArrowheads="1"/>
          </p:cNvSpPr>
          <p:nvPr/>
        </p:nvSpPr>
        <p:spPr bwMode="auto">
          <a:xfrm>
            <a:off x="615515" y="4709812"/>
            <a:ext cx="1518490" cy="40619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a:solidFill>
                  <a:schemeClr val="tx2"/>
                </a:solidFill>
                <a:latin typeface="Arial Narrow" panose="020B0606020202030204" pitchFamily="34" charset="0"/>
              </a:rPr>
              <a:t>Specific Goals </a:t>
            </a:r>
            <a:r>
              <a:rPr lang="en-US" sz="1100" dirty="0">
                <a:solidFill>
                  <a:schemeClr val="tx2"/>
                </a:solidFill>
                <a:latin typeface="Arial Narrow" panose="020B0606020202030204" pitchFamily="34" charset="0"/>
              </a:rPr>
              <a:t>=</a:t>
            </a:r>
            <a:r>
              <a:rPr lang="en-US" sz="1100" b="1" dirty="0">
                <a:solidFill>
                  <a:schemeClr val="tx2"/>
                </a:solidFill>
                <a:latin typeface="Arial Narrow" panose="020B0606020202030204" pitchFamily="34" charset="0"/>
              </a:rPr>
              <a:t> 10</a:t>
            </a:r>
          </a:p>
        </p:txBody>
      </p:sp>
      <p:sp>
        <p:nvSpPr>
          <p:cNvPr id="25" name="Rectangle 11"/>
          <p:cNvSpPr>
            <a:spLocks noChangeArrowheads="1"/>
          </p:cNvSpPr>
          <p:nvPr/>
        </p:nvSpPr>
        <p:spPr bwMode="auto">
          <a:xfrm>
            <a:off x="2625124" y="4260571"/>
            <a:ext cx="928695" cy="44781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a:solidFill>
                  <a:schemeClr val="tx2"/>
                </a:solidFill>
                <a:latin typeface="Arial Narrow" panose="020B0606020202030204" pitchFamily="34" charset="0"/>
              </a:rPr>
              <a:t>100 points</a:t>
            </a:r>
          </a:p>
        </p:txBody>
      </p:sp>
    </p:spTree>
    <p:extLst>
      <p:ext uri="{BB962C8B-B14F-4D97-AF65-F5344CB8AC3E}">
        <p14:creationId xmlns:p14="http://schemas.microsoft.com/office/powerpoint/2010/main" val="334105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dirty="0">
                <a:solidFill>
                  <a:schemeClr val="tx2"/>
                </a:solidFill>
                <a:effectLst>
                  <a:outerShdw blurRad="38100" dist="38100" dir="2700000" algn="tl">
                    <a:srgbClr val="000000">
                      <a:alpha val="43137"/>
                    </a:srgbClr>
                  </a:outerShdw>
                </a:effectLst>
              </a:rPr>
              <a:t>Refer to section 7 of the RFP Main doc</a:t>
            </a:r>
            <a:br>
              <a:rPr lang="en-ZA" sz="1800" dirty="0">
                <a:solidFill>
                  <a:schemeClr val="tx2"/>
                </a:solidFill>
                <a:effectLst>
                  <a:outerShdw blurRad="38100" dist="38100" dir="2700000" algn="tl">
                    <a:srgbClr val="000000">
                      <a:alpha val="43137"/>
                    </a:srgbClr>
                  </a:outerShdw>
                </a:effectLst>
              </a:rPr>
            </a:br>
            <a:br>
              <a:rPr lang="en-ZA" sz="1800" dirty="0">
                <a:solidFill>
                  <a:schemeClr val="tx2"/>
                </a:solidFill>
                <a:effectLst>
                  <a:outerShdw blurRad="38100" dist="38100" dir="2700000" algn="tl">
                    <a:srgbClr val="000000">
                      <a:alpha val="43137"/>
                    </a:srgbClr>
                  </a:outerShdw>
                </a:effectLst>
              </a:rPr>
            </a:br>
            <a:endParaRPr lang="en-ZA" sz="18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graphicFrame>
        <p:nvGraphicFramePr>
          <p:cNvPr id="5" name="Object 4">
            <a:extLst>
              <a:ext uri="{FF2B5EF4-FFF2-40B4-BE49-F238E27FC236}">
                <a16:creationId xmlns:a16="http://schemas.microsoft.com/office/drawing/2014/main" id="{828E1DB5-1720-F395-3E80-2A6452B1B82C}"/>
              </a:ext>
            </a:extLst>
          </p:cNvPr>
          <p:cNvGraphicFramePr>
            <a:graphicFrameLocks noChangeAspect="1"/>
          </p:cNvGraphicFramePr>
          <p:nvPr>
            <p:extLst>
              <p:ext uri="{D42A27DB-BD31-4B8C-83A1-F6EECF244321}">
                <p14:modId xmlns:p14="http://schemas.microsoft.com/office/powerpoint/2010/main" val="3173018820"/>
              </p:ext>
            </p:extLst>
          </p:nvPr>
        </p:nvGraphicFramePr>
        <p:xfrm>
          <a:off x="2674696" y="1871919"/>
          <a:ext cx="1277872" cy="792163"/>
        </p:xfrm>
        <a:graphic>
          <a:graphicData uri="http://schemas.openxmlformats.org/presentationml/2006/ole">
            <mc:AlternateContent xmlns:mc="http://schemas.openxmlformats.org/markup-compatibility/2006">
              <mc:Choice xmlns:v="urn:schemas-microsoft-com:vml" Requires="v">
                <p:oleObj name="Worksheet" showAsIcon="1" r:id="rId2" imgW="914400" imgH="792360" progId="Excel.Sheet.12">
                  <p:embed/>
                </p:oleObj>
              </mc:Choice>
              <mc:Fallback>
                <p:oleObj name="Worksheet" showAsIcon="1" r:id="rId2" imgW="914400" imgH="792360" progId="Excel.Sheet.12">
                  <p:embed/>
                  <p:pic>
                    <p:nvPicPr>
                      <p:cNvPr id="0" name=""/>
                      <p:cNvPicPr/>
                      <p:nvPr/>
                    </p:nvPicPr>
                    <p:blipFill>
                      <a:blip r:embed="rId3"/>
                      <a:stretch>
                        <a:fillRect/>
                      </a:stretch>
                    </p:blipFill>
                    <p:spPr>
                      <a:xfrm>
                        <a:off x="2674696" y="1871919"/>
                        <a:ext cx="1277872" cy="792163"/>
                      </a:xfrm>
                      <a:prstGeom prst="rect">
                        <a:avLst/>
                      </a:prstGeom>
                    </p:spPr>
                  </p:pic>
                </p:oleObj>
              </mc:Fallback>
            </mc:AlternateContent>
          </a:graphicData>
        </a:graphic>
      </p:graphicFrame>
    </p:spTree>
    <p:extLst>
      <p:ext uri="{BB962C8B-B14F-4D97-AF65-F5344CB8AC3E}">
        <p14:creationId xmlns:p14="http://schemas.microsoft.com/office/powerpoint/2010/main" val="1531210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Requirements</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rgbClr val="FF0000"/>
                </a:solidFill>
              </a:rPr>
              <a:t>6. Price &amp; Specific goals</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sz="1800" b="1" dirty="0">
                <a:solidFill>
                  <a:schemeClr val="tx2"/>
                </a:solidFill>
              </a:rPr>
              <a:t>8. 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25555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18</a:t>
            </a:fld>
            <a:endParaRPr lang="en-US" dirty="0"/>
          </a:p>
        </p:txBody>
      </p:sp>
      <p:sp>
        <p:nvSpPr>
          <p:cNvPr id="6" name="Title 1"/>
          <p:cNvSpPr txBox="1">
            <a:spLocks noGrp="1"/>
          </p:cNvSpPr>
          <p:nvPr>
            <p:ph type="title"/>
          </p:nvPr>
        </p:nvSpPr>
        <p:spPr>
          <a:xfrm>
            <a:off x="341313" y="174625"/>
            <a:ext cx="7886700" cy="533400"/>
          </a:xfrm>
          <a:prstGeom prst="rect">
            <a:avLst/>
          </a:prstGeom>
        </p:spPr>
        <p:txBody>
          <a:bodyPr lIns="360000"/>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Bid Evaluation Process  Gate </a:t>
            </a:r>
            <a:r>
              <a:rPr lang="en-ZA" sz="2000" dirty="0">
                <a:solidFill>
                  <a:schemeClr val="tx2"/>
                </a:solidFill>
                <a:effectLst>
                  <a:outerShdw blurRad="38100" dist="38100" dir="2700000" algn="tl">
                    <a:srgbClr val="000000">
                      <a:alpha val="43137"/>
                    </a:srgbClr>
                  </a:outerShdw>
                </a:effectLst>
              </a:rPr>
              <a:t>3</a:t>
            </a:r>
            <a:r>
              <a:rPr lang="en-ZA" sz="2000" b="1" dirty="0">
                <a:solidFill>
                  <a:schemeClr val="tx2"/>
                </a:solidFill>
                <a:effectLst>
                  <a:outerShdw blurRad="38100" dist="38100" dir="2700000" algn="tl">
                    <a:srgbClr val="000000">
                      <a:alpha val="43137"/>
                    </a:srgbClr>
                  </a:outerShdw>
                </a:effectLst>
                <a:latin typeface="+mj-lt"/>
                <a:ea typeface="+mj-ea"/>
                <a:cs typeface="+mj-cs"/>
              </a:rPr>
              <a:t> – Price</a:t>
            </a:r>
          </a:p>
        </p:txBody>
      </p:sp>
      <p:sp>
        <p:nvSpPr>
          <p:cNvPr id="7" name="Rectangle 6"/>
          <p:cNvSpPr/>
          <p:nvPr/>
        </p:nvSpPr>
        <p:spPr>
          <a:xfrm>
            <a:off x="149542" y="839063"/>
            <a:ext cx="8594408" cy="1021883"/>
          </a:xfrm>
          <a:prstGeom prst="rect">
            <a:avLst/>
          </a:prstGeom>
        </p:spPr>
        <p:txBody>
          <a:bodyPr wrap="square">
            <a:spAutoFit/>
          </a:bodyPr>
          <a:lstStyle/>
          <a:p>
            <a:pPr>
              <a:lnSpc>
                <a:spcPct val="150000"/>
              </a:lnSpc>
            </a:pPr>
            <a:r>
              <a:rPr lang="en-ZA" sz="1400" dirty="0">
                <a:solidFill>
                  <a:srgbClr val="003366"/>
                </a:solidFill>
                <a:ea typeface="Times New Roman" pitchFamily="18" charset="0"/>
                <a:cs typeface="Tahoma" pitchFamily="34" charset="0"/>
              </a:rPr>
              <a:t>The Price and Specific goals points will be added together to determine each bidder’s overall score out of 100 points. </a:t>
            </a:r>
          </a:p>
          <a:p>
            <a:pPr>
              <a:lnSpc>
                <a:spcPct val="150000"/>
              </a:lnSpc>
            </a:pPr>
            <a:endParaRPr lang="en-ZA" sz="1400" dirty="0">
              <a:solidFill>
                <a:srgbClr val="003366"/>
              </a:solidFill>
              <a:ea typeface="Times New Roman" pitchFamily="18" charset="0"/>
              <a:cs typeface="Tahoma" pitchFamily="34" charset="0"/>
            </a:endParaRPr>
          </a:p>
        </p:txBody>
      </p:sp>
      <p:sp>
        <p:nvSpPr>
          <p:cNvPr id="8" name="Rectangle 7"/>
          <p:cNvSpPr/>
          <p:nvPr/>
        </p:nvSpPr>
        <p:spPr>
          <a:xfrm>
            <a:off x="149542" y="1717288"/>
            <a:ext cx="8844915" cy="416011"/>
          </a:xfrm>
          <a:prstGeom prst="rect">
            <a:avLst/>
          </a:prstGeom>
        </p:spPr>
        <p:txBody>
          <a:bodyPr wrap="square">
            <a:spAutoFit/>
          </a:bodyPr>
          <a:lstStyle/>
          <a:p>
            <a:pPr algn="just">
              <a:lnSpc>
                <a:spcPct val="150000"/>
              </a:lnSpc>
            </a:pPr>
            <a:r>
              <a:rPr lang="en-ZA" sz="1400" b="1" u="sng" dirty="0">
                <a:solidFill>
                  <a:srgbClr val="003366"/>
                </a:solidFill>
                <a:ea typeface="Times New Roman" pitchFamily="18" charset="0"/>
                <a:cs typeface="Tahoma" pitchFamily="34" charset="0"/>
              </a:rPr>
              <a:t>Stage 1: Price Evaluation (90 points)</a:t>
            </a:r>
            <a:r>
              <a:rPr lang="en-ZA" sz="1600" b="1" u="sng" dirty="0">
                <a:solidFill>
                  <a:srgbClr val="003366"/>
                </a:solidFill>
                <a:ea typeface="Times New Roman" pitchFamily="18" charset="0"/>
                <a:cs typeface="Tahoma" pitchFamily="34" charset="0"/>
              </a:rPr>
              <a:t> </a:t>
            </a:r>
          </a:p>
        </p:txBody>
      </p:sp>
      <p:sp>
        <p:nvSpPr>
          <p:cNvPr id="9" name="Rectangle 8"/>
          <p:cNvSpPr/>
          <p:nvPr/>
        </p:nvSpPr>
        <p:spPr>
          <a:xfrm>
            <a:off x="112871" y="2178953"/>
            <a:ext cx="8667750" cy="307777"/>
          </a:xfrm>
          <a:prstGeom prst="rect">
            <a:avLst/>
          </a:prstGeom>
        </p:spPr>
        <p:txBody>
          <a:bodyPr wrap="square">
            <a:spAutoFit/>
          </a:bodyPr>
          <a:lstStyle/>
          <a:p>
            <a:r>
              <a:rPr lang="en-ZA" sz="1400" dirty="0">
                <a:solidFill>
                  <a:srgbClr val="003366"/>
                </a:solidFill>
                <a:ea typeface="Times New Roman" pitchFamily="18" charset="0"/>
                <a:cs typeface="Tahoma" pitchFamily="34" charset="0"/>
              </a:rPr>
              <a:t>Bidders must refer to Annexure B  – Pricing Schedule</a:t>
            </a:r>
          </a:p>
        </p:txBody>
      </p:sp>
      <p:graphicFrame>
        <p:nvGraphicFramePr>
          <p:cNvPr id="10" name="Table 9"/>
          <p:cNvGraphicFramePr>
            <a:graphicFrameLocks noGrp="1"/>
          </p:cNvGraphicFramePr>
          <p:nvPr>
            <p:extLst>
              <p:ext uri="{D42A27DB-BD31-4B8C-83A1-F6EECF244321}">
                <p14:modId xmlns:p14="http://schemas.microsoft.com/office/powerpoint/2010/main" val="4255957479"/>
              </p:ext>
            </p:extLst>
          </p:nvPr>
        </p:nvGraphicFramePr>
        <p:xfrm>
          <a:off x="219075" y="2684389"/>
          <a:ext cx="6345637" cy="1125830"/>
        </p:xfrm>
        <a:graphic>
          <a:graphicData uri="http://schemas.openxmlformats.org/drawingml/2006/table">
            <a:tbl>
              <a:tblPr firstRow="1" firstCol="1" bandRow="1"/>
              <a:tblGrid>
                <a:gridCol w="3799444">
                  <a:extLst>
                    <a:ext uri="{9D8B030D-6E8A-4147-A177-3AD203B41FA5}">
                      <a16:colId xmlns:a16="http://schemas.microsoft.com/office/drawing/2014/main" val="20000"/>
                    </a:ext>
                  </a:extLst>
                </a:gridCol>
                <a:gridCol w="2546193">
                  <a:extLst>
                    <a:ext uri="{9D8B030D-6E8A-4147-A177-3AD203B41FA5}">
                      <a16:colId xmlns:a16="http://schemas.microsoft.com/office/drawing/2014/main" val="20001"/>
                    </a:ext>
                  </a:extLst>
                </a:gridCol>
              </a:tblGrid>
              <a:tr h="4624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Adjudication Criteria</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Points</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extLst>
                  <a:ext uri="{0D108BD9-81ED-4DB2-BD59-A6C34878D82A}">
                    <a16:rowId xmlns:a16="http://schemas.microsoft.com/office/drawing/2014/main" val="10000"/>
                  </a:ext>
                </a:extLst>
              </a:tr>
              <a:tr h="6633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200" b="1" kern="1200" dirty="0">
                          <a:solidFill>
                            <a:schemeClr val="tx2">
                              <a:lumMod val="75000"/>
                            </a:schemeClr>
                          </a:solidFill>
                          <a:latin typeface="+mn-lt"/>
                          <a:ea typeface="+mn-ea"/>
                          <a:cs typeface="+mn-cs"/>
                        </a:rPr>
                        <a:t>Price Evaluation</a:t>
                      </a:r>
                      <a:endParaRPr lang="en-ZA" sz="1100" dirty="0">
                        <a:effectLst/>
                        <a:latin typeface="Arial"/>
                        <a:ea typeface="Times New Roman"/>
                        <a:cs typeface="Times New Roman"/>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50000"/>
                        </a:lnSpc>
                        <a:spcBef>
                          <a:spcPts val="1200"/>
                        </a:spcBef>
                        <a:spcAft>
                          <a:spcPts val="600"/>
                        </a:spcAft>
                      </a:pPr>
                      <a:r>
                        <a:rPr lang="en-ZA" sz="1200" b="1" kern="1200" dirty="0">
                          <a:solidFill>
                            <a:schemeClr val="tx2">
                              <a:lumMod val="75000"/>
                            </a:schemeClr>
                          </a:solidFill>
                          <a:latin typeface="+mn-lt"/>
                          <a:ea typeface="+mn-ea"/>
                          <a:cs typeface="+mn-cs"/>
                        </a:rPr>
                        <a:t>90</a:t>
                      </a: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tint val="40000"/>
                      </a:srgbClr>
                    </a:solidFill>
                  </a:tcPr>
                </a:tc>
                <a:extLst>
                  <a:ext uri="{0D108BD9-81ED-4DB2-BD59-A6C34878D82A}">
                    <a16:rowId xmlns:a16="http://schemas.microsoft.com/office/drawing/2014/main" val="10001"/>
                  </a:ext>
                </a:extLst>
              </a:tr>
            </a:tbl>
          </a:graphicData>
        </a:graphic>
      </p:graphicFrame>
      <p:sp>
        <p:nvSpPr>
          <p:cNvPr id="12" name="Rectangle 11"/>
          <p:cNvSpPr/>
          <p:nvPr/>
        </p:nvSpPr>
        <p:spPr>
          <a:xfrm>
            <a:off x="219075" y="5442288"/>
            <a:ext cx="7505700" cy="738664"/>
          </a:xfrm>
          <a:prstGeom prst="rect">
            <a:avLst/>
          </a:prstGeom>
        </p:spPr>
        <p:txBody>
          <a:bodyPr wrap="square">
            <a:spAutoFit/>
          </a:bodyPr>
          <a:lstStyle/>
          <a:p>
            <a:r>
              <a:rPr lang="en-ZA" sz="1400" dirty="0">
                <a:solidFill>
                  <a:srgbClr val="004F87">
                    <a:lumMod val="75000"/>
                  </a:srgbClr>
                </a:solidFill>
              </a:rPr>
              <a:t>Ps	=	Points scored for price of Bid under consideration</a:t>
            </a:r>
          </a:p>
          <a:p>
            <a:r>
              <a:rPr lang="en-ZA" sz="1400" dirty="0">
                <a:solidFill>
                  <a:srgbClr val="004F87">
                    <a:lumMod val="75000"/>
                  </a:srgbClr>
                </a:solidFill>
              </a:rPr>
              <a:t>Pt.	=	Rand value of Bid under consideration</a:t>
            </a:r>
          </a:p>
          <a:p>
            <a:r>
              <a:rPr lang="en-ZA" sz="1400" dirty="0">
                <a:solidFill>
                  <a:srgbClr val="004F87">
                    <a:lumMod val="75000"/>
                  </a:srgbClr>
                </a:solidFill>
              </a:rPr>
              <a:t>Pmin	=	Rand value of lowest acceptable Bid</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4C9E016-2628-3A1C-E553-61535103FD73}"/>
                  </a:ext>
                </a:extLst>
              </p:cNvPr>
              <p:cNvSpPr txBox="1"/>
              <p:nvPr/>
            </p:nvSpPr>
            <p:spPr>
              <a:xfrm>
                <a:off x="112871" y="4236035"/>
                <a:ext cx="3967516" cy="6455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ZA" sz="1600" b="1" i="1" smtClean="0">
                          <a:latin typeface="Cambria Math" panose="02040503050406030204" pitchFamily="18" charset="0"/>
                        </a:rPr>
                        <m:t>𝑷𝒔</m:t>
                      </m:r>
                      <m:r>
                        <a:rPr lang="en-ZA" sz="1600" b="0" i="0">
                          <a:latin typeface="Cambria Math" panose="02040503050406030204" pitchFamily="18" charset="0"/>
                        </a:rPr>
                        <m:t>=90</m:t>
                      </m:r>
                      <m:d>
                        <m:dPr>
                          <m:ctrlPr>
                            <a:rPr lang="en-ZA" sz="1600" b="0" i="1">
                              <a:solidFill>
                                <a:srgbClr val="836967"/>
                              </a:solidFill>
                              <a:latin typeface="Cambria Math" panose="02040503050406030204" pitchFamily="18" charset="0"/>
                            </a:rPr>
                          </m:ctrlPr>
                        </m:dPr>
                        <m:e>
                          <m:r>
                            <a:rPr lang="en-ZA" sz="1600" b="0" i="0">
                              <a:latin typeface="Cambria Math" panose="02040503050406030204" pitchFamily="18" charset="0"/>
                            </a:rPr>
                            <m:t>1−</m:t>
                          </m:r>
                          <m:f>
                            <m:fPr>
                              <m:ctrlPr>
                                <a:rPr lang="en-ZA" sz="1600" b="0" i="1">
                                  <a:solidFill>
                                    <a:srgbClr val="836967"/>
                                  </a:solidFill>
                                  <a:latin typeface="Cambria Math" panose="02040503050406030204" pitchFamily="18" charset="0"/>
                                </a:rPr>
                              </m:ctrlPr>
                            </m:fPr>
                            <m:num>
                              <m:r>
                                <a:rPr lang="en-ZA" sz="1600" b="1" i="1">
                                  <a:latin typeface="Cambria Math" panose="02040503050406030204" pitchFamily="18" charset="0"/>
                                </a:rPr>
                                <m:t>𝑷𝒕</m:t>
                              </m:r>
                              <m:r>
                                <a:rPr lang="en-ZA" sz="1600" b="0" i="0">
                                  <a:latin typeface="Cambria Math" panose="02040503050406030204" pitchFamily="18" charset="0"/>
                                </a:rPr>
                                <m:t>−</m:t>
                              </m:r>
                              <m:r>
                                <a:rPr lang="en-ZA" sz="1600" b="1" i="1">
                                  <a:latin typeface="Cambria Math" panose="02040503050406030204" pitchFamily="18" charset="0"/>
                                </a:rPr>
                                <m:t>𝑷</m:t>
                              </m:r>
                              <m:func>
                                <m:funcPr>
                                  <m:ctrlPr>
                                    <a:rPr lang="en-ZA" sz="1600" b="1" i="1">
                                      <a:latin typeface="Cambria Math" panose="02040503050406030204" pitchFamily="18" charset="0"/>
                                    </a:rPr>
                                  </m:ctrlPr>
                                </m:funcPr>
                                <m:fName>
                                  <m:r>
                                    <a:rPr lang="en-ZA" sz="1600" b="1" i="1">
                                      <a:latin typeface="Cambria Math" panose="02040503050406030204" pitchFamily="18" charset="0"/>
                                    </a:rPr>
                                    <m:t>𝒎𝒊𝒏</m:t>
                                  </m:r>
                                </m:fName>
                                <m:e/>
                              </m:func>
                            </m:num>
                            <m:den>
                              <m:r>
                                <a:rPr lang="en-ZA" sz="1600" b="1" i="1">
                                  <a:latin typeface="Cambria Math" panose="02040503050406030204" pitchFamily="18" charset="0"/>
                                </a:rPr>
                                <m:t>𝑷</m:t>
                              </m:r>
                              <m:func>
                                <m:funcPr>
                                  <m:ctrlPr>
                                    <a:rPr lang="en-ZA" sz="1600" b="1" i="1">
                                      <a:latin typeface="Cambria Math" panose="02040503050406030204" pitchFamily="18" charset="0"/>
                                    </a:rPr>
                                  </m:ctrlPr>
                                </m:funcPr>
                                <m:fName>
                                  <m:r>
                                    <a:rPr lang="en-ZA" sz="1600" b="1" i="1">
                                      <a:latin typeface="Cambria Math" panose="02040503050406030204" pitchFamily="18" charset="0"/>
                                    </a:rPr>
                                    <m:t>𝒎𝒊𝒏</m:t>
                                  </m:r>
                                </m:fName>
                                <m:e/>
                              </m:func>
                            </m:den>
                          </m:f>
                        </m:e>
                      </m:d>
                    </m:oMath>
                  </m:oMathPara>
                </a14:m>
                <a:endParaRPr lang="en-ZA" sz="1600" dirty="0"/>
              </a:p>
            </p:txBody>
          </p:sp>
        </mc:Choice>
        <mc:Fallback xmlns="">
          <p:sp>
            <p:nvSpPr>
              <p:cNvPr id="22" name="TextBox 21">
                <a:extLst>
                  <a:ext uri="{FF2B5EF4-FFF2-40B4-BE49-F238E27FC236}">
                    <a16:creationId xmlns:a16="http://schemas.microsoft.com/office/drawing/2014/main" id="{B4C9E016-2628-3A1C-E553-61535103FD73}"/>
                  </a:ext>
                </a:extLst>
              </p:cNvPr>
              <p:cNvSpPr txBox="1">
                <a:spLocks noRot="1" noChangeAspect="1" noMove="1" noResize="1" noEditPoints="1" noAdjustHandles="1" noChangeArrowheads="1" noChangeShapeType="1" noTextEdit="1"/>
              </p:cNvSpPr>
              <p:nvPr/>
            </p:nvSpPr>
            <p:spPr>
              <a:xfrm>
                <a:off x="112871" y="4236035"/>
                <a:ext cx="3967516" cy="645561"/>
              </a:xfrm>
              <a:prstGeom prst="rect">
                <a:avLst/>
              </a:prstGeom>
              <a:blipFill>
                <a:blip r:embed="rId2"/>
                <a:stretch>
                  <a:fillRect/>
                </a:stretch>
              </a:blipFill>
            </p:spPr>
            <p:txBody>
              <a:bodyPr/>
              <a:lstStyle/>
              <a:p>
                <a:r>
                  <a:rPr lang="en-ZA">
                    <a:noFill/>
                  </a:rPr>
                  <a:t> </a:t>
                </a:r>
              </a:p>
            </p:txBody>
          </p:sp>
        </mc:Fallback>
      </mc:AlternateContent>
      <p:graphicFrame>
        <p:nvGraphicFramePr>
          <p:cNvPr id="2" name="Object 1">
            <a:extLst>
              <a:ext uri="{FF2B5EF4-FFF2-40B4-BE49-F238E27FC236}">
                <a16:creationId xmlns:a16="http://schemas.microsoft.com/office/drawing/2014/main" id="{A9BB43A6-008A-6ED3-1021-BD44EA908588}"/>
              </a:ext>
            </a:extLst>
          </p:cNvPr>
          <p:cNvGraphicFramePr>
            <a:graphicFrameLocks noChangeAspect="1"/>
          </p:cNvGraphicFramePr>
          <p:nvPr>
            <p:extLst>
              <p:ext uri="{D42A27DB-BD31-4B8C-83A1-F6EECF244321}">
                <p14:modId xmlns:p14="http://schemas.microsoft.com/office/powerpoint/2010/main" val="4254077257"/>
              </p:ext>
            </p:extLst>
          </p:nvPr>
        </p:nvGraphicFramePr>
        <p:xfrm>
          <a:off x="5112295" y="1391984"/>
          <a:ext cx="1344263" cy="1094746"/>
        </p:xfrm>
        <a:graphic>
          <a:graphicData uri="http://schemas.openxmlformats.org/presentationml/2006/ole">
            <mc:AlternateContent xmlns:mc="http://schemas.openxmlformats.org/markup-compatibility/2006">
              <mc:Choice xmlns:v="urn:schemas-microsoft-com:vml" Requires="v">
                <p:oleObj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5112295" y="1391984"/>
                        <a:ext cx="1344263" cy="1094746"/>
                      </a:xfrm>
                      <a:prstGeom prst="rect">
                        <a:avLst/>
                      </a:prstGeom>
                    </p:spPr>
                  </p:pic>
                </p:oleObj>
              </mc:Fallback>
            </mc:AlternateContent>
          </a:graphicData>
        </a:graphic>
      </p:graphicFrame>
    </p:spTree>
    <p:extLst>
      <p:ext uri="{BB962C8B-B14F-4D97-AF65-F5344CB8AC3E}">
        <p14:creationId xmlns:p14="http://schemas.microsoft.com/office/powerpoint/2010/main" val="175296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algn="l">
              <a:lnSpc>
                <a:spcPct val="135000"/>
              </a:lnSpc>
              <a:spcBef>
                <a:spcPct val="75000"/>
              </a:spcBef>
              <a:spcAft>
                <a:spcPct val="10000"/>
              </a:spcAft>
              <a:buClr>
                <a:schemeClr val="accent1"/>
              </a:buClr>
            </a:pPr>
            <a:r>
              <a:rPr lang="en-US" sz="1800" b="1" dirty="0">
                <a:solidFill>
                  <a:srgbClr val="FF0000"/>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1800" b="1" dirty="0">
                <a:solidFill>
                  <a:schemeClr val="tx2"/>
                </a:solidFill>
              </a:rPr>
              <a:t>2</a:t>
            </a:r>
            <a:r>
              <a:rPr lang="en-ZA" b="1" dirty="0">
                <a:solidFill>
                  <a:schemeClr val="tx2"/>
                </a:solidFill>
              </a:rPr>
              <a:t>. Governance, Rules and Procedures</a:t>
            </a:r>
          </a:p>
          <a:p>
            <a:pPr marL="228600" indent="-228600">
              <a:lnSpc>
                <a:spcPct val="135000"/>
              </a:lnSpc>
              <a:spcBef>
                <a:spcPct val="75000"/>
              </a:spcBef>
              <a:spcAft>
                <a:spcPct val="10000"/>
              </a:spcAft>
              <a:buClr>
                <a:schemeClr val="accent1"/>
              </a:buClr>
            </a:pPr>
            <a:r>
              <a:rPr lang="en-ZA" sz="1800" b="1" dirty="0">
                <a:solidFill>
                  <a:schemeClr val="tx2"/>
                </a:solidFill>
              </a:rPr>
              <a:t>3.RFP Timelines</a:t>
            </a:r>
          </a:p>
          <a:p>
            <a:pPr marL="228600" indent="-228600">
              <a:lnSpc>
                <a:spcPct val="135000"/>
              </a:lnSpc>
              <a:spcBef>
                <a:spcPct val="75000"/>
              </a:spcBef>
              <a:spcAft>
                <a:spcPct val="10000"/>
              </a:spcAft>
              <a:buClr>
                <a:schemeClr val="accent1"/>
              </a:buClr>
            </a:pPr>
            <a:r>
              <a:rPr lang="en-ZA" b="1" dirty="0">
                <a:solidFill>
                  <a:schemeClr val="tx2"/>
                </a:solidFill>
              </a:rPr>
              <a:t>4</a:t>
            </a:r>
            <a:r>
              <a:rPr lang="en-ZA" sz="1800" b="1" dirty="0">
                <a:solidFill>
                  <a:schemeClr val="tx2"/>
                </a:solidFill>
              </a:rPr>
              <a:t>. Background and </a:t>
            </a:r>
            <a:r>
              <a:rPr lang="en-ZA" b="1" dirty="0">
                <a:solidFill>
                  <a:schemeClr val="tx2"/>
                </a:solidFill>
              </a:rPr>
              <a:t>Requirements</a:t>
            </a:r>
            <a:r>
              <a:rPr lang="en-ZA" sz="1800" b="1" dirty="0">
                <a:solidFill>
                  <a:schemeClr val="tx2"/>
                </a:solidFill>
              </a:rPr>
              <a:t>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&amp;Specific goals</a:t>
            </a:r>
          </a:p>
          <a:p>
            <a:pPr marL="228600" indent="-228600">
              <a:lnSpc>
                <a:spcPct val="135000"/>
              </a:lnSpc>
              <a:spcBef>
                <a:spcPct val="75000"/>
              </a:spcBef>
              <a:spcAft>
                <a:spcPct val="10000"/>
              </a:spcAft>
              <a:buClr>
                <a:schemeClr val="accent1"/>
              </a:buClr>
            </a:pPr>
            <a:r>
              <a:rPr lang="en-ZA" sz="1800" b="1" dirty="0">
                <a:solidFill>
                  <a:schemeClr val="tx2"/>
                </a:solidFill>
              </a:rPr>
              <a:t>7. Financial Analysis </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2334713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F02A-5B3E-AFAE-217C-958931335E82}"/>
              </a:ext>
            </a:extLst>
          </p:cNvPr>
          <p:cNvSpPr>
            <a:spLocks noGrp="1"/>
          </p:cNvSpPr>
          <p:nvPr>
            <p:ph type="title"/>
          </p:nvPr>
        </p:nvSpPr>
        <p:spPr/>
        <p:txBody>
          <a:bodyPr/>
          <a:lstStyle/>
          <a:p>
            <a:r>
              <a:rPr lang="en-ZA" dirty="0"/>
              <a:t>Specific goals = 10 Points</a:t>
            </a:r>
          </a:p>
        </p:txBody>
      </p:sp>
      <p:sp>
        <p:nvSpPr>
          <p:cNvPr id="3" name="Slide Number Placeholder 2">
            <a:extLst>
              <a:ext uri="{FF2B5EF4-FFF2-40B4-BE49-F238E27FC236}">
                <a16:creationId xmlns:a16="http://schemas.microsoft.com/office/drawing/2014/main" id="{2CB6E448-4D53-713D-AEDF-EC74C72934F8}"/>
              </a:ext>
            </a:extLst>
          </p:cNvPr>
          <p:cNvSpPr>
            <a:spLocks noGrp="1"/>
          </p:cNvSpPr>
          <p:nvPr>
            <p:ph type="sldNum" sz="quarter" idx="10"/>
          </p:nvPr>
        </p:nvSpPr>
        <p:spPr/>
        <p:txBody>
          <a:bodyPr/>
          <a:lstStyle/>
          <a:p>
            <a:fld id="{B540B12B-D968-2643-8E7F-238A3C456CC9}" type="slidenum">
              <a:rPr lang="en-US" smtClean="0"/>
              <a:pPr/>
              <a:t>19</a:t>
            </a:fld>
            <a:endParaRPr lang="en-US" dirty="0"/>
          </a:p>
        </p:txBody>
      </p:sp>
      <p:sp>
        <p:nvSpPr>
          <p:cNvPr id="4" name="Text Placeholder 3">
            <a:extLst>
              <a:ext uri="{FF2B5EF4-FFF2-40B4-BE49-F238E27FC236}">
                <a16:creationId xmlns:a16="http://schemas.microsoft.com/office/drawing/2014/main" id="{69C120F6-3ADE-05F3-F0E0-F3D5E68DD22B}"/>
              </a:ext>
            </a:extLst>
          </p:cNvPr>
          <p:cNvSpPr>
            <a:spLocks noGrp="1"/>
          </p:cNvSpPr>
          <p:nvPr>
            <p:ph type="body" sz="quarter" idx="11"/>
          </p:nvPr>
        </p:nvSpPr>
        <p:spPr>
          <a:xfrm>
            <a:off x="341993" y="1304924"/>
            <a:ext cx="8370887" cy="4248151"/>
          </a:xfrm>
        </p:spPr>
        <p:txBody>
          <a:bodyPr/>
          <a:lstStyle/>
          <a:p>
            <a:r>
              <a:rPr kumimoji="0" lang="en-ZA" sz="2000" b="1" i="0" u="none" strike="noStrike" kern="1200" cap="none" spc="0" normalizeH="0" baseline="0" noProof="0" dirty="0">
                <a:ln>
                  <a:noFill/>
                </a:ln>
                <a:solidFill>
                  <a:srgbClr val="004F87">
                    <a:lumMod val="75000"/>
                  </a:srgbClr>
                </a:solidFill>
                <a:effectLst/>
                <a:uLnTx/>
                <a:uFillTx/>
                <a:latin typeface="Arial"/>
                <a:ea typeface="+mn-ea"/>
                <a:cs typeface="+mn-cs"/>
              </a:rPr>
              <a:t>Specific goals points may be allocated to Bidders on submission of documentation or evidence as follows:</a:t>
            </a:r>
          </a:p>
          <a:p>
            <a:endParaRPr lang="en-ZA" sz="2000" b="1" dirty="0">
              <a:solidFill>
                <a:srgbClr val="004F87">
                  <a:lumMod val="75000"/>
                </a:srgbClr>
              </a:solidFill>
              <a:latin typeface="Arial"/>
            </a:endParaRPr>
          </a:p>
          <a:p>
            <a:endParaRPr kumimoji="0" lang="en-ZA" sz="2000" b="1" i="0" u="none" strike="noStrike" kern="1200" cap="none" spc="0" normalizeH="0" baseline="0" noProof="0" dirty="0">
              <a:ln>
                <a:noFill/>
              </a:ln>
              <a:solidFill>
                <a:srgbClr val="004F87">
                  <a:lumMod val="75000"/>
                </a:srgbClr>
              </a:solidFill>
              <a:effectLst/>
              <a:uLnTx/>
              <a:uFillTx/>
              <a:latin typeface="Arial"/>
              <a:ea typeface="+mn-ea"/>
              <a:cs typeface="+mn-cs"/>
            </a:endParaRPr>
          </a:p>
          <a:p>
            <a:endParaRPr lang="en-ZA" sz="2000" b="1" dirty="0">
              <a:solidFill>
                <a:srgbClr val="004F87">
                  <a:lumMod val="75000"/>
                </a:srgbClr>
              </a:solidFill>
              <a:latin typeface="Arial"/>
            </a:endParaRPr>
          </a:p>
          <a:p>
            <a:endParaRPr kumimoji="0" lang="en-ZA" sz="2000" b="1" i="0" u="none" strike="noStrike" kern="1200" cap="none" spc="0" normalizeH="0" baseline="0" noProof="0" dirty="0">
              <a:ln>
                <a:noFill/>
              </a:ln>
              <a:solidFill>
                <a:srgbClr val="004F87">
                  <a:lumMod val="75000"/>
                </a:srgbClr>
              </a:solidFill>
              <a:effectLst/>
              <a:uLnTx/>
              <a:uFillTx/>
              <a:latin typeface="Arial"/>
              <a:ea typeface="+mn-ea"/>
              <a:cs typeface="+mn-cs"/>
            </a:endParaRPr>
          </a:p>
          <a:p>
            <a:endParaRPr lang="en-ZA" sz="2000" b="1" dirty="0">
              <a:solidFill>
                <a:srgbClr val="004F87">
                  <a:lumMod val="75000"/>
                </a:srgbClr>
              </a:solidFill>
              <a:latin typeface="Arial"/>
            </a:endParaRPr>
          </a:p>
          <a:p>
            <a:endParaRPr kumimoji="0" lang="en-ZA" sz="2000" b="1" i="0" u="none" strike="noStrike" kern="1200" cap="none" spc="0" normalizeH="0" baseline="0" noProof="0" dirty="0">
              <a:ln>
                <a:noFill/>
              </a:ln>
              <a:solidFill>
                <a:srgbClr val="004F87">
                  <a:lumMod val="75000"/>
                </a:srgbClr>
              </a:solidFill>
              <a:effectLst/>
              <a:uLnTx/>
              <a:uFillTx/>
              <a:latin typeface="Arial"/>
              <a:ea typeface="+mn-ea"/>
              <a:cs typeface="+mn-cs"/>
            </a:endParaRPr>
          </a:p>
          <a:p>
            <a:endParaRPr lang="en-ZA" sz="2000" b="1" dirty="0">
              <a:solidFill>
                <a:srgbClr val="004F87">
                  <a:lumMod val="75000"/>
                </a:srgbClr>
              </a:solidFill>
              <a:latin typeface="Arial"/>
            </a:endParaRPr>
          </a:p>
          <a:p>
            <a:r>
              <a:rPr kumimoji="0" lang="en-GB" sz="2000" b="1" i="0" u="none" strike="noStrike" kern="1200" cap="none" spc="0" normalizeH="0" baseline="0" noProof="0" dirty="0">
                <a:ln>
                  <a:noFill/>
                </a:ln>
                <a:solidFill>
                  <a:srgbClr val="004F87">
                    <a:lumMod val="75000"/>
                  </a:srgbClr>
                </a:solidFill>
                <a:effectLst/>
                <a:uLnTx/>
                <a:uFillTx/>
                <a:latin typeface="Arial"/>
                <a:ea typeface="+mn-ea"/>
                <a:cs typeface="+mn-cs"/>
              </a:rPr>
              <a:t>Bidders MUST complete and sign the SBD 6.1 form to claim the points for Specific goals, failing which, the Bidder will be scored zero.</a:t>
            </a:r>
            <a:endParaRPr kumimoji="0" lang="en-ZA" sz="2000" b="1" i="0" u="none" strike="noStrike" kern="1200" cap="none" spc="0" normalizeH="0" baseline="0" noProof="0" dirty="0">
              <a:ln>
                <a:noFill/>
              </a:ln>
              <a:solidFill>
                <a:srgbClr val="004F87">
                  <a:lumMod val="75000"/>
                </a:srgbClr>
              </a:solidFill>
              <a:effectLst/>
              <a:uLnTx/>
              <a:uFillTx/>
              <a:latin typeface="Arial"/>
              <a:ea typeface="+mn-ea"/>
              <a:cs typeface="+mn-cs"/>
            </a:endParaRPr>
          </a:p>
          <a:p>
            <a:endParaRPr lang="en-ZA" sz="2000" b="1" dirty="0">
              <a:solidFill>
                <a:srgbClr val="004F87">
                  <a:lumMod val="75000"/>
                </a:srgbClr>
              </a:solidFill>
              <a:latin typeface="Arial"/>
            </a:endParaRPr>
          </a:p>
          <a:p>
            <a:endParaRPr lang="en-ZA" dirty="0"/>
          </a:p>
        </p:txBody>
      </p:sp>
      <p:graphicFrame>
        <p:nvGraphicFramePr>
          <p:cNvPr id="10" name="Table 10">
            <a:extLst>
              <a:ext uri="{FF2B5EF4-FFF2-40B4-BE49-F238E27FC236}">
                <a16:creationId xmlns:a16="http://schemas.microsoft.com/office/drawing/2014/main" id="{9CF10CCB-C21A-2531-3E87-7854FDBDAAF9}"/>
              </a:ext>
            </a:extLst>
          </p:cNvPr>
          <p:cNvGraphicFramePr>
            <a:graphicFrameLocks noGrp="1"/>
          </p:cNvGraphicFramePr>
          <p:nvPr>
            <p:extLst>
              <p:ext uri="{D42A27DB-BD31-4B8C-83A1-F6EECF244321}">
                <p14:modId xmlns:p14="http://schemas.microsoft.com/office/powerpoint/2010/main" val="1409672424"/>
              </p:ext>
            </p:extLst>
          </p:nvPr>
        </p:nvGraphicFramePr>
        <p:xfrm>
          <a:off x="431120" y="2142588"/>
          <a:ext cx="7281468" cy="1711959"/>
        </p:xfrm>
        <a:graphic>
          <a:graphicData uri="http://schemas.openxmlformats.org/drawingml/2006/table">
            <a:tbl>
              <a:tblPr firstRow="1" bandRow="1">
                <a:tableStyleId>{5C22544A-7EE6-4342-B048-85BDC9FD1C3A}</a:tableStyleId>
              </a:tblPr>
              <a:tblGrid>
                <a:gridCol w="3640734">
                  <a:extLst>
                    <a:ext uri="{9D8B030D-6E8A-4147-A177-3AD203B41FA5}">
                      <a16:colId xmlns:a16="http://schemas.microsoft.com/office/drawing/2014/main" val="1611569213"/>
                    </a:ext>
                  </a:extLst>
                </a:gridCol>
                <a:gridCol w="3640734">
                  <a:extLst>
                    <a:ext uri="{9D8B030D-6E8A-4147-A177-3AD203B41FA5}">
                      <a16:colId xmlns:a16="http://schemas.microsoft.com/office/drawing/2014/main" val="2117663839"/>
                    </a:ext>
                  </a:extLst>
                </a:gridCol>
              </a:tblGrid>
              <a:tr h="741295">
                <a:tc>
                  <a:txBody>
                    <a:bodyPr/>
                    <a:lstStyle/>
                    <a:p>
                      <a:pPr algn="l" eaLnBrk="0" fontAlgn="base" hangingPunct="0">
                        <a:spcBef>
                          <a:spcPts val="480"/>
                        </a:spcBef>
                      </a:pPr>
                      <a:r>
                        <a:rPr lang="en-US" sz="1100" b="1" kern="1200" dirty="0">
                          <a:solidFill>
                            <a:srgbClr val="002060"/>
                          </a:solidFill>
                          <a:effectLst/>
                          <a:latin typeface="+mn-lt"/>
                          <a:ea typeface="Times New Roman" panose="02020603050405020304" pitchFamily="18" charset="0"/>
                          <a:cs typeface="Arial" panose="020B0604020202020204" pitchFamily="34" charset="0"/>
                        </a:rPr>
                        <a:t>The specific goals allocated points in terms of this tender</a:t>
                      </a:r>
                      <a:endParaRPr lang="en-ZA" sz="11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eaLnBrk="0" fontAlgn="base" hangingPunct="0">
                        <a:spcBef>
                          <a:spcPts val="480"/>
                        </a:spcBef>
                      </a:pPr>
                      <a:r>
                        <a:rPr lang="en-US" sz="1100" b="1" kern="1200" dirty="0">
                          <a:solidFill>
                            <a:srgbClr val="002060"/>
                          </a:solidFill>
                          <a:effectLst/>
                          <a:latin typeface="+mn-lt"/>
                          <a:ea typeface="Times New Roman" panose="02020603050405020304" pitchFamily="18" charset="0"/>
                          <a:cs typeface="Arial" panose="020B0604020202020204" pitchFamily="34" charset="0"/>
                        </a:rPr>
                        <a:t>Number of points allocated (90/10 system)</a:t>
                      </a:r>
                      <a:endParaRPr lang="en-ZA" sz="1100" dirty="0">
                        <a:solidFill>
                          <a:srgbClr val="002060"/>
                        </a:solidFill>
                        <a:effectLst/>
                        <a:latin typeface="+mn-lt"/>
                        <a:ea typeface="Times New Roman" panose="02020603050405020304" pitchFamily="18" charset="0"/>
                        <a:cs typeface="Times New Roman" panose="02020603050405020304" pitchFamily="18" charset="0"/>
                      </a:endParaRPr>
                    </a:p>
                    <a:p>
                      <a:pPr algn="ctr" eaLnBrk="0" fontAlgn="base" hangingPunct="0">
                        <a:spcBef>
                          <a:spcPts val="480"/>
                        </a:spcBef>
                      </a:pPr>
                      <a:r>
                        <a:rPr lang="en-US" sz="1100" b="1" dirty="0">
                          <a:solidFill>
                            <a:srgbClr val="002060"/>
                          </a:solidFill>
                          <a:effectLst/>
                          <a:latin typeface="+mn-lt"/>
                          <a:ea typeface="Times New Roman" panose="02020603050405020304" pitchFamily="18" charset="0"/>
                          <a:cs typeface="Arial" panose="020B0604020202020204" pitchFamily="34" charset="0"/>
                        </a:rPr>
                        <a:t> </a:t>
                      </a:r>
                      <a:endParaRPr lang="en-ZA" sz="11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5790215"/>
                  </a:ext>
                </a:extLst>
              </a:tr>
              <a:tr h="485332">
                <a:tc>
                  <a:txBody>
                    <a:bodyPr/>
                    <a:lstStyle/>
                    <a:p>
                      <a:pPr algn="just">
                        <a:lnSpc>
                          <a:spcPct val="107000"/>
                        </a:lnSpc>
                        <a:spcAft>
                          <a:spcPts val="800"/>
                        </a:spcAft>
                      </a:pPr>
                      <a:r>
                        <a:rPr lang="en-ZA" sz="1100" dirty="0">
                          <a:solidFill>
                            <a:srgbClr val="002060"/>
                          </a:solidFill>
                          <a:effectLst/>
                          <a:latin typeface="+mn-lt"/>
                          <a:ea typeface="Calibri" panose="020F0502020204030204" pitchFamily="34" charset="0"/>
                          <a:cs typeface="Arial" panose="020B0604020202020204" pitchFamily="34" charset="0"/>
                        </a:rPr>
                        <a:t>The entity is an EME</a:t>
                      </a:r>
                      <a:endParaRPr lang="en-ZA" sz="11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eaLnBrk="0" fontAlgn="base" hangingPunct="0">
                        <a:spcBef>
                          <a:spcPts val="575"/>
                        </a:spcBef>
                      </a:pPr>
                      <a:r>
                        <a:rPr lang="en-US" sz="1100" dirty="0">
                          <a:solidFill>
                            <a:srgbClr val="002060"/>
                          </a:solidFill>
                          <a:effectLst/>
                          <a:latin typeface="+mn-lt"/>
                          <a:ea typeface="Times New Roman" panose="02020603050405020304" pitchFamily="18" charset="0"/>
                          <a:cs typeface="Arial" panose="020B0604020202020204" pitchFamily="34" charset="0"/>
                        </a:rPr>
                        <a:t>10</a:t>
                      </a:r>
                      <a:endParaRPr lang="en-ZA" sz="11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11345020"/>
                  </a:ext>
                </a:extLst>
              </a:tr>
              <a:tr h="485332">
                <a:tc>
                  <a:txBody>
                    <a:bodyPr/>
                    <a:lstStyle/>
                    <a:p>
                      <a:pPr algn="just">
                        <a:lnSpc>
                          <a:spcPct val="107000"/>
                        </a:lnSpc>
                        <a:spcAft>
                          <a:spcPts val="800"/>
                        </a:spcAft>
                      </a:pPr>
                      <a:r>
                        <a:rPr lang="en-ZA" sz="1100" dirty="0">
                          <a:solidFill>
                            <a:srgbClr val="002060"/>
                          </a:solidFill>
                          <a:effectLst/>
                          <a:latin typeface="+mn-lt"/>
                          <a:ea typeface="Calibri" panose="020F0502020204030204" pitchFamily="34" charset="0"/>
                          <a:cs typeface="Arial" panose="020B0604020202020204" pitchFamily="34" charset="0"/>
                        </a:rPr>
                        <a:t>The entity is a QSE</a:t>
                      </a:r>
                      <a:endParaRPr lang="en-ZA" sz="11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eaLnBrk="0" fontAlgn="base" hangingPunct="0">
                        <a:spcBef>
                          <a:spcPts val="575"/>
                        </a:spcBef>
                      </a:pPr>
                      <a:r>
                        <a:rPr lang="en-US" sz="1100" dirty="0">
                          <a:solidFill>
                            <a:srgbClr val="002060"/>
                          </a:solidFill>
                          <a:effectLst/>
                          <a:latin typeface="+mn-lt"/>
                          <a:ea typeface="Times New Roman" panose="02020603050405020304" pitchFamily="18" charset="0"/>
                          <a:cs typeface="Arial" panose="020B0604020202020204" pitchFamily="34" charset="0"/>
                        </a:rPr>
                        <a:t>5</a:t>
                      </a:r>
                      <a:endParaRPr lang="en-ZA" sz="11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4358116"/>
                  </a:ext>
                </a:extLst>
              </a:tr>
            </a:tbl>
          </a:graphicData>
        </a:graphic>
      </p:graphicFrame>
    </p:spTree>
    <p:extLst>
      <p:ext uri="{BB962C8B-B14F-4D97-AF65-F5344CB8AC3E}">
        <p14:creationId xmlns:p14="http://schemas.microsoft.com/office/powerpoint/2010/main" val="3896276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1499-82AA-3C86-CDC9-58F02A7AAC9A}"/>
              </a:ext>
            </a:extLst>
          </p:cNvPr>
          <p:cNvSpPr>
            <a:spLocks noGrp="1"/>
          </p:cNvSpPr>
          <p:nvPr>
            <p:ph type="title"/>
          </p:nvPr>
        </p:nvSpPr>
        <p:spPr/>
        <p:txBody>
          <a:bodyPr/>
          <a:lstStyle/>
          <a:p>
            <a:r>
              <a:rPr lang="en-ZA" dirty="0"/>
              <a:t>B-BBEE  Certificate/Affidavit</a:t>
            </a:r>
          </a:p>
        </p:txBody>
      </p:sp>
      <p:sp>
        <p:nvSpPr>
          <p:cNvPr id="3" name="Slide Number Placeholder 2">
            <a:extLst>
              <a:ext uri="{FF2B5EF4-FFF2-40B4-BE49-F238E27FC236}">
                <a16:creationId xmlns:a16="http://schemas.microsoft.com/office/drawing/2014/main" id="{79519C9F-C7E2-8DF1-C4DB-A54C965EB85C}"/>
              </a:ext>
            </a:extLst>
          </p:cNvPr>
          <p:cNvSpPr>
            <a:spLocks noGrp="1"/>
          </p:cNvSpPr>
          <p:nvPr>
            <p:ph type="sldNum" sz="quarter" idx="10"/>
          </p:nvPr>
        </p:nvSpPr>
        <p:spPr/>
        <p:txBody>
          <a:bodyPr/>
          <a:lstStyle/>
          <a:p>
            <a:fld id="{B540B12B-D968-2643-8E7F-238A3C456CC9}" type="slidenum">
              <a:rPr lang="en-US" smtClean="0"/>
              <a:pPr/>
              <a:t>20</a:t>
            </a:fld>
            <a:endParaRPr lang="en-US" dirty="0"/>
          </a:p>
        </p:txBody>
      </p:sp>
      <p:sp>
        <p:nvSpPr>
          <p:cNvPr id="4" name="Text Placeholder 3">
            <a:extLst>
              <a:ext uri="{FF2B5EF4-FFF2-40B4-BE49-F238E27FC236}">
                <a16:creationId xmlns:a16="http://schemas.microsoft.com/office/drawing/2014/main" id="{AA16771D-3DEE-DD9E-515B-00D76F57C107}"/>
              </a:ext>
            </a:extLst>
          </p:cNvPr>
          <p:cNvSpPr>
            <a:spLocks noGrp="1"/>
          </p:cNvSpPr>
          <p:nvPr>
            <p:ph type="body" sz="quarter" idx="11"/>
          </p:nvPr>
        </p:nvSpPr>
        <p:spPr>
          <a:xfrm>
            <a:off x="386556" y="973931"/>
            <a:ext cx="8560496" cy="5215854"/>
          </a:xfrm>
        </p:spPr>
        <p:txBody>
          <a:bodyPr>
            <a:normAutofit fontScale="92500" lnSpcReduction="20000"/>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x-none"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rPr>
              <a:t>The t</a:t>
            </a:r>
            <a:r>
              <a:rPr kumimoji="0" lang="en-ZA"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rPr>
              <a:t>able</a:t>
            </a:r>
            <a:r>
              <a:rPr kumimoji="0" lang="x-none"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rPr>
              <a:t> below indicates the specific B-BBEE certification documents that must be submitted for this tender. </a:t>
            </a:r>
            <a:endParaRPr kumimoji="0" lang="en-ZA"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dirty="0">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dirty="0">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dirty="0">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dirty="0">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dirty="0">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dirty="0">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dirty="0">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GB" dirty="0">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rPr>
              <a:t>Joint Ventures and Consortiums (JV's collectively)</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rPr>
              <a:t>Incorporated JV's must submit the B-BBEE status of the entity. Unincorporated JV's must submit a consolidated B-BBEE scorecard as if they were a group structure for every separate tender.</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srgbClr val="003366"/>
              </a:solidFill>
              <a:effectLst/>
              <a:uLnTx/>
              <a:uFillTx/>
              <a:latin typeface="Arial"/>
              <a:ea typeface="Times New Roman" pitchFamily="18" charset="0"/>
              <a:cs typeface="Tahoma" pitchFamily="34" charset="0"/>
            </a:endParaRPr>
          </a:p>
          <a:p>
            <a:endParaRPr lang="en-ZA" dirty="0"/>
          </a:p>
        </p:txBody>
      </p:sp>
      <p:graphicFrame>
        <p:nvGraphicFramePr>
          <p:cNvPr id="6" name="Table 6">
            <a:extLst>
              <a:ext uri="{FF2B5EF4-FFF2-40B4-BE49-F238E27FC236}">
                <a16:creationId xmlns:a16="http://schemas.microsoft.com/office/drawing/2014/main" id="{BC83A061-8D1C-2123-EA18-5BA523A62F91}"/>
              </a:ext>
            </a:extLst>
          </p:cNvPr>
          <p:cNvGraphicFramePr>
            <a:graphicFrameLocks noGrp="1"/>
          </p:cNvGraphicFramePr>
          <p:nvPr>
            <p:extLst>
              <p:ext uri="{D42A27DB-BD31-4B8C-83A1-F6EECF244321}">
                <p14:modId xmlns:p14="http://schemas.microsoft.com/office/powerpoint/2010/main" val="3230105353"/>
              </p:ext>
            </p:extLst>
          </p:nvPr>
        </p:nvGraphicFramePr>
        <p:xfrm>
          <a:off x="431121" y="1506537"/>
          <a:ext cx="8326323" cy="3521489"/>
        </p:xfrm>
        <a:graphic>
          <a:graphicData uri="http://schemas.openxmlformats.org/drawingml/2006/table">
            <a:tbl>
              <a:tblPr firstRow="1" bandRow="1">
                <a:tableStyleId>{5C22544A-7EE6-4342-B048-85BDC9FD1C3A}</a:tableStyleId>
              </a:tblPr>
              <a:tblGrid>
                <a:gridCol w="2775441">
                  <a:extLst>
                    <a:ext uri="{9D8B030D-6E8A-4147-A177-3AD203B41FA5}">
                      <a16:colId xmlns:a16="http://schemas.microsoft.com/office/drawing/2014/main" val="2803837335"/>
                    </a:ext>
                  </a:extLst>
                </a:gridCol>
                <a:gridCol w="2775441">
                  <a:extLst>
                    <a:ext uri="{9D8B030D-6E8A-4147-A177-3AD203B41FA5}">
                      <a16:colId xmlns:a16="http://schemas.microsoft.com/office/drawing/2014/main" val="981266956"/>
                    </a:ext>
                  </a:extLst>
                </a:gridCol>
                <a:gridCol w="2775441">
                  <a:extLst>
                    <a:ext uri="{9D8B030D-6E8A-4147-A177-3AD203B41FA5}">
                      <a16:colId xmlns:a16="http://schemas.microsoft.com/office/drawing/2014/main" val="899006996"/>
                    </a:ext>
                  </a:extLst>
                </a:gridCol>
              </a:tblGrid>
              <a:tr h="383193">
                <a:tc>
                  <a:txBody>
                    <a:bodyPr/>
                    <a:lstStyle/>
                    <a:p>
                      <a:pPr marL="0" indent="0" algn="ctr">
                        <a:lnSpc>
                          <a:spcPct val="115000"/>
                        </a:lnSpc>
                        <a:spcAft>
                          <a:spcPts val="0"/>
                        </a:spcAft>
                      </a:pPr>
                      <a:r>
                        <a:rPr lang="en-ZA" sz="1400" kern="1200" dirty="0">
                          <a:solidFill>
                            <a:srgbClr val="002060"/>
                          </a:solidFill>
                          <a:latin typeface="Arial" charset="0"/>
                          <a:ea typeface="Times New Roman" pitchFamily="18" charset="0"/>
                          <a:cs typeface="Tahoma" pitchFamily="34" charset="0"/>
                        </a:rPr>
                        <a:t>Classification</a:t>
                      </a:r>
                    </a:p>
                  </a:txBody>
                  <a:tcPr marL="22089" marR="22089" marT="0" marB="0" anchor="ctr"/>
                </a:tc>
                <a:tc>
                  <a:txBody>
                    <a:bodyPr/>
                    <a:lstStyle/>
                    <a:p>
                      <a:pPr algn="ctr">
                        <a:lnSpc>
                          <a:spcPct val="115000"/>
                        </a:lnSpc>
                        <a:spcAft>
                          <a:spcPts val="0"/>
                        </a:spcAft>
                      </a:pPr>
                      <a:r>
                        <a:rPr lang="en-ZA" sz="1400" kern="1200" dirty="0">
                          <a:solidFill>
                            <a:srgbClr val="002060"/>
                          </a:solidFill>
                          <a:latin typeface="Arial" charset="0"/>
                          <a:ea typeface="Times New Roman" pitchFamily="18" charset="0"/>
                          <a:cs typeface="Tahoma" pitchFamily="34" charset="0"/>
                        </a:rPr>
                        <a:t>Turnover</a:t>
                      </a:r>
                    </a:p>
                  </a:txBody>
                  <a:tcPr marL="22089" marR="22089" marT="0" marB="0" anchor="ctr"/>
                </a:tc>
                <a:tc>
                  <a:txBody>
                    <a:bodyPr/>
                    <a:lstStyle/>
                    <a:p>
                      <a:pPr algn="ctr">
                        <a:lnSpc>
                          <a:spcPct val="115000"/>
                        </a:lnSpc>
                        <a:spcAft>
                          <a:spcPts val="0"/>
                        </a:spcAft>
                      </a:pPr>
                      <a:r>
                        <a:rPr lang="en-ZA" sz="1400" kern="1200" dirty="0">
                          <a:solidFill>
                            <a:srgbClr val="002060"/>
                          </a:solidFill>
                          <a:latin typeface="Arial" charset="0"/>
                          <a:ea typeface="Times New Roman" pitchFamily="18" charset="0"/>
                          <a:cs typeface="Tahoma" pitchFamily="34" charset="0"/>
                        </a:rPr>
                        <a:t>Submission Requirement</a:t>
                      </a:r>
                    </a:p>
                  </a:txBody>
                  <a:tcPr marL="22089" marR="22089" marT="0" marB="0" anchor="ctr"/>
                </a:tc>
                <a:extLst>
                  <a:ext uri="{0D108BD9-81ED-4DB2-BD59-A6C34878D82A}">
                    <a16:rowId xmlns:a16="http://schemas.microsoft.com/office/drawing/2014/main" val="1143267015"/>
                  </a:ext>
                </a:extLst>
              </a:tr>
              <a:tr h="498040">
                <a:tc>
                  <a:txBody>
                    <a:bodyPr/>
                    <a:lstStyle/>
                    <a:p>
                      <a:pPr algn="just">
                        <a:lnSpc>
                          <a:spcPct val="115000"/>
                        </a:lnSpc>
                        <a:spcAft>
                          <a:spcPts val="0"/>
                        </a:spcAft>
                      </a:pPr>
                      <a:r>
                        <a:rPr lang="en-ZA" sz="1400" kern="1200" dirty="0">
                          <a:solidFill>
                            <a:srgbClr val="002060"/>
                          </a:solidFill>
                          <a:latin typeface="Arial" charset="0"/>
                          <a:ea typeface="Times New Roman" pitchFamily="18" charset="0"/>
                          <a:cs typeface="Tahoma" pitchFamily="34" charset="0"/>
                        </a:rPr>
                        <a:t>Exempted</a:t>
                      </a:r>
                      <a:r>
                        <a:rPr lang="en-ZA" sz="1400" kern="1200" baseline="0" dirty="0">
                          <a:solidFill>
                            <a:srgbClr val="002060"/>
                          </a:solidFill>
                          <a:latin typeface="Arial" charset="0"/>
                          <a:ea typeface="Times New Roman" pitchFamily="18" charset="0"/>
                          <a:cs typeface="Tahoma" pitchFamily="34" charset="0"/>
                        </a:rPr>
                        <a:t> </a:t>
                      </a:r>
                      <a:r>
                        <a:rPr lang="en-ZA" sz="1400" kern="1200" dirty="0">
                          <a:solidFill>
                            <a:srgbClr val="002060"/>
                          </a:solidFill>
                          <a:latin typeface="Arial" charset="0"/>
                          <a:ea typeface="Times New Roman" pitchFamily="18" charset="0"/>
                          <a:cs typeface="Tahoma" pitchFamily="34" charset="0"/>
                        </a:rPr>
                        <a:t>Micro Enterprise ( EME)</a:t>
                      </a:r>
                    </a:p>
                  </a:txBody>
                  <a:tcPr marL="22089" marR="22089" marT="0" marB="0"/>
                </a:tc>
                <a:tc>
                  <a:txBody>
                    <a:bodyPr/>
                    <a:lstStyle/>
                    <a:p>
                      <a:pPr algn="just">
                        <a:lnSpc>
                          <a:spcPct val="115000"/>
                        </a:lnSpc>
                        <a:spcAft>
                          <a:spcPts val="0"/>
                        </a:spcAft>
                      </a:pPr>
                      <a:r>
                        <a:rPr lang="en-ZA" sz="1400" kern="1200" dirty="0">
                          <a:solidFill>
                            <a:srgbClr val="002060"/>
                          </a:solidFill>
                          <a:latin typeface="Arial" charset="0"/>
                          <a:ea typeface="Times New Roman" pitchFamily="18" charset="0"/>
                          <a:cs typeface="Tahoma" pitchFamily="34" charset="0"/>
                        </a:rPr>
                        <a:t>Below R10 million </a:t>
                      </a:r>
                      <a:r>
                        <a:rPr lang="en-ZA" sz="1400" kern="1200" dirty="0" err="1">
                          <a:solidFill>
                            <a:srgbClr val="002060"/>
                          </a:solidFill>
                          <a:latin typeface="Arial" charset="0"/>
                          <a:ea typeface="Times New Roman" pitchFamily="18" charset="0"/>
                          <a:cs typeface="Tahoma" pitchFamily="34" charset="0"/>
                        </a:rPr>
                        <a:t>p.a</a:t>
                      </a:r>
                      <a:endParaRPr lang="en-ZA" sz="1400" kern="1200" dirty="0">
                        <a:solidFill>
                          <a:srgbClr val="002060"/>
                        </a:solidFill>
                        <a:latin typeface="Arial" charset="0"/>
                        <a:ea typeface="Times New Roman" pitchFamily="18" charset="0"/>
                        <a:cs typeface="Tahoma" pitchFamily="34" charset="0"/>
                      </a:endParaRPr>
                    </a:p>
                  </a:txBody>
                  <a:tcPr marL="22089" marR="22089" marT="0" marB="0"/>
                </a:tc>
                <a:tc>
                  <a:txBody>
                    <a:bodyPr/>
                    <a:lstStyle/>
                    <a:p>
                      <a:pPr algn="just">
                        <a:lnSpc>
                          <a:spcPct val="115000"/>
                        </a:lnSpc>
                        <a:spcAft>
                          <a:spcPts val="0"/>
                        </a:spcAft>
                      </a:pPr>
                      <a:r>
                        <a:rPr lang="en-ZA" sz="1400" b="1" kern="1200" dirty="0">
                          <a:solidFill>
                            <a:srgbClr val="002060"/>
                          </a:solidFill>
                          <a:latin typeface="Arial" charset="0"/>
                          <a:ea typeface="Times New Roman" pitchFamily="18" charset="0"/>
                          <a:cs typeface="Tahoma" pitchFamily="34" charset="0"/>
                        </a:rPr>
                        <a:t>A sworn Affidavit or Certificate from CIPC </a:t>
                      </a:r>
                    </a:p>
                  </a:txBody>
                  <a:tcPr marL="22089" marR="22089" marT="0" marB="0"/>
                </a:tc>
                <a:extLst>
                  <a:ext uri="{0D108BD9-81ED-4DB2-BD59-A6C34878D82A}">
                    <a16:rowId xmlns:a16="http://schemas.microsoft.com/office/drawing/2014/main" val="1922538886"/>
                  </a:ext>
                </a:extLst>
              </a:tr>
              <a:tr h="1685294">
                <a:tc>
                  <a:txBody>
                    <a:bodyPr/>
                    <a:lstStyle/>
                    <a:p>
                      <a:pPr algn="just">
                        <a:lnSpc>
                          <a:spcPct val="115000"/>
                        </a:lnSpc>
                        <a:spcAft>
                          <a:spcPts val="0"/>
                        </a:spcAft>
                      </a:pPr>
                      <a:r>
                        <a:rPr lang="en-ZA" sz="1400" kern="1200" dirty="0">
                          <a:solidFill>
                            <a:srgbClr val="002060"/>
                          </a:solidFill>
                          <a:latin typeface="Arial" charset="0"/>
                          <a:ea typeface="Times New Roman" pitchFamily="18" charset="0"/>
                          <a:cs typeface="Tahoma" pitchFamily="34" charset="0"/>
                        </a:rPr>
                        <a:t>Qualifying</a:t>
                      </a:r>
                      <a:r>
                        <a:rPr lang="en-ZA" sz="1400" kern="1200" baseline="0" dirty="0">
                          <a:solidFill>
                            <a:srgbClr val="002060"/>
                          </a:solidFill>
                          <a:latin typeface="Arial" charset="0"/>
                          <a:ea typeface="Times New Roman" pitchFamily="18" charset="0"/>
                          <a:cs typeface="Tahoma" pitchFamily="34" charset="0"/>
                        </a:rPr>
                        <a:t> </a:t>
                      </a:r>
                      <a:r>
                        <a:rPr lang="en-ZA" sz="1400" kern="1200" dirty="0">
                          <a:solidFill>
                            <a:srgbClr val="002060"/>
                          </a:solidFill>
                          <a:latin typeface="Arial" charset="0"/>
                          <a:ea typeface="Times New Roman" pitchFamily="18" charset="0"/>
                          <a:cs typeface="Tahoma" pitchFamily="34" charset="0"/>
                        </a:rPr>
                        <a:t>Small Enterprise (QSE)</a:t>
                      </a:r>
                    </a:p>
                  </a:txBody>
                  <a:tcPr marL="22089" marR="22089" marT="0" marB="0"/>
                </a:tc>
                <a:tc>
                  <a:txBody>
                    <a:bodyPr/>
                    <a:lstStyle/>
                    <a:p>
                      <a:pPr algn="just">
                        <a:lnSpc>
                          <a:spcPct val="115000"/>
                        </a:lnSpc>
                        <a:spcAft>
                          <a:spcPts val="0"/>
                        </a:spcAft>
                      </a:pPr>
                      <a:r>
                        <a:rPr lang="en-ZA" sz="1400" kern="1200" dirty="0">
                          <a:solidFill>
                            <a:srgbClr val="002060"/>
                          </a:solidFill>
                          <a:latin typeface="Arial" charset="0"/>
                          <a:ea typeface="Times New Roman" pitchFamily="18" charset="0"/>
                          <a:cs typeface="Tahoma" pitchFamily="34" charset="0"/>
                        </a:rPr>
                        <a:t>Between R10 million and R50 million p.a. </a:t>
                      </a:r>
                    </a:p>
                  </a:txBody>
                  <a:tcPr marL="22089" marR="22089"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ZA" sz="1400" b="1" kern="1200" dirty="0">
                          <a:solidFill>
                            <a:srgbClr val="002060"/>
                          </a:solidFill>
                          <a:latin typeface="Arial" charset="0"/>
                          <a:ea typeface="Times New Roman" pitchFamily="18" charset="0"/>
                          <a:cs typeface="Tahoma" pitchFamily="34" charset="0"/>
                        </a:rPr>
                        <a:t>A sworn Affidavit</a:t>
                      </a:r>
                      <a:r>
                        <a:rPr lang="en-ZA" sz="1400" b="1" kern="1200" baseline="0" dirty="0">
                          <a:solidFill>
                            <a:srgbClr val="002060"/>
                          </a:solidFill>
                          <a:latin typeface="Arial" charset="0"/>
                          <a:ea typeface="Times New Roman" pitchFamily="18" charset="0"/>
                          <a:cs typeface="Tahoma" pitchFamily="34" charset="0"/>
                        </a:rPr>
                        <a:t> – only 51% BO and above</a:t>
                      </a:r>
                      <a:endParaRPr lang="en-ZA" sz="1400" b="1" kern="1200" dirty="0">
                        <a:solidFill>
                          <a:srgbClr val="002060"/>
                        </a:solidFill>
                        <a:latin typeface="Arial" charset="0"/>
                        <a:ea typeface="Times New Roman" pitchFamily="18" charset="0"/>
                        <a:cs typeface="Tahoma" pitchFamily="34" charset="0"/>
                      </a:endParaRPr>
                    </a:p>
                    <a:p>
                      <a:pPr algn="just">
                        <a:lnSpc>
                          <a:spcPct val="115000"/>
                        </a:lnSpc>
                        <a:spcAft>
                          <a:spcPts val="0"/>
                        </a:spcAft>
                      </a:pPr>
                      <a:endParaRPr lang="en-ZA" sz="1400" kern="1200" dirty="0">
                        <a:solidFill>
                          <a:srgbClr val="002060"/>
                        </a:solidFill>
                        <a:latin typeface="Arial" charset="0"/>
                        <a:ea typeface="Times New Roman" pitchFamily="18" charset="0"/>
                        <a:cs typeface="Tahoma" pitchFamily="34" charset="0"/>
                      </a:endParaRPr>
                    </a:p>
                    <a:p>
                      <a:pPr algn="just">
                        <a:lnSpc>
                          <a:spcPct val="115000"/>
                        </a:lnSpc>
                        <a:spcAft>
                          <a:spcPts val="0"/>
                        </a:spcAft>
                      </a:pPr>
                      <a:r>
                        <a:rPr lang="en-ZA" sz="1400" kern="1200" dirty="0">
                          <a:solidFill>
                            <a:srgbClr val="002060"/>
                          </a:solidFill>
                          <a:latin typeface="Arial" charset="0"/>
                          <a:ea typeface="Times New Roman" pitchFamily="18" charset="0"/>
                          <a:cs typeface="Tahoma" pitchFamily="34" charset="0"/>
                        </a:rPr>
                        <a:t>Certified copy of B-BBEE Rating Certificate from a SANAS Accredited rating agency. </a:t>
                      </a:r>
                    </a:p>
                  </a:txBody>
                  <a:tcPr marL="22089" marR="22089" marT="0" marB="0"/>
                </a:tc>
                <a:extLst>
                  <a:ext uri="{0D108BD9-81ED-4DB2-BD59-A6C34878D82A}">
                    <a16:rowId xmlns:a16="http://schemas.microsoft.com/office/drawing/2014/main" val="907805409"/>
                  </a:ext>
                </a:extLst>
              </a:tr>
              <a:tr h="954962">
                <a:tc>
                  <a:txBody>
                    <a:bodyPr/>
                    <a:lstStyle/>
                    <a:p>
                      <a:pPr algn="just">
                        <a:lnSpc>
                          <a:spcPct val="115000"/>
                        </a:lnSpc>
                        <a:spcAft>
                          <a:spcPts val="0"/>
                        </a:spcAft>
                      </a:pPr>
                      <a:r>
                        <a:rPr lang="en-ZA" sz="1400" kern="1200" dirty="0">
                          <a:solidFill>
                            <a:srgbClr val="002060"/>
                          </a:solidFill>
                          <a:latin typeface="Arial" charset="0"/>
                          <a:ea typeface="Times New Roman" pitchFamily="18" charset="0"/>
                          <a:cs typeface="Tahoma" pitchFamily="34" charset="0"/>
                        </a:rPr>
                        <a:t>Large Enterprise (LE)</a:t>
                      </a:r>
                    </a:p>
                  </a:txBody>
                  <a:tcPr marL="22089" marR="22089" marT="0" marB="0"/>
                </a:tc>
                <a:tc>
                  <a:txBody>
                    <a:bodyPr/>
                    <a:lstStyle/>
                    <a:p>
                      <a:pPr algn="just">
                        <a:lnSpc>
                          <a:spcPct val="115000"/>
                        </a:lnSpc>
                        <a:spcAft>
                          <a:spcPts val="0"/>
                        </a:spcAft>
                      </a:pPr>
                      <a:r>
                        <a:rPr lang="en-ZA" sz="1400" kern="1200" dirty="0">
                          <a:solidFill>
                            <a:srgbClr val="002060"/>
                          </a:solidFill>
                          <a:latin typeface="Arial" charset="0"/>
                          <a:ea typeface="Times New Roman" pitchFamily="18" charset="0"/>
                          <a:cs typeface="Tahoma" pitchFamily="34" charset="0"/>
                        </a:rPr>
                        <a:t>Above R50 million p.a.</a:t>
                      </a:r>
                      <a:r>
                        <a:rPr lang="en-ZA" sz="1400" kern="1200" baseline="0" dirty="0">
                          <a:solidFill>
                            <a:srgbClr val="002060"/>
                          </a:solidFill>
                          <a:latin typeface="Arial" charset="0"/>
                          <a:ea typeface="Times New Roman" pitchFamily="18" charset="0"/>
                          <a:cs typeface="Tahoma" pitchFamily="34" charset="0"/>
                        </a:rPr>
                        <a:t>  </a:t>
                      </a:r>
                      <a:endParaRPr lang="en-ZA" sz="1400" kern="1200" dirty="0">
                        <a:solidFill>
                          <a:srgbClr val="002060"/>
                        </a:solidFill>
                        <a:latin typeface="Arial" charset="0"/>
                        <a:ea typeface="Times New Roman" pitchFamily="18" charset="0"/>
                        <a:cs typeface="Tahoma" pitchFamily="34" charset="0"/>
                      </a:endParaRPr>
                    </a:p>
                  </a:txBody>
                  <a:tcPr marL="22089" marR="22089" marT="0" marB="0"/>
                </a:tc>
                <a:tc>
                  <a:txBody>
                    <a:bodyPr/>
                    <a:lstStyle/>
                    <a:p>
                      <a:pPr algn="just">
                        <a:lnSpc>
                          <a:spcPct val="115000"/>
                        </a:lnSpc>
                        <a:spcAft>
                          <a:spcPts val="0"/>
                        </a:spcAft>
                      </a:pPr>
                      <a:r>
                        <a:rPr lang="en-ZA" sz="1400" kern="1200" dirty="0">
                          <a:solidFill>
                            <a:srgbClr val="002060"/>
                          </a:solidFill>
                          <a:latin typeface="Arial" charset="0"/>
                          <a:ea typeface="Times New Roman" pitchFamily="18" charset="0"/>
                          <a:cs typeface="Tahoma" pitchFamily="34" charset="0"/>
                        </a:rPr>
                        <a:t>Certified copy of B-BBEE Rating Certificate from a SANAS Accredited rating agency.</a:t>
                      </a:r>
                    </a:p>
                  </a:txBody>
                  <a:tcPr marL="22089" marR="22089" marT="0" marB="0"/>
                </a:tc>
                <a:extLst>
                  <a:ext uri="{0D108BD9-81ED-4DB2-BD59-A6C34878D82A}">
                    <a16:rowId xmlns:a16="http://schemas.microsoft.com/office/drawing/2014/main" val="1961470287"/>
                  </a:ext>
                </a:extLst>
              </a:tr>
            </a:tbl>
          </a:graphicData>
        </a:graphic>
      </p:graphicFrame>
    </p:spTree>
    <p:extLst>
      <p:ext uri="{BB962C8B-B14F-4D97-AF65-F5344CB8AC3E}">
        <p14:creationId xmlns:p14="http://schemas.microsoft.com/office/powerpoint/2010/main" val="3853544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D967-8493-1A08-1199-90CA3C8A7613}"/>
              </a:ext>
            </a:extLst>
          </p:cNvPr>
          <p:cNvSpPr>
            <a:spLocks noGrp="1"/>
          </p:cNvSpPr>
          <p:nvPr>
            <p:ph type="title"/>
          </p:nvPr>
        </p:nvSpPr>
        <p:spPr/>
        <p:txBody>
          <a:bodyPr/>
          <a:lstStyle/>
          <a:p>
            <a:r>
              <a:rPr lang="en-GB" dirty="0"/>
              <a:t>Use and acceptance of Affidavits</a:t>
            </a:r>
            <a:endParaRPr lang="en-ZA" dirty="0"/>
          </a:p>
        </p:txBody>
      </p:sp>
      <p:sp>
        <p:nvSpPr>
          <p:cNvPr id="3" name="Slide Number Placeholder 2">
            <a:extLst>
              <a:ext uri="{FF2B5EF4-FFF2-40B4-BE49-F238E27FC236}">
                <a16:creationId xmlns:a16="http://schemas.microsoft.com/office/drawing/2014/main" id="{C857F781-36BA-82BA-B760-2840CE1CD714}"/>
              </a:ext>
            </a:extLst>
          </p:cNvPr>
          <p:cNvSpPr>
            <a:spLocks noGrp="1"/>
          </p:cNvSpPr>
          <p:nvPr>
            <p:ph type="sldNum" sz="quarter" idx="10"/>
          </p:nvPr>
        </p:nvSpPr>
        <p:spPr/>
        <p:txBody>
          <a:bodyPr/>
          <a:lstStyle/>
          <a:p>
            <a:fld id="{B540B12B-D968-2643-8E7F-238A3C456CC9}" type="slidenum">
              <a:rPr lang="en-US" smtClean="0"/>
              <a:pPr/>
              <a:t>21</a:t>
            </a:fld>
            <a:endParaRPr lang="en-US" dirty="0"/>
          </a:p>
        </p:txBody>
      </p:sp>
      <p:sp>
        <p:nvSpPr>
          <p:cNvPr id="4" name="Text Placeholder 3">
            <a:extLst>
              <a:ext uri="{FF2B5EF4-FFF2-40B4-BE49-F238E27FC236}">
                <a16:creationId xmlns:a16="http://schemas.microsoft.com/office/drawing/2014/main" id="{FA9E8E10-2297-03EA-601A-796166656E03}"/>
              </a:ext>
            </a:extLst>
          </p:cNvPr>
          <p:cNvSpPr>
            <a:spLocks noGrp="1"/>
          </p:cNvSpPr>
          <p:nvPr>
            <p:ph type="body" sz="quarter" idx="11"/>
          </p:nvPr>
        </p:nvSpPr>
        <p:spPr>
          <a:xfrm>
            <a:off x="341312" y="1197559"/>
            <a:ext cx="8370887" cy="42481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rgbClr val="004F87"/>
                </a:solidFill>
                <a:effectLst/>
                <a:uLnTx/>
                <a:uFillTx/>
                <a:latin typeface="Arial"/>
                <a:ea typeface="+mn-ea"/>
                <a:cs typeface="+mn-cs"/>
              </a:rPr>
              <a:t>Section 1.6 SBD 6.1 states.. </a:t>
            </a:r>
            <a:r>
              <a:rPr kumimoji="0" lang="en-GB" sz="2000" b="0" i="0" u="none" strike="noStrike" kern="1200" cap="none" spc="0" normalizeH="0" baseline="0" noProof="0" dirty="0">
                <a:ln>
                  <a:noFill/>
                </a:ln>
                <a:solidFill>
                  <a:srgbClr val="004F87"/>
                </a:solidFill>
                <a:effectLst/>
                <a:uLnTx/>
                <a:uFillTx/>
                <a:latin typeface="Arial"/>
                <a:ea typeface="+mn-ea"/>
                <a:cs typeface="+mn-cs"/>
              </a:rPr>
              <a:t>1.6	The organ of state reserves the right to require of a tenderer, either before a tender is adjudicated or at any time subsequently, to substantiate any claim in regard to preferences, in any manner required by the organ of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srgbClr val="004F8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rgbClr val="004F87"/>
                </a:solidFill>
                <a:effectLst/>
                <a:uLnTx/>
                <a:uFillTx/>
                <a:latin typeface="Arial"/>
                <a:ea typeface="+mn-ea"/>
                <a:cs typeface="+mn-cs"/>
              </a:rPr>
              <a:t>SARS reserves the right to request that bidders submit proof of their Black ownership and turnover information in support of their Affidavits.</a:t>
            </a:r>
            <a:endParaRPr lang="en-ZA" dirty="0"/>
          </a:p>
        </p:txBody>
      </p:sp>
    </p:spTree>
    <p:extLst>
      <p:ext uri="{BB962C8B-B14F-4D97-AF65-F5344CB8AC3E}">
        <p14:creationId xmlns:p14="http://schemas.microsoft.com/office/powerpoint/2010/main" val="3323940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2F3E-6C8A-8E75-35F9-35F18FAB72E8}"/>
              </a:ext>
            </a:extLst>
          </p:cNvPr>
          <p:cNvSpPr>
            <a:spLocks noGrp="1"/>
          </p:cNvSpPr>
          <p:nvPr>
            <p:ph type="title"/>
          </p:nvPr>
        </p:nvSpPr>
        <p:spPr/>
        <p:txBody>
          <a:bodyPr>
            <a:normAutofit/>
          </a:bodyPr>
          <a:lstStyle/>
          <a:p>
            <a:r>
              <a:rPr lang="en-GB" sz="2400" dirty="0"/>
              <a:t>B-BBEE Key Sections to complete in SBD 6.1 Page 4</a:t>
            </a:r>
            <a:endParaRPr lang="en-ZA" sz="2400" dirty="0"/>
          </a:p>
        </p:txBody>
      </p:sp>
      <p:sp>
        <p:nvSpPr>
          <p:cNvPr id="3" name="Slide Number Placeholder 2">
            <a:extLst>
              <a:ext uri="{FF2B5EF4-FFF2-40B4-BE49-F238E27FC236}">
                <a16:creationId xmlns:a16="http://schemas.microsoft.com/office/drawing/2014/main" id="{FC2CB104-AFD3-3DED-4D52-16DAAF2904D7}"/>
              </a:ext>
            </a:extLst>
          </p:cNvPr>
          <p:cNvSpPr>
            <a:spLocks noGrp="1"/>
          </p:cNvSpPr>
          <p:nvPr>
            <p:ph type="sldNum" sz="quarter" idx="10"/>
          </p:nvPr>
        </p:nvSpPr>
        <p:spPr/>
        <p:txBody>
          <a:bodyPr/>
          <a:lstStyle/>
          <a:p>
            <a:fld id="{B540B12B-D968-2643-8E7F-238A3C456CC9}" type="slidenum">
              <a:rPr lang="en-US" smtClean="0"/>
              <a:pPr/>
              <a:t>22</a:t>
            </a:fld>
            <a:endParaRPr lang="en-US" dirty="0"/>
          </a:p>
        </p:txBody>
      </p:sp>
      <p:graphicFrame>
        <p:nvGraphicFramePr>
          <p:cNvPr id="4" name="Table 3">
            <a:extLst>
              <a:ext uri="{FF2B5EF4-FFF2-40B4-BE49-F238E27FC236}">
                <a16:creationId xmlns:a16="http://schemas.microsoft.com/office/drawing/2014/main" id="{6680F7E7-FF00-7CDA-F7F4-AA8E80AB670D}"/>
              </a:ext>
            </a:extLst>
          </p:cNvPr>
          <p:cNvGraphicFramePr>
            <a:graphicFrameLocks noGrp="1"/>
          </p:cNvGraphicFramePr>
          <p:nvPr>
            <p:extLst>
              <p:ext uri="{D42A27DB-BD31-4B8C-83A1-F6EECF244321}">
                <p14:modId xmlns:p14="http://schemas.microsoft.com/office/powerpoint/2010/main" val="2151579023"/>
              </p:ext>
            </p:extLst>
          </p:nvPr>
        </p:nvGraphicFramePr>
        <p:xfrm>
          <a:off x="915306" y="1052024"/>
          <a:ext cx="6704693" cy="4333594"/>
        </p:xfrm>
        <a:graphic>
          <a:graphicData uri="http://schemas.openxmlformats.org/drawingml/2006/table">
            <a:tbl>
              <a:tblPr firstRow="1" firstCol="1" bandRow="1"/>
              <a:tblGrid>
                <a:gridCol w="3033667">
                  <a:extLst>
                    <a:ext uri="{9D8B030D-6E8A-4147-A177-3AD203B41FA5}">
                      <a16:colId xmlns:a16="http://schemas.microsoft.com/office/drawing/2014/main" val="799901455"/>
                    </a:ext>
                  </a:extLst>
                </a:gridCol>
                <a:gridCol w="1745426">
                  <a:extLst>
                    <a:ext uri="{9D8B030D-6E8A-4147-A177-3AD203B41FA5}">
                      <a16:colId xmlns:a16="http://schemas.microsoft.com/office/drawing/2014/main" val="2905208249"/>
                    </a:ext>
                  </a:extLst>
                </a:gridCol>
                <a:gridCol w="1925600">
                  <a:extLst>
                    <a:ext uri="{9D8B030D-6E8A-4147-A177-3AD203B41FA5}">
                      <a16:colId xmlns:a16="http://schemas.microsoft.com/office/drawing/2014/main" val="1377387813"/>
                    </a:ext>
                  </a:extLst>
                </a:gridCol>
              </a:tblGrid>
              <a:tr h="2844626">
                <a:tc>
                  <a:txBody>
                    <a:bodyPr/>
                    <a:lstStyle/>
                    <a:p>
                      <a:pPr eaLnBrk="0" fontAlgn="base" hangingPunct="0">
                        <a:lnSpc>
                          <a:spcPct val="107000"/>
                        </a:lnSpc>
                        <a:spcBef>
                          <a:spcPts val="480"/>
                        </a:spcBef>
                        <a:spcAft>
                          <a:spcPts val="800"/>
                        </a:spcAft>
                      </a:pP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specific goals allocated points in terms of this tender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0417" marR="1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EAAAA"/>
                    </a:solidFill>
                  </a:tcPr>
                </a:tc>
                <a:tc>
                  <a:txBody>
                    <a:bodyPr/>
                    <a:lstStyle/>
                    <a:p>
                      <a:pPr algn="ctr" eaLnBrk="0" fontAlgn="base" hangingPunct="0">
                        <a:lnSpc>
                          <a:spcPct val="107000"/>
                        </a:lnSpc>
                        <a:spcBef>
                          <a:spcPts val="480"/>
                        </a:spcBef>
                        <a:spcAft>
                          <a:spcPts val="800"/>
                        </a:spcAft>
                      </a:pPr>
                      <a:r>
                        <a:rPr lang="en-US"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Number of points</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eaLnBrk="0" fontAlgn="base" hangingPunct="0">
                        <a:lnSpc>
                          <a:spcPct val="107000"/>
                        </a:lnSpc>
                        <a:spcBef>
                          <a:spcPts val="480"/>
                        </a:spcBef>
                        <a:spcAft>
                          <a:spcPts val="800"/>
                        </a:spcAft>
                      </a:pPr>
                      <a:r>
                        <a:rPr lang="en-US"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allocated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eaLnBrk="0" fontAlgn="base" hangingPunct="0">
                        <a:lnSpc>
                          <a:spcPct val="107000"/>
                        </a:lnSpc>
                        <a:spcBef>
                          <a:spcPts val="480"/>
                        </a:spcBef>
                        <a:spcAft>
                          <a:spcPts val="800"/>
                        </a:spcAft>
                      </a:pPr>
                      <a:r>
                        <a:rPr lang="en-US"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(90/100 system)</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eaLnBrk="0" fontAlgn="base" hangingPunct="0">
                        <a:lnSpc>
                          <a:spcPct val="107000"/>
                        </a:lnSpc>
                        <a:spcBef>
                          <a:spcPts val="480"/>
                        </a:spcBef>
                        <a:spcAft>
                          <a:spcPts val="800"/>
                        </a:spcAft>
                      </a:pPr>
                      <a:r>
                        <a:rPr lang="en-US" sz="14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(To be completed by the organ of state)</a:t>
                      </a:r>
                    </a:p>
                    <a:p>
                      <a:pPr algn="ctr" eaLnBrk="0" fontAlgn="base" hangingPunct="0">
                        <a:lnSpc>
                          <a:spcPct val="107000"/>
                        </a:lnSpc>
                        <a:spcBef>
                          <a:spcPts val="480"/>
                        </a:spcBef>
                        <a:spcAft>
                          <a:spcPts val="800"/>
                        </a:spcAft>
                      </a:pPr>
                      <a:endParaRPr lang="en-US"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gn="ctr" eaLnBrk="0" fontAlgn="base" hangingPunct="0">
                        <a:lnSpc>
                          <a:spcPct val="107000"/>
                        </a:lnSpc>
                        <a:spcBef>
                          <a:spcPts val="480"/>
                        </a:spcBef>
                        <a:spcAft>
                          <a:spcPts val="800"/>
                        </a:spcAft>
                      </a:pPr>
                      <a:endParaRPr lang="en-US"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p>
                      <a:pPr algn="ctr" eaLnBrk="0" fontAlgn="base" hangingPunct="0">
                        <a:lnSpc>
                          <a:spcPct val="107000"/>
                        </a:lnSpc>
                        <a:spcBef>
                          <a:spcPts val="480"/>
                        </a:spcBef>
                        <a:spcAft>
                          <a:spcPts val="8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0417" marR="104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eaLnBrk="0" fontAlgn="base" hangingPunct="0">
                        <a:lnSpc>
                          <a:spcPct val="107000"/>
                        </a:lnSpc>
                        <a:spcBef>
                          <a:spcPts val="480"/>
                        </a:spcBef>
                        <a:spcAft>
                          <a:spcPts val="800"/>
                        </a:spcAft>
                      </a:pP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points claimed (90/10 system)</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eaLnBrk="0" fontAlgn="base" hangingPunct="0">
                        <a:lnSpc>
                          <a:spcPct val="107000"/>
                        </a:lnSpc>
                        <a:spcBef>
                          <a:spcPts val="480"/>
                        </a:spcBef>
                        <a:spcAft>
                          <a:spcPts val="800"/>
                        </a:spcAft>
                      </a:pPr>
                      <a:r>
                        <a:rPr lang="en-US"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be completed by the tenderer)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0417" marR="10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785344653"/>
                  </a:ext>
                </a:extLst>
              </a:tr>
              <a:tr h="594394">
                <a:tc>
                  <a:txBody>
                    <a:bodyPr/>
                    <a:lstStyle/>
                    <a:p>
                      <a:pPr algn="ctr">
                        <a:lnSpc>
                          <a:spcPct val="107000"/>
                        </a:lnSpc>
                      </a:pP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entity is an EME </a:t>
                      </a:r>
                    </a:p>
                  </a:txBody>
                  <a:tcPr marL="10417" marR="10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7000"/>
                        </a:lnSpc>
                        <a:spcBef>
                          <a:spcPts val="575"/>
                        </a:spcBef>
                        <a:spcAft>
                          <a:spcPts val="800"/>
                        </a:spcAft>
                      </a:pPr>
                      <a:r>
                        <a:rPr lang="en-US" sz="1400">
                          <a:effectLst/>
                          <a:latin typeface="Arial" panose="020B0604020202020204" pitchFamily="34" charset="0"/>
                          <a:ea typeface="Times New Roman" panose="02020603050405020304" pitchFamily="18" charset="0"/>
                          <a:cs typeface="Arial" panose="020B0604020202020204" pitchFamily="34" charset="0"/>
                        </a:rPr>
                        <a:t>10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10417" marR="10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7000"/>
                        </a:lnSpc>
                        <a:spcBef>
                          <a:spcPts val="575"/>
                        </a:spcBef>
                        <a:spcAft>
                          <a:spcPts val="8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0417" marR="10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212031"/>
                  </a:ext>
                </a:extLst>
              </a:tr>
              <a:tr h="454582">
                <a:tc>
                  <a:txBody>
                    <a:bodyPr/>
                    <a:lstStyle/>
                    <a:p>
                      <a:pPr algn="ctr">
                        <a:lnSpc>
                          <a:spcPct val="107000"/>
                        </a:lnSpc>
                      </a:pPr>
                      <a:r>
                        <a:rPr lang="en-ZA" sz="1400">
                          <a:solidFill>
                            <a:srgbClr val="000000"/>
                          </a:solidFill>
                          <a:effectLst/>
                          <a:latin typeface="Arial" panose="020B0604020202020204" pitchFamily="34" charset="0"/>
                          <a:ea typeface="Calibri" panose="020F0502020204030204" pitchFamily="34" charset="0"/>
                          <a:cs typeface="Arial" panose="020B0604020202020204" pitchFamily="34" charset="0"/>
                        </a:rPr>
                        <a:t>The entity is an QSE</a:t>
                      </a:r>
                    </a:p>
                  </a:txBody>
                  <a:tcPr marL="10417" marR="10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7000"/>
                        </a:lnSpc>
                        <a:spcBef>
                          <a:spcPts val="575"/>
                        </a:spcBef>
                        <a:spcAft>
                          <a:spcPts val="8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0417" marR="10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7000"/>
                        </a:lnSpc>
                        <a:spcBef>
                          <a:spcPts val="575"/>
                        </a:spcBef>
                        <a:spcAft>
                          <a:spcPts val="80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0417" marR="10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113997"/>
                  </a:ext>
                </a:extLst>
              </a:tr>
              <a:tr h="351585">
                <a:tc gridSpan="3">
                  <a:txBody>
                    <a:bodyPr/>
                    <a:lstStyle/>
                    <a:p>
                      <a:pPr algn="ctr" eaLnBrk="0" fontAlgn="base" hangingPunct="0">
                        <a:lnSpc>
                          <a:spcPct val="107000"/>
                        </a:lnSpc>
                        <a:spcBef>
                          <a:spcPts val="575"/>
                        </a:spcBef>
                        <a:spcAft>
                          <a:spcPts val="80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BEE Affidavit/Certificate must be submitted as evidence to claim points for specific goals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0417" marR="104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963098385"/>
                  </a:ext>
                </a:extLst>
              </a:tr>
            </a:tbl>
          </a:graphicData>
        </a:graphic>
      </p:graphicFrame>
    </p:spTree>
    <p:extLst>
      <p:ext uri="{BB962C8B-B14F-4D97-AF65-F5344CB8AC3E}">
        <p14:creationId xmlns:p14="http://schemas.microsoft.com/office/powerpoint/2010/main" val="68663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Requirements</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&amp;Specific goals</a:t>
            </a:r>
          </a:p>
          <a:p>
            <a:pPr marL="228600" indent="-228600">
              <a:lnSpc>
                <a:spcPct val="135000"/>
              </a:lnSpc>
              <a:spcBef>
                <a:spcPct val="75000"/>
              </a:spcBef>
              <a:spcAft>
                <a:spcPct val="10000"/>
              </a:spcAft>
              <a:buClr>
                <a:schemeClr val="accent1"/>
              </a:buClr>
            </a:pPr>
            <a:r>
              <a:rPr lang="en-US" b="1" dirty="0">
                <a:solidFill>
                  <a:srgbClr val="FF0000"/>
                </a:solidFill>
              </a:rPr>
              <a:t>7. Financial Analysis Evaluation</a:t>
            </a:r>
          </a:p>
          <a:p>
            <a:pPr marL="228600" indent="-228600">
              <a:lnSpc>
                <a:spcPct val="135000"/>
              </a:lnSpc>
              <a:spcBef>
                <a:spcPct val="75000"/>
              </a:spcBef>
              <a:spcAft>
                <a:spcPct val="10000"/>
              </a:spcAft>
              <a:buClr>
                <a:schemeClr val="accent1"/>
              </a:buClr>
            </a:pPr>
            <a:r>
              <a:rPr lang="en-ZA" sz="1800"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317129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24</a:t>
            </a:fld>
            <a:endParaRPr lang="en-US" dirty="0"/>
          </a:p>
        </p:txBody>
      </p:sp>
      <p:sp>
        <p:nvSpPr>
          <p:cNvPr id="6" name="Rectangle 5"/>
          <p:cNvSpPr/>
          <p:nvPr/>
        </p:nvSpPr>
        <p:spPr>
          <a:xfrm>
            <a:off x="175259" y="790127"/>
            <a:ext cx="8844915" cy="6494598"/>
          </a:xfrm>
          <a:prstGeom prst="rect">
            <a:avLst/>
          </a:prstGeom>
        </p:spPr>
        <p:txBody>
          <a:bodyPr wrap="square">
            <a:spAutoFit/>
          </a:bodyPr>
          <a:lstStyle/>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Bidders </a:t>
            </a:r>
            <a:r>
              <a:rPr lang="en-GB" sz="1600" dirty="0">
                <a:solidFill>
                  <a:srgbClr val="003366"/>
                </a:solidFill>
                <a:latin typeface="Arial Narrow" panose="020B0606020202030204" pitchFamily="34" charset="0"/>
                <a:ea typeface="Times New Roman" pitchFamily="18" charset="0"/>
                <a:cs typeface="Tahoma"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bidders.</a:t>
            </a:r>
            <a:endParaRPr lang="en-US" sz="16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 </a:t>
            </a:r>
            <a:endParaRPr lang="en-ZA" sz="1600" dirty="0">
              <a:solidFill>
                <a:srgbClr val="003366"/>
              </a:solidFill>
              <a:latin typeface="Arial Narrow" panose="020B0606020202030204" pitchFamily="34" charset="0"/>
              <a:ea typeface="Times New Roman" pitchFamily="18" charset="0"/>
              <a:cs typeface="Tahoma" pitchFamily="34" charset="0"/>
            </a:endParaRPr>
          </a:p>
          <a:p>
            <a:pPr lvl="0"/>
            <a:r>
              <a:rPr lang="en-ZA" sz="1600" dirty="0">
                <a:solidFill>
                  <a:srgbClr val="003366"/>
                </a:solidFill>
                <a:latin typeface="Arial Narrow" panose="020B0606020202030204" pitchFamily="34" charset="0"/>
                <a:ea typeface="Times New Roman" pitchFamily="18" charset="0"/>
                <a:cs typeface="Tahoma" pitchFamily="34" charset="0"/>
              </a:rPr>
              <a:t>The annual financial statements must contain: </a:t>
            </a:r>
          </a:p>
          <a:p>
            <a:pPr lvl="0"/>
            <a:endParaRPr lang="en-ZA" sz="1600" dirty="0">
              <a:solidFill>
                <a:srgbClr val="003366"/>
              </a:solidFill>
              <a:latin typeface="Arial Narrow" panose="020B0606020202030204" pitchFamily="34" charset="0"/>
              <a:ea typeface="Times New Roman" pitchFamily="18" charset="0"/>
              <a:cs typeface="Tahoma" pitchFamily="34" charset="0"/>
            </a:endParaRP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Profit and Loss and Other Comprehensive Income;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Financial Position;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Cash Flows;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changes in equity/ net assets ; and</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Accompanying Notes. </a:t>
            </a:r>
          </a:p>
          <a:p>
            <a:pPr lvl="0"/>
            <a:endParaRPr lang="en-ZA" sz="16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GB" sz="1400" dirty="0">
                <a:solidFill>
                  <a:srgbClr val="003366"/>
                </a:solidFill>
                <a:ea typeface="Times New Roman" pitchFamily="18" charset="0"/>
                <a:cs typeface="Tahoma" pitchFamily="34" charset="0"/>
              </a:rPr>
              <a:t>Entities which are trading for less than three (3) financial periods must provide:</a:t>
            </a:r>
          </a:p>
          <a:p>
            <a:pPr algn="just">
              <a:lnSpc>
                <a:spcPct val="150000"/>
              </a:lnSpc>
            </a:pPr>
            <a:r>
              <a:rPr lang="en-GB" sz="1400" dirty="0">
                <a:solidFill>
                  <a:srgbClr val="003366"/>
                </a:solidFill>
                <a:ea typeface="Times New Roman" pitchFamily="18" charset="0"/>
                <a:cs typeface="Tahoma" pitchFamily="34" charset="0"/>
              </a:rPr>
              <a:t>• A letter detailing that fact, signed by a duly authorised representative of the entity;</a:t>
            </a:r>
          </a:p>
          <a:p>
            <a:pPr algn="just">
              <a:lnSpc>
                <a:spcPct val="150000"/>
              </a:lnSpc>
            </a:pPr>
            <a:r>
              <a:rPr lang="en-GB" sz="1400" dirty="0">
                <a:solidFill>
                  <a:srgbClr val="003366"/>
                </a:solidFill>
                <a:ea typeface="Times New Roman" pitchFamily="18" charset="0"/>
                <a:cs typeface="Tahoma" pitchFamily="34" charset="0"/>
              </a:rPr>
              <a:t>• The annual financial statements that the entity is able to provide, taking into account the period that it has been trading; and</a:t>
            </a:r>
          </a:p>
          <a:p>
            <a:pPr algn="just">
              <a:lnSpc>
                <a:spcPct val="150000"/>
              </a:lnSpc>
            </a:pPr>
            <a:r>
              <a:rPr lang="en-GB" sz="1400" dirty="0">
                <a:solidFill>
                  <a:srgbClr val="003366"/>
                </a:solidFill>
                <a:ea typeface="Times New Roman" pitchFamily="18" charset="0"/>
                <a:cs typeface="Tahoma" pitchFamily="34" charset="0"/>
              </a:rPr>
              <a:t>• Any other information or documentation which would provide more clarity on the financial history of the bidder.</a:t>
            </a:r>
            <a:endParaRPr lang="en-US" sz="1400" dirty="0">
              <a:solidFill>
                <a:srgbClr val="003366"/>
              </a:solidFill>
              <a:ea typeface="Times New Roman" pitchFamily="18" charset="0"/>
              <a:cs typeface="Tahoma" pitchFamily="34" charset="0"/>
            </a:endParaRPr>
          </a:p>
          <a:p>
            <a:pPr algn="just">
              <a:lnSpc>
                <a:spcPct val="150000"/>
              </a:lnSpc>
            </a:pPr>
            <a:endParaRPr lang="en-US" sz="14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sp>
        <p:nvSpPr>
          <p:cNvPr id="7" name="Rectangle 6"/>
          <p:cNvSpPr/>
          <p:nvPr/>
        </p:nvSpPr>
        <p:spPr>
          <a:xfrm>
            <a:off x="175259" y="436184"/>
            <a:ext cx="4501844"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Financial Analysis Evaluation</a:t>
            </a:r>
          </a:p>
        </p:txBody>
      </p:sp>
    </p:spTree>
    <p:extLst>
      <p:ext uri="{BB962C8B-B14F-4D97-AF65-F5344CB8AC3E}">
        <p14:creationId xmlns:p14="http://schemas.microsoft.com/office/powerpoint/2010/main" val="1856586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25</a:t>
            </a:fld>
            <a:endParaRPr lang="en-US" dirty="0"/>
          </a:p>
        </p:txBody>
      </p:sp>
      <p:sp>
        <p:nvSpPr>
          <p:cNvPr id="6" name="Rectangle 5"/>
          <p:cNvSpPr/>
          <p:nvPr/>
        </p:nvSpPr>
        <p:spPr>
          <a:xfrm>
            <a:off x="175259" y="790127"/>
            <a:ext cx="8844915" cy="1154675"/>
          </a:xfrm>
          <a:prstGeom prst="rect">
            <a:avLst/>
          </a:prstGeom>
        </p:spPr>
        <p:txBody>
          <a:bodyPr wrap="square">
            <a:spAutoFit/>
          </a:bodyPr>
          <a:lstStyle/>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    </a:t>
            </a:r>
            <a:endParaRPr lang="en-US" sz="14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sp>
        <p:nvSpPr>
          <p:cNvPr id="7" name="Rectangle 6"/>
          <p:cNvSpPr/>
          <p:nvPr/>
        </p:nvSpPr>
        <p:spPr>
          <a:xfrm>
            <a:off x="257175" y="436184"/>
            <a:ext cx="4419928"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Financial Analysis Evaluation</a:t>
            </a:r>
          </a:p>
        </p:txBody>
      </p:sp>
      <p:sp>
        <p:nvSpPr>
          <p:cNvPr id="8" name="TextBox 7">
            <a:extLst>
              <a:ext uri="{FF2B5EF4-FFF2-40B4-BE49-F238E27FC236}">
                <a16:creationId xmlns:a16="http://schemas.microsoft.com/office/drawing/2014/main" id="{EEED99E7-8B0D-EB58-620C-1EA38506F3BD}"/>
              </a:ext>
            </a:extLst>
          </p:cNvPr>
          <p:cNvSpPr txBox="1"/>
          <p:nvPr/>
        </p:nvSpPr>
        <p:spPr>
          <a:xfrm>
            <a:off x="257175" y="970535"/>
            <a:ext cx="8077528" cy="3508653"/>
          </a:xfrm>
          <a:prstGeom prst="rect">
            <a:avLst/>
          </a:prstGeom>
          <a:noFill/>
        </p:spPr>
        <p:txBody>
          <a:bodyPr wrap="square">
            <a:spAutoFit/>
          </a:bodyPr>
          <a:lstStyle/>
          <a:p>
            <a:pPr>
              <a:lnSpc>
                <a:spcPct val="150000"/>
              </a:lnSpc>
            </a:pPr>
            <a:r>
              <a:rPr lang="en-GB" sz="1600" dirty="0">
                <a:solidFill>
                  <a:srgbClr val="003366"/>
                </a:solidFill>
                <a:latin typeface="Arial Narrow" panose="020B0606020202030204" pitchFamily="34" charset="0"/>
                <a:cs typeface="Tahoma" pitchFamily="34" charset="0"/>
              </a:rPr>
              <a:t>In the event of the bid being in the form of a Joint Venture (JV), the following is required:</a:t>
            </a:r>
          </a:p>
          <a:p>
            <a:pPr>
              <a:lnSpc>
                <a:spcPct val="150000"/>
              </a:lnSpc>
            </a:pPr>
            <a:r>
              <a:rPr lang="en-GB" sz="1600" dirty="0">
                <a:solidFill>
                  <a:srgbClr val="003366"/>
                </a:solidFill>
                <a:latin typeface="Arial Narrow" panose="020B0606020202030204" pitchFamily="34" charset="0"/>
                <a:cs typeface="Tahoma" pitchFamily="34" charset="0"/>
              </a:rPr>
              <a:t>• Annual financial statements of the JV for a registered JV and for unincorporated JV annual financial statements of each company;</a:t>
            </a:r>
          </a:p>
          <a:p>
            <a:pPr>
              <a:lnSpc>
                <a:spcPct val="150000"/>
              </a:lnSpc>
            </a:pPr>
            <a:r>
              <a:rPr lang="en-GB" sz="1600" dirty="0">
                <a:solidFill>
                  <a:srgbClr val="003366"/>
                </a:solidFill>
                <a:latin typeface="Arial Narrow" panose="020B0606020202030204" pitchFamily="34" charset="0"/>
                <a:cs typeface="Tahoma" pitchFamily="34" charset="0"/>
              </a:rPr>
              <a:t>• A JV legal agreement detailing the percentage ownership of each entity; and</a:t>
            </a:r>
          </a:p>
          <a:p>
            <a:pPr>
              <a:lnSpc>
                <a:spcPct val="150000"/>
              </a:lnSpc>
            </a:pPr>
            <a:r>
              <a:rPr lang="en-GB" sz="1600" dirty="0">
                <a:solidFill>
                  <a:srgbClr val="003366"/>
                </a:solidFill>
                <a:latin typeface="Arial Narrow" panose="020B0606020202030204" pitchFamily="34" charset="0"/>
                <a:cs typeface="Tahoma" pitchFamily="34" charset="0"/>
              </a:rPr>
              <a:t>• A consolidated B-BBEE Certificate.</a:t>
            </a:r>
          </a:p>
          <a:p>
            <a:pPr>
              <a:lnSpc>
                <a:spcPct val="150000"/>
              </a:lnSpc>
            </a:pPr>
            <a:endParaRPr lang="en-GB" sz="1600" dirty="0">
              <a:solidFill>
                <a:srgbClr val="003366"/>
              </a:solidFill>
              <a:latin typeface="Arial Narrow" panose="020B0606020202030204" pitchFamily="34" charset="0"/>
              <a:cs typeface="Tahoma" pitchFamily="34" charset="0"/>
            </a:endParaRPr>
          </a:p>
          <a:p>
            <a:pPr>
              <a:lnSpc>
                <a:spcPct val="150000"/>
              </a:lnSpc>
            </a:pPr>
            <a:endParaRPr lang="en-GB" sz="1600" dirty="0">
              <a:solidFill>
                <a:srgbClr val="003366"/>
              </a:solidFill>
              <a:latin typeface="Arial Narrow" panose="020B0606020202030204" pitchFamily="34" charset="0"/>
              <a:cs typeface="Tahoma" pitchFamily="34" charset="0"/>
            </a:endParaRPr>
          </a:p>
          <a:p>
            <a:pPr algn="l"/>
            <a:endParaRPr lang="en-ZA" sz="1800" b="0" i="0" u="none" strike="noStrike" baseline="0" dirty="0">
              <a:solidFill>
                <a:srgbClr val="000000"/>
              </a:solidFill>
              <a:latin typeface="Arial" panose="020B0604020202020204" pitchFamily="34" charset="0"/>
            </a:endParaRPr>
          </a:p>
          <a:p>
            <a:r>
              <a:rPr lang="en-GB" sz="1600" dirty="0">
                <a:solidFill>
                  <a:srgbClr val="003366"/>
                </a:solidFill>
                <a:latin typeface="Arial Narrow" panose="020B0606020202030204" pitchFamily="34" charset="0"/>
                <a:cs typeface="Tahoma" pitchFamily="34" charset="0"/>
              </a:rPr>
              <a:t>SARS reserves the right to request further information with regards to the annual financial statements of a bidder at a later stage. </a:t>
            </a:r>
            <a:endParaRPr lang="en-ZA" sz="1600" dirty="0">
              <a:solidFill>
                <a:srgbClr val="003366"/>
              </a:solidFill>
              <a:latin typeface="Arial Narrow" panose="020B0606020202030204" pitchFamily="34" charset="0"/>
              <a:cs typeface="Tahoma" pitchFamily="34" charset="0"/>
            </a:endParaRPr>
          </a:p>
        </p:txBody>
      </p:sp>
    </p:spTree>
    <p:extLst>
      <p:ext uri="{BB962C8B-B14F-4D97-AF65-F5344CB8AC3E}">
        <p14:creationId xmlns:p14="http://schemas.microsoft.com/office/powerpoint/2010/main" val="3998529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26</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Requirements</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Specific goals</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sz="1800" b="1" dirty="0">
                <a:solidFill>
                  <a:srgbClr val="FF0000"/>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111446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latin typeface="+mn-lt"/>
                <a:ea typeface="+mn-ea"/>
                <a:cs typeface="+mn-cs"/>
              </a:rPr>
              <a:t>SERVICE AGREEMENTS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27</a:t>
            </a:fld>
            <a:endParaRPr lang="en-US" dirty="0"/>
          </a:p>
        </p:txBody>
      </p:sp>
      <p:sp>
        <p:nvSpPr>
          <p:cNvPr id="13" name="TextBox 12">
            <a:extLst>
              <a:ext uri="{FF2B5EF4-FFF2-40B4-BE49-F238E27FC236}">
                <a16:creationId xmlns:a16="http://schemas.microsoft.com/office/drawing/2014/main" id="{4398BC83-F36E-4352-AB21-5F393CE68E45}"/>
              </a:ext>
            </a:extLst>
          </p:cNvPr>
          <p:cNvSpPr txBox="1"/>
          <p:nvPr/>
        </p:nvSpPr>
        <p:spPr>
          <a:xfrm>
            <a:off x="158262" y="817685"/>
            <a:ext cx="8816926" cy="4570482"/>
          </a:xfrm>
          <a:prstGeom prst="rect">
            <a:avLst/>
          </a:prstGeom>
          <a:noFill/>
        </p:spPr>
        <p:txBody>
          <a:bodyPr wrap="square">
            <a:spAutoFit/>
          </a:bodyPr>
          <a:lstStyle/>
          <a:p>
            <a:pPr algn="just"/>
            <a:r>
              <a:rPr lang="en-ZA" dirty="0">
                <a:solidFill>
                  <a:srgbClr val="003366"/>
                </a:solidFill>
                <a:latin typeface="Arial Narrow" panose="020B0606020202030204" pitchFamily="34" charset="0"/>
                <a:ea typeface="Times New Roman" pitchFamily="18" charset="0"/>
                <a:cs typeface="Tahoma" pitchFamily="34" charset="0"/>
              </a:rPr>
              <a:t>Bidders are requested to: </a:t>
            </a:r>
          </a:p>
          <a:p>
            <a:pPr algn="just"/>
            <a:endParaRPr lang="en-ZA"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Comment on the terms and conditions set out in the Services Agreement and where necessary,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make proposals to the terms and conditions;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Each comment and/or amendment must be explained; and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All changes and/or amendments to the Services Agreement must be in an easily identifiable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colour font and tracked for ease of reference.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SARS reserves the right to accept or reject any or all amendments or additions proposed by the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successful bidder if such amendments or additions are unacceptable to SARS or pose a risk to the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organisation. </a:t>
            </a:r>
          </a:p>
          <a:p>
            <a:pPr algn="just">
              <a:lnSpc>
                <a:spcPct val="150000"/>
              </a:lnSpc>
            </a:pPr>
            <a:endParaRPr lang="en-ZA" kern="0" dirty="0">
              <a:solidFill>
                <a:schemeClr val="tx2">
                  <a:lumMod val="75000"/>
                </a:schemeClr>
              </a:solidFill>
              <a:latin typeface="Arial" panose="020B0604020202020204" pitchFamily="34" charset="0"/>
              <a:cs typeface="Arial" panose="020B0604020202020204" pitchFamily="34" charset="0"/>
            </a:endParaRPr>
          </a:p>
          <a:p>
            <a:pPr algn="just"/>
            <a:endParaRPr lang="en-GB" sz="1200" kern="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450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28</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Requirements</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Specific goals</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rgbClr val="FF0000"/>
                </a:solidFill>
              </a:rPr>
              <a:t>9. RFP submission and Contact </a:t>
            </a:r>
            <a:r>
              <a:rPr lang="en-ZA" b="1" dirty="0">
                <a:solidFill>
                  <a:srgbClr val="FF0000"/>
                </a:solidFill>
              </a:rPr>
              <a:t>D</a:t>
            </a:r>
            <a:r>
              <a:rPr lang="en-ZA" sz="1800" b="1" dirty="0">
                <a:solidFill>
                  <a:srgbClr val="FF0000"/>
                </a:solidFill>
              </a:rPr>
              <a:t>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165054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1800" b="1" dirty="0">
                <a:solidFill>
                  <a:srgbClr val="FF0000"/>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a:t>
            </a:r>
            <a:r>
              <a:rPr lang="en-ZA" sz="1800" b="1" dirty="0">
                <a:solidFill>
                  <a:schemeClr val="tx2"/>
                </a:solidFill>
              </a:rPr>
              <a:t>. Background and </a:t>
            </a:r>
            <a:r>
              <a:rPr lang="en-ZA" b="1" dirty="0">
                <a:solidFill>
                  <a:schemeClr val="tx2"/>
                </a:solidFill>
              </a:rPr>
              <a:t>Requirements</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Specific goals</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a:t>
            </a:r>
            <a:r>
              <a:rPr lang="en-ZA" b="1" dirty="0">
                <a:solidFill>
                  <a:schemeClr val="tx2"/>
                </a:solidFill>
              </a:rPr>
              <a:t>Financial Analysis </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51115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29</a:t>
            </a:fld>
            <a:endParaRPr lang="en-ZA" dirty="0">
              <a:solidFill>
                <a:schemeClr val="tx1"/>
              </a:solidFill>
            </a:endParaRPr>
          </a:p>
        </p:txBody>
      </p:sp>
      <p:sp>
        <p:nvSpPr>
          <p:cNvPr id="11" name="Text Box 8"/>
          <p:cNvSpPr txBox="1">
            <a:spLocks noChangeArrowheads="1"/>
          </p:cNvSpPr>
          <p:nvPr/>
        </p:nvSpPr>
        <p:spPr bwMode="auto">
          <a:xfrm>
            <a:off x="4910919" y="2705715"/>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12" name="TextBox 10"/>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1577794" y="4223625"/>
            <a:ext cx="5429250" cy="923330"/>
          </a:xfrm>
          <a:prstGeom prst="rect">
            <a:avLst/>
          </a:prstGeom>
          <a:noFill/>
          <a:ln w="9525">
            <a:noFill/>
            <a:miter lim="800000"/>
            <a:headEnd/>
            <a:tailEnd/>
          </a:ln>
        </p:spPr>
        <p:txBody>
          <a:bodyPr>
            <a:spAutoFit/>
          </a:bodyPr>
          <a:lstStyle/>
          <a:p>
            <a:pPr algn="ctr"/>
            <a:r>
              <a:rPr lang="en-ZA" dirty="0">
                <a:solidFill>
                  <a:schemeClr val="tx2"/>
                </a:solidFill>
              </a:rPr>
              <a:t>Tender Office SARS Procurement, </a:t>
            </a:r>
            <a:r>
              <a:rPr lang="en-ZA" dirty="0" err="1">
                <a:solidFill>
                  <a:schemeClr val="tx2"/>
                </a:solidFill>
              </a:rPr>
              <a:t>Lehae</a:t>
            </a:r>
            <a:r>
              <a:rPr lang="en-ZA" dirty="0">
                <a:solidFill>
                  <a:schemeClr val="tx2"/>
                </a:solidFill>
              </a:rPr>
              <a:t> La SARS Head Office,299 Bronkhorst Street </a:t>
            </a:r>
            <a:r>
              <a:rPr lang="en-ZA" dirty="0" err="1">
                <a:solidFill>
                  <a:schemeClr val="tx2"/>
                </a:solidFill>
              </a:rPr>
              <a:t>Niew</a:t>
            </a:r>
            <a:r>
              <a:rPr lang="en-ZA" dirty="0">
                <a:solidFill>
                  <a:schemeClr val="tx2"/>
                </a:solidFill>
              </a:rPr>
              <a:t> </a:t>
            </a:r>
            <a:r>
              <a:rPr lang="en-ZA" dirty="0" err="1">
                <a:solidFill>
                  <a:schemeClr val="tx2"/>
                </a:solidFill>
              </a:rPr>
              <a:t>Mucleneuk</a:t>
            </a:r>
            <a:r>
              <a:rPr lang="en-ZA" sz="1800" dirty="0">
                <a:solidFill>
                  <a:schemeClr val="tx2"/>
                </a:solidFill>
              </a:rPr>
              <a:t>, Pretoria</a:t>
            </a:r>
          </a:p>
        </p:txBody>
      </p:sp>
      <p:sp>
        <p:nvSpPr>
          <p:cNvPr id="14" name="TextBox 12"/>
          <p:cNvSpPr txBox="1">
            <a:spLocks noChangeArrowheads="1"/>
          </p:cNvSpPr>
          <p:nvPr/>
        </p:nvSpPr>
        <p:spPr bwMode="auto">
          <a:xfrm>
            <a:off x="730146" y="5070880"/>
            <a:ext cx="7431087" cy="646331"/>
          </a:xfrm>
          <a:prstGeom prst="rect">
            <a:avLst/>
          </a:prstGeom>
          <a:noFill/>
          <a:ln w="9525">
            <a:noFill/>
            <a:miter lim="800000"/>
            <a:headEnd/>
            <a:tailEnd/>
          </a:ln>
        </p:spPr>
        <p:txBody>
          <a:bodyPr>
            <a:spAutoFit/>
          </a:bodyPr>
          <a:lstStyle/>
          <a:p>
            <a:pPr indent="84138"/>
            <a:r>
              <a:rPr lang="en-ZA" sz="1800" dirty="0">
                <a:solidFill>
                  <a:schemeClr val="tx2"/>
                </a:solidFill>
              </a:rPr>
              <a:t>Any enquiries must be referred, in writing via email:     </a:t>
            </a:r>
            <a:r>
              <a:rPr lang="en-ZA" dirty="0">
                <a:solidFill>
                  <a:schemeClr val="tx2"/>
                </a:solidFill>
                <a:hlinkClick r:id="rId3"/>
              </a:rPr>
              <a:t>tenderoffice@sars.gov.za</a:t>
            </a:r>
            <a:r>
              <a:rPr lang="en-ZA" dirty="0">
                <a:solidFill>
                  <a:schemeClr val="tx2"/>
                </a:solidFill>
              </a:rPr>
              <a:t>        </a:t>
            </a:r>
          </a:p>
        </p:txBody>
      </p:sp>
      <p:cxnSp>
        <p:nvCxnSpPr>
          <p:cNvPr id="15" name="Straight Connector 14"/>
          <p:cNvCxnSpPr/>
          <p:nvPr/>
        </p:nvCxnSpPr>
        <p:spPr>
          <a:xfrm rot="10800000">
            <a:off x="437969" y="5962698"/>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7" descr="Folder"/>
          <p:cNvPicPr>
            <a:picLocks noChangeAspect="1" noChangeArrowheads="1"/>
          </p:cNvPicPr>
          <p:nvPr/>
        </p:nvPicPr>
        <p:blipFill>
          <a:blip r:embed="rId4"/>
          <a:srcRect/>
          <a:stretch>
            <a:fillRect/>
          </a:stretch>
        </p:blipFill>
        <p:spPr bwMode="auto">
          <a:xfrm>
            <a:off x="3554574" y="2773134"/>
            <a:ext cx="1079500" cy="1008062"/>
          </a:xfrm>
          <a:prstGeom prst="rect">
            <a:avLst/>
          </a:prstGeom>
          <a:noFill/>
          <a:ln w="9525">
            <a:noFill/>
            <a:miter lim="800000"/>
            <a:headEnd/>
            <a:tailEnd/>
          </a:ln>
        </p:spPr>
      </p:pic>
      <p:pic>
        <p:nvPicPr>
          <p:cNvPr id="20" name="Picture 7" descr="Folder"/>
          <p:cNvPicPr>
            <a:picLocks noChangeAspect="1" noChangeArrowheads="1"/>
          </p:cNvPicPr>
          <p:nvPr/>
        </p:nvPicPr>
        <p:blipFill>
          <a:blip r:embed="rId4"/>
          <a:srcRect/>
          <a:stretch>
            <a:fillRect/>
          </a:stretch>
        </p:blipFill>
        <p:spPr bwMode="auto">
          <a:xfrm>
            <a:off x="1103520" y="2817877"/>
            <a:ext cx="1079500" cy="1008063"/>
          </a:xfrm>
          <a:prstGeom prst="rect">
            <a:avLst/>
          </a:prstGeom>
          <a:noFill/>
          <a:ln w="9525">
            <a:noFill/>
            <a:miter lim="800000"/>
            <a:headEnd/>
            <a:tailEnd/>
          </a:ln>
        </p:spPr>
      </p:pic>
      <p:sp>
        <p:nvSpPr>
          <p:cNvPr id="21" name="Text Box 16"/>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23" name="Text Box 17"/>
          <p:cNvSpPr txBox="1">
            <a:spLocks noChangeArrowheads="1"/>
          </p:cNvSpPr>
          <p:nvPr/>
        </p:nvSpPr>
        <p:spPr bwMode="auto">
          <a:xfrm>
            <a:off x="4000319" y="2122110"/>
            <a:ext cx="292100"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2</a:t>
            </a:r>
            <a:endParaRPr lang="en-GB" b="1" dirty="0"/>
          </a:p>
        </p:txBody>
      </p:sp>
      <p:sp>
        <p:nvSpPr>
          <p:cNvPr id="26" name="TextBox 25"/>
          <p:cNvSpPr txBox="1"/>
          <p:nvPr/>
        </p:nvSpPr>
        <p:spPr>
          <a:xfrm>
            <a:off x="1479008" y="2572390"/>
            <a:ext cx="538930" cy="215444"/>
          </a:xfrm>
          <a:prstGeom prst="rect">
            <a:avLst/>
          </a:prstGeom>
          <a:noFill/>
        </p:spPr>
        <p:txBody>
          <a:bodyPr wrap="none" rtlCol="0">
            <a:spAutoFit/>
          </a:bodyPr>
          <a:lstStyle/>
          <a:p>
            <a:r>
              <a:rPr lang="en-ZA" sz="800" dirty="0"/>
              <a:t>Original</a:t>
            </a:r>
          </a:p>
        </p:txBody>
      </p:sp>
      <p:sp>
        <p:nvSpPr>
          <p:cNvPr id="27" name="TextBox 26"/>
          <p:cNvSpPr txBox="1"/>
          <p:nvPr/>
        </p:nvSpPr>
        <p:spPr>
          <a:xfrm>
            <a:off x="3831419" y="2496082"/>
            <a:ext cx="614271" cy="215444"/>
          </a:xfrm>
          <a:prstGeom prst="rect">
            <a:avLst/>
          </a:prstGeom>
          <a:noFill/>
        </p:spPr>
        <p:txBody>
          <a:bodyPr wrap="none" rtlCol="0">
            <a:spAutoFit/>
          </a:bodyPr>
          <a:lstStyle/>
          <a:p>
            <a:r>
              <a:rPr lang="en-ZA" sz="800" dirty="0"/>
              <a:t>Duplicate</a:t>
            </a:r>
          </a:p>
        </p:txBody>
      </p:sp>
      <p:sp>
        <p:nvSpPr>
          <p:cNvPr id="30" name="Right Brace 29"/>
          <p:cNvSpPr/>
          <p:nvPr/>
        </p:nvSpPr>
        <p:spPr bwMode="auto">
          <a:xfrm flipV="1">
            <a:off x="6532884" y="2366371"/>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33" name="Text Box 8"/>
          <p:cNvSpPr txBox="1">
            <a:spLocks noChangeArrowheads="1"/>
          </p:cNvSpPr>
          <p:nvPr/>
        </p:nvSpPr>
        <p:spPr bwMode="auto">
          <a:xfrm flipV="1">
            <a:off x="2683239" y="2683239"/>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928461" y="2392914"/>
            <a:ext cx="1859280" cy="677108"/>
          </a:xfrm>
          <a:prstGeom prst="rect">
            <a:avLst/>
          </a:prstGeom>
          <a:noFill/>
        </p:spPr>
        <p:txBody>
          <a:bodyPr wrap="square" rtlCol="0">
            <a:spAutoFit/>
          </a:bodyPr>
          <a:lstStyle/>
          <a:p>
            <a:endParaRPr lang="en-ZA" sz="1000" b="1" dirty="0"/>
          </a:p>
          <a:p>
            <a:pPr algn="ctr"/>
            <a:r>
              <a:rPr lang="en-ZA" sz="1400" b="1" dirty="0">
                <a:solidFill>
                  <a:srgbClr val="FF0000"/>
                </a:solidFill>
              </a:rPr>
              <a:t>Content of File 1 and 2</a:t>
            </a:r>
            <a:endParaRPr lang="en-ZA" sz="1400" b="1" dirty="0"/>
          </a:p>
        </p:txBody>
      </p:sp>
      <p:pic>
        <p:nvPicPr>
          <p:cNvPr id="3" name="Picture 2"/>
          <p:cNvPicPr>
            <a:picLocks noChangeAspect="1"/>
          </p:cNvPicPr>
          <p:nvPr/>
        </p:nvPicPr>
        <p:blipFill>
          <a:blip r:embed="rId5"/>
          <a:stretch>
            <a:fillRect/>
          </a:stretch>
        </p:blipFill>
        <p:spPr>
          <a:xfrm>
            <a:off x="5425747" y="2515767"/>
            <a:ext cx="1009650" cy="737391"/>
          </a:xfrm>
          <a:prstGeom prst="rect">
            <a:avLst/>
          </a:prstGeom>
        </p:spPr>
      </p:pic>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7700" dirty="0">
                <a:solidFill>
                  <a:schemeClr val="accent1">
                    <a:lumMod val="75000"/>
                  </a:schemeClr>
                </a:solidFill>
                <a:effectLst>
                  <a:outerShdw blurRad="38100" dist="38100" dir="2700000" algn="tl">
                    <a:srgbClr val="000000">
                      <a:alpha val="43137"/>
                    </a:srgbClr>
                  </a:outerShdw>
                </a:effectLst>
                <a:latin typeface="+mn-lt"/>
                <a:ea typeface="+mn-ea"/>
                <a:cs typeface="+mn-cs"/>
              </a:rPr>
              <a:t>BID SUBMISSION</a:t>
            </a:r>
            <a:endParaRPr lang="en-ZA" dirty="0"/>
          </a:p>
        </p:txBody>
      </p:sp>
      <p:sp>
        <p:nvSpPr>
          <p:cNvPr id="24" name="Rectangle 21">
            <a:extLst>
              <a:ext uri="{FF2B5EF4-FFF2-40B4-BE49-F238E27FC236}">
                <a16:creationId xmlns:a16="http://schemas.microsoft.com/office/drawing/2014/main" id="{3C706C4C-E5CD-4B5D-B5D6-DAD3D3F4BFF8}"/>
              </a:ext>
            </a:extLst>
          </p:cNvPr>
          <p:cNvSpPr>
            <a:spLocks noChangeArrowheads="1"/>
          </p:cNvSpPr>
          <p:nvPr/>
        </p:nvSpPr>
        <p:spPr bwMode="auto">
          <a:xfrm>
            <a:off x="-1" y="614736"/>
            <a:ext cx="9143999" cy="877163"/>
          </a:xfrm>
          <a:prstGeom prst="rect">
            <a:avLst/>
          </a:prstGeom>
          <a:noFill/>
          <a:ln w="9525">
            <a:noFill/>
            <a:miter lim="800000"/>
            <a:headEnd/>
            <a:tailEnd/>
          </a:ln>
        </p:spPr>
        <p:txBody>
          <a:bodyPr wrap="square">
            <a:spAutoFit/>
          </a:bodyPr>
          <a:lstStyle/>
          <a:p>
            <a:pPr algn="ctr"/>
            <a:r>
              <a:rPr lang="en-ZA" sz="1400" dirty="0">
                <a:solidFill>
                  <a:schemeClr val="tx2"/>
                </a:solidFill>
              </a:rPr>
              <a:t>Bidders must submit copies of each file (Original and Duplicate) and a USB with content of each file by 07 August 2023</a:t>
            </a:r>
            <a:r>
              <a:rPr lang="en-ZA" sz="1400" b="1" dirty="0">
                <a:solidFill>
                  <a:schemeClr val="tx2"/>
                </a:solidFill>
              </a:rPr>
              <a:t> at 11:00</a:t>
            </a:r>
          </a:p>
          <a:p>
            <a:pPr algn="ctr"/>
            <a:endParaRPr lang="en-ZA" sz="1100" b="1" dirty="0">
              <a:solidFill>
                <a:schemeClr val="tx2"/>
              </a:solidFill>
            </a:endParaRPr>
          </a:p>
          <a:p>
            <a:pPr algn="l"/>
            <a:r>
              <a:rPr lang="en-ZA" sz="1200" dirty="0">
                <a:solidFill>
                  <a:schemeClr val="tx2"/>
                </a:solidFill>
              </a:rPr>
              <a:t>Bid documents will only be considered if received by SARS before the Closing Date and time.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30</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1: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2690493"/>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767254" y="1171027"/>
            <a:ext cx="5262385" cy="4192172"/>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200" b="1" u="sng" dirty="0">
                <a:solidFill>
                  <a:schemeClr val="tx2"/>
                </a:solidFill>
              </a:rPr>
              <a:t>Pre-qualification documents </a:t>
            </a:r>
          </a:p>
          <a:p>
            <a:pPr marL="95250" fontAlgn="auto">
              <a:lnSpc>
                <a:spcPct val="150000"/>
              </a:lnSpc>
              <a:spcBef>
                <a:spcPts val="0"/>
              </a:spcBef>
              <a:spcAft>
                <a:spcPts val="0"/>
              </a:spcAft>
              <a:tabLst>
                <a:tab pos="273050" algn="l"/>
              </a:tabLst>
              <a:defRPr/>
            </a:pPr>
            <a:r>
              <a:rPr lang="fr-FR" sz="1200" b="1" dirty="0">
                <a:solidFill>
                  <a:schemeClr val="tx2"/>
                </a:solidFill>
                <a:cs typeface="Arial" panose="020B0604020202020204" pitchFamily="34" charset="0"/>
              </a:rPr>
              <a:t>Section 1</a:t>
            </a:r>
          </a:p>
          <a:p>
            <a:pPr marL="266700" indent="-171450" fontAlgn="auto">
              <a:lnSpc>
                <a:spcPct val="150000"/>
              </a:lnSpc>
              <a:spcBef>
                <a:spcPts val="0"/>
              </a:spcBef>
              <a:spcAft>
                <a:spcPts val="0"/>
              </a:spcAft>
              <a:buFont typeface="Arial" pitchFamily="34" charset="0"/>
              <a:buChar char="•"/>
              <a:tabLst>
                <a:tab pos="273050" algn="l"/>
              </a:tabLst>
              <a:defRPr/>
            </a:pPr>
            <a:r>
              <a:rPr lang="fr-FR" sz="1200" dirty="0">
                <a:solidFill>
                  <a:schemeClr val="tx2"/>
                </a:solidFill>
                <a:cs typeface="Arial" panose="020B0604020202020204" pitchFamily="34" charset="0"/>
              </a:rPr>
              <a:t>Pre-qualification documents (SBD documents)</a:t>
            </a:r>
          </a:p>
          <a:p>
            <a:pPr marL="95250" fontAlgn="auto">
              <a:lnSpc>
                <a:spcPct val="150000"/>
              </a:lnSpc>
              <a:spcBef>
                <a:spcPts val="0"/>
              </a:spcBef>
              <a:spcAft>
                <a:spcPts val="0"/>
              </a:spcAft>
              <a:tabLst>
                <a:tab pos="273050" algn="l"/>
              </a:tabLst>
              <a:defRPr/>
            </a:pPr>
            <a:endParaRPr lang="fr-FR" sz="1200" dirty="0">
              <a:solidFill>
                <a:schemeClr val="tx2"/>
              </a:solidFill>
              <a:cs typeface="Arial" panose="020B0604020202020204" pitchFamily="34" charset="0"/>
            </a:endParaRPr>
          </a:p>
          <a:p>
            <a:pPr marL="95250" fontAlgn="auto">
              <a:lnSpc>
                <a:spcPct val="150000"/>
              </a:lnSpc>
              <a:spcBef>
                <a:spcPts val="0"/>
              </a:spcBef>
              <a:spcAft>
                <a:spcPts val="0"/>
              </a:spcAft>
              <a:tabLst>
                <a:tab pos="273050" algn="l"/>
              </a:tabLst>
              <a:defRPr/>
            </a:pPr>
            <a:r>
              <a:rPr lang="en-GB" sz="1200" b="1" dirty="0">
                <a:solidFill>
                  <a:schemeClr val="tx2"/>
                </a:solidFill>
                <a:cs typeface="Arial" panose="020B0604020202020204" pitchFamily="34" charset="0"/>
              </a:rPr>
              <a:t>Section 2</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Mandatory Response Template</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Technical Responses</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Supporting documents for technical responses</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References/testimonials/CVs</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3 years audited /reviewed Financial statements</a:t>
            </a:r>
          </a:p>
          <a:p>
            <a:pPr marL="95250" fontAlgn="auto">
              <a:lnSpc>
                <a:spcPct val="150000"/>
              </a:lnSpc>
              <a:spcBef>
                <a:spcPts val="0"/>
              </a:spcBef>
              <a:spcAft>
                <a:spcPts val="0"/>
              </a:spcAft>
              <a:tabLst>
                <a:tab pos="273050" algn="l"/>
              </a:tabLst>
              <a:defRPr/>
            </a:pPr>
            <a:endParaRPr lang="en-GB" sz="1200" dirty="0">
              <a:solidFill>
                <a:schemeClr val="tx2"/>
              </a:solidFill>
              <a:cs typeface="Arial" panose="020B0604020202020204" pitchFamily="34" charset="0"/>
            </a:endParaRPr>
          </a:p>
          <a:p>
            <a:pPr marL="95250" fontAlgn="auto">
              <a:lnSpc>
                <a:spcPct val="150000"/>
              </a:lnSpc>
              <a:spcBef>
                <a:spcPts val="0"/>
              </a:spcBef>
              <a:spcAft>
                <a:spcPts val="0"/>
              </a:spcAft>
              <a:tabLst>
                <a:tab pos="273050" algn="l"/>
              </a:tabLst>
              <a:defRPr/>
            </a:pPr>
            <a:r>
              <a:rPr lang="en-GB" sz="1200" b="1" dirty="0">
                <a:solidFill>
                  <a:schemeClr val="tx2"/>
                </a:solidFill>
                <a:cs typeface="Arial" panose="020B0604020202020204" pitchFamily="34" charset="0"/>
              </a:rPr>
              <a:t>Section 3</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Company profile</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Supplementary information</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Section 4</a:t>
            </a:r>
          </a:p>
          <a:p>
            <a:pPr marL="95250" fontAlgn="auto">
              <a:lnSpc>
                <a:spcPct val="150000"/>
              </a:lnSpc>
              <a:spcBef>
                <a:spcPts val="0"/>
              </a:spcBef>
              <a:spcAft>
                <a:spcPts val="0"/>
              </a:spcAft>
              <a:tabLst>
                <a:tab pos="273050" algn="l"/>
              </a:tabLst>
              <a:defRPr/>
            </a:pPr>
            <a:r>
              <a:rPr lang="en-GB" sz="1200" dirty="0">
                <a:solidFill>
                  <a:schemeClr val="tx2"/>
                </a:solidFill>
                <a:cs typeface="Arial" panose="020B0604020202020204" pitchFamily="34" charset="0"/>
              </a:rPr>
              <a:t>• Signed Agreement</a:t>
            </a:r>
            <a:endParaRPr lang="en-ZA" sz="1200" dirty="0">
              <a:solidFill>
                <a:schemeClr val="tx2"/>
              </a:solidFill>
              <a:cs typeface="Arial" panose="020B0604020202020204" pitchFamily="34" charset="0"/>
            </a:endParaRPr>
          </a:p>
          <a:p>
            <a:pPr marL="266700" indent="-171450" fontAlgn="auto">
              <a:lnSpc>
                <a:spcPct val="150000"/>
              </a:lnSpc>
              <a:spcBef>
                <a:spcPts val="0"/>
              </a:spcBef>
              <a:spcAft>
                <a:spcPts val="0"/>
              </a:spcAft>
              <a:buFont typeface="Arial" pitchFamily="34" charset="0"/>
              <a:buChar char="•"/>
              <a:tabLst>
                <a:tab pos="273050" algn="l"/>
              </a:tabLst>
              <a:defRPr/>
            </a:pPr>
            <a:endParaRPr lang="en-US" sz="1050" dirty="0">
              <a:solidFill>
                <a:schemeClr val="tx2"/>
              </a:solidFill>
              <a:latin typeface="Arial" panose="020B0604020202020204" pitchFamily="34" charset="0"/>
              <a:cs typeface="Arial" panose="020B0604020202020204" pitchFamily="34" charset="0"/>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176764" y="2409792"/>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366583" y="2517683"/>
            <a:ext cx="395061" cy="345620"/>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1519643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31</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2: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0715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7"/>
            <a:ext cx="4850537" cy="74339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200" dirty="0">
                <a:solidFill>
                  <a:schemeClr val="tx2"/>
                </a:solidFill>
                <a:latin typeface="Arial" panose="020B0604020202020204" pitchFamily="34" charset="0"/>
                <a:cs typeface="Arial" panose="020B0604020202020204" pitchFamily="34" charset="0"/>
              </a:rPr>
              <a:t>Pricing Schedule</a:t>
            </a:r>
          </a:p>
          <a:p>
            <a:pPr marL="95250" fontAlgn="auto">
              <a:lnSpc>
                <a:spcPct val="150000"/>
              </a:lnSpc>
              <a:spcBef>
                <a:spcPts val="0"/>
              </a:spcBef>
              <a:spcAft>
                <a:spcPts val="0"/>
              </a:spcAft>
              <a:tabLst>
                <a:tab pos="273050" algn="l"/>
              </a:tabLst>
              <a:defRPr/>
            </a:pPr>
            <a:endParaRPr lang="en-US" sz="1200" dirty="0">
              <a:solidFill>
                <a:schemeClr val="tx2"/>
              </a:solidFill>
              <a:latin typeface="Arial Narrow" panose="020B0606020202030204" pitchFamily="34" charset="0"/>
            </a:endParaRP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4371" y="2746484"/>
            <a:ext cx="4850537" cy="647348"/>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endParaRPr lang="en-US" sz="1200" dirty="0">
              <a:solidFill>
                <a:schemeClr val="tx2"/>
              </a:solidFill>
            </a:endParaRPr>
          </a:p>
          <a:p>
            <a:pPr marL="266700" indent="-171450">
              <a:lnSpc>
                <a:spcPct val="150000"/>
              </a:lnSpc>
              <a:buFont typeface="Arial" panose="020B0604020202020204" pitchFamily="34" charset="0"/>
              <a:buChar char="•"/>
              <a:defRPr/>
            </a:pPr>
            <a:r>
              <a:rPr lang="en-US" sz="1200" dirty="0">
                <a:solidFill>
                  <a:schemeClr val="tx2"/>
                </a:solidFill>
              </a:rPr>
              <a:t>B-BBEE Certificate/ Sworn Affidavit</a:t>
            </a:r>
          </a:p>
          <a:p>
            <a:pPr marL="266700" indent="-171450">
              <a:lnSpc>
                <a:spcPct val="150000"/>
              </a:lnSpc>
              <a:buFont typeface="Arial" panose="020B0604020202020204" pitchFamily="34" charset="0"/>
              <a:buChar char="•"/>
              <a:defRPr/>
            </a:pPr>
            <a:r>
              <a:rPr lang="en-US" sz="1200" dirty="0">
                <a:solidFill>
                  <a:schemeClr val="tx2"/>
                </a:solidFill>
              </a:rPr>
              <a:t>SBD 6.1 </a:t>
            </a:r>
          </a:p>
          <a:p>
            <a:pPr algn="l" fontAlgn="auto">
              <a:lnSpc>
                <a:spcPct val="150000"/>
              </a:lnSpc>
              <a:spcBef>
                <a:spcPts val="0"/>
              </a:spcBef>
              <a:spcAft>
                <a:spcPts val="0"/>
              </a:spcAft>
              <a:defRPr/>
            </a:pPr>
            <a:endParaRPr lang="en-US" sz="1200" kern="0" dirty="0">
              <a:solidFill>
                <a:schemeClr val="tx2"/>
              </a:solidFill>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 name="Rectangle 1"/>
          <p:cNvSpPr/>
          <p:nvPr/>
        </p:nvSpPr>
        <p:spPr>
          <a:xfrm rot="10800000" flipV="1">
            <a:off x="316523" y="4005992"/>
            <a:ext cx="8537330" cy="872034"/>
          </a:xfrm>
          <a:prstGeom prst="rect">
            <a:avLst/>
          </a:prstGeom>
        </p:spPr>
        <p:txBody>
          <a:bodyPr wrap="square">
            <a:spAutoFit/>
          </a:bodyPr>
          <a:lstStyle/>
          <a:p>
            <a:pPr marL="95250">
              <a:lnSpc>
                <a:spcPct val="150000"/>
              </a:lnSpc>
              <a:defRPr/>
            </a:pPr>
            <a:r>
              <a:rPr lang="en-US" dirty="0">
                <a:solidFill>
                  <a:srgbClr val="FF0000"/>
                </a:solidFill>
              </a:rPr>
              <a:t>NB ! Each file must be marked correctly and sealed separately for easy reference during the evaluation process. USB must be marked with Bidder Name  </a:t>
            </a:r>
          </a:p>
        </p:txBody>
      </p:sp>
    </p:spTree>
    <p:extLst>
      <p:ext uri="{BB962C8B-B14F-4D97-AF65-F5344CB8AC3E}">
        <p14:creationId xmlns:p14="http://schemas.microsoft.com/office/powerpoint/2010/main" val="2869330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32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t>
            </a:r>
            <a:r>
              <a:rPr lang="en-ZA" b="1">
                <a:solidFill>
                  <a:schemeClr val="tx2"/>
                </a:solidFill>
              </a:rPr>
              <a:t>and Requirements</a:t>
            </a:r>
            <a:endParaRPr lang="en-ZA"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8.Services Agreements</a:t>
            </a:r>
          </a:p>
          <a:p>
            <a:pPr marL="228600" indent="-228600">
              <a:lnSpc>
                <a:spcPct val="135000"/>
              </a:lnSpc>
              <a:spcBef>
                <a:spcPct val="75000"/>
              </a:spcBef>
              <a:spcAft>
                <a:spcPct val="10000"/>
              </a:spcAft>
              <a:buClr>
                <a:schemeClr val="accent1"/>
              </a:buClr>
            </a:pPr>
            <a:r>
              <a:rPr lang="en-ZA" b="1" dirty="0">
                <a:solidFill>
                  <a:schemeClr val="tx2"/>
                </a:solidFill>
              </a:rPr>
              <a:t>9. RFP submission and contact details</a:t>
            </a:r>
          </a:p>
          <a:p>
            <a:pPr marL="228600" indent="-228600">
              <a:lnSpc>
                <a:spcPct val="135000"/>
              </a:lnSpc>
              <a:spcBef>
                <a:spcPct val="75000"/>
              </a:spcBef>
              <a:spcAft>
                <a:spcPct val="10000"/>
              </a:spcAft>
              <a:buClr>
                <a:schemeClr val="accent1"/>
              </a:buClr>
            </a:pPr>
            <a:r>
              <a:rPr lang="en-ZA" b="1" dirty="0">
                <a:solidFill>
                  <a:srgbClr val="FF0000"/>
                </a:solidFill>
              </a:rPr>
              <a:t>10. Q&amp;A</a:t>
            </a:r>
          </a:p>
          <a:p>
            <a:endParaRPr lang="en-ZA" dirty="0"/>
          </a:p>
        </p:txBody>
      </p:sp>
    </p:spTree>
    <p:extLst>
      <p:ext uri="{BB962C8B-B14F-4D97-AF65-F5344CB8AC3E}">
        <p14:creationId xmlns:p14="http://schemas.microsoft.com/office/powerpoint/2010/main" val="2138717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B16AAD-28D9-4239-80A4-1C112E13D977}"/>
              </a:ext>
            </a:extLst>
          </p:cNvPr>
          <p:cNvSpPr>
            <a:spLocks noGrp="1"/>
          </p:cNvSpPr>
          <p:nvPr>
            <p:ph type="sldNum" sz="quarter" idx="11"/>
          </p:nvPr>
        </p:nvSpPr>
        <p:spPr/>
        <p:txBody>
          <a:bodyPr/>
          <a:lstStyle/>
          <a:p>
            <a:pPr>
              <a:defRPr/>
            </a:pPr>
            <a:fld id="{1D46AC71-C261-4AF3-BFB1-CCAEF8821007}" type="slidenum">
              <a:rPr lang="en-ZA" smtClean="0"/>
              <a:pPr>
                <a:defRPr/>
              </a:pPr>
              <a:t>33</a:t>
            </a:fld>
            <a:endParaRPr lang="en-ZA" dirty="0"/>
          </a:p>
        </p:txBody>
      </p:sp>
      <p:pic>
        <p:nvPicPr>
          <p:cNvPr id="3" name="Picture 7" descr="Questions">
            <a:extLst>
              <a:ext uri="{FF2B5EF4-FFF2-40B4-BE49-F238E27FC236}">
                <a16:creationId xmlns:a16="http://schemas.microsoft.com/office/drawing/2014/main" id="{64C33304-783C-4CF5-BC6C-8861FE2C6566}"/>
              </a:ext>
            </a:extLst>
          </p:cNvPr>
          <p:cNvPicPr>
            <a:picLocks noChangeAspect="1" noChangeArrowheads="1"/>
          </p:cNvPicPr>
          <p:nvPr/>
        </p:nvPicPr>
        <p:blipFill>
          <a:blip r:embed="rId2"/>
          <a:srcRect/>
          <a:stretch>
            <a:fillRect/>
          </a:stretch>
        </p:blipFill>
        <p:spPr bwMode="auto">
          <a:xfrm>
            <a:off x="3132138" y="995729"/>
            <a:ext cx="2447925" cy="3956050"/>
          </a:xfrm>
          <a:prstGeom prst="rect">
            <a:avLst/>
          </a:prstGeom>
          <a:noFill/>
          <a:ln w="9525">
            <a:noFill/>
            <a:miter lim="800000"/>
            <a:headEnd/>
            <a:tailEnd/>
          </a:ln>
        </p:spPr>
      </p:pic>
      <p:sp>
        <p:nvSpPr>
          <p:cNvPr id="4" name="Title 1">
            <a:extLst>
              <a:ext uri="{FF2B5EF4-FFF2-40B4-BE49-F238E27FC236}">
                <a16:creationId xmlns:a16="http://schemas.microsoft.com/office/drawing/2014/main" id="{ABAEAC38-5362-462C-B5BA-BFC0F485D6B2}"/>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QUESTION AND ANSWERS</a:t>
            </a:r>
          </a:p>
        </p:txBody>
      </p:sp>
    </p:spTree>
    <p:extLst>
      <p:ext uri="{BB962C8B-B14F-4D97-AF65-F5344CB8AC3E}">
        <p14:creationId xmlns:p14="http://schemas.microsoft.com/office/powerpoint/2010/main" val="1509928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FDA22-6EA5-4844-BFEF-5AFC8C20B9F4}"/>
              </a:ext>
            </a:extLst>
          </p:cNvPr>
          <p:cNvPicPr>
            <a:picLocks noChangeAspect="1"/>
          </p:cNvPicPr>
          <p:nvPr/>
        </p:nvPicPr>
        <p:blipFill>
          <a:blip r:embed="rId3"/>
          <a:stretch>
            <a:fillRect/>
          </a:stretch>
        </p:blipFill>
        <p:spPr>
          <a:xfrm>
            <a:off x="372115" y="354061"/>
            <a:ext cx="1750145" cy="577489"/>
          </a:xfrm>
          <a:prstGeom prst="rect">
            <a:avLst/>
          </a:prstGeom>
        </p:spPr>
      </p:pic>
    </p:spTree>
    <p:extLst>
      <p:ext uri="{BB962C8B-B14F-4D97-AF65-F5344CB8AC3E}">
        <p14:creationId xmlns:p14="http://schemas.microsoft.com/office/powerpoint/2010/main" val="343121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98CC-3E8E-2581-C424-E7180C4ACC3D}"/>
              </a:ext>
            </a:extLst>
          </p:cNvPr>
          <p:cNvSpPr>
            <a:spLocks noGrp="1"/>
          </p:cNvSpPr>
          <p:nvPr>
            <p:ph type="title"/>
          </p:nvPr>
        </p:nvSpPr>
        <p:spPr/>
        <p:txBody>
          <a:bodyPr/>
          <a:lstStyle/>
          <a:p>
            <a:r>
              <a:rPr lang="en-ZA" dirty="0"/>
              <a:t>Governance, Rules and Procedures</a:t>
            </a:r>
          </a:p>
        </p:txBody>
      </p:sp>
      <p:sp>
        <p:nvSpPr>
          <p:cNvPr id="3" name="Slide Number Placeholder 2">
            <a:extLst>
              <a:ext uri="{FF2B5EF4-FFF2-40B4-BE49-F238E27FC236}">
                <a16:creationId xmlns:a16="http://schemas.microsoft.com/office/drawing/2014/main" id="{E5837CE8-B272-771C-743A-E35ED7572BAD}"/>
              </a:ext>
            </a:extLst>
          </p:cNvPr>
          <p:cNvSpPr>
            <a:spLocks noGrp="1"/>
          </p:cNvSpPr>
          <p:nvPr>
            <p:ph type="sldNum" sz="quarter" idx="10"/>
          </p:nvPr>
        </p:nvSpPr>
        <p:spPr/>
        <p:txBody>
          <a:bodyPr/>
          <a:lstStyle/>
          <a:p>
            <a:fld id="{B540B12B-D968-2643-8E7F-238A3C456CC9}" type="slidenum">
              <a:rPr lang="en-US" smtClean="0"/>
              <a:pPr/>
              <a:t>3</a:t>
            </a:fld>
            <a:endParaRPr lang="en-US" dirty="0"/>
          </a:p>
        </p:txBody>
      </p:sp>
      <p:sp>
        <p:nvSpPr>
          <p:cNvPr id="5" name="Text Placeholder 4">
            <a:extLst>
              <a:ext uri="{FF2B5EF4-FFF2-40B4-BE49-F238E27FC236}">
                <a16:creationId xmlns:a16="http://schemas.microsoft.com/office/drawing/2014/main" id="{B45E17A9-80F6-7645-E55C-9AB8A69722C3}"/>
              </a:ext>
            </a:extLst>
          </p:cNvPr>
          <p:cNvSpPr>
            <a:spLocks noGrp="1"/>
          </p:cNvSpPr>
          <p:nvPr>
            <p:ph type="body" sz="quarter" idx="12"/>
          </p:nvPr>
        </p:nvSpPr>
        <p:spPr>
          <a:xfrm>
            <a:off x="628650" y="3045169"/>
            <a:ext cx="7886700" cy="437806"/>
          </a:xfrm>
        </p:spPr>
        <p:txBody>
          <a:bodyPr>
            <a:noAutofit/>
          </a:bodyPr>
          <a:lstStyle/>
          <a:p>
            <a:pPr algn="ctr"/>
            <a:r>
              <a:rPr lang="en-ZA" sz="2800" dirty="0">
                <a:solidFill>
                  <a:srgbClr val="002060"/>
                </a:solidFill>
              </a:rPr>
              <a:t>SARS Procurement</a:t>
            </a:r>
          </a:p>
        </p:txBody>
      </p:sp>
    </p:spTree>
    <p:extLst>
      <p:ext uri="{BB962C8B-B14F-4D97-AF65-F5344CB8AC3E}">
        <p14:creationId xmlns:p14="http://schemas.microsoft.com/office/powerpoint/2010/main" val="27141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E0F0-6577-CBA2-9111-22F889158662}"/>
              </a:ext>
            </a:extLst>
          </p:cNvPr>
          <p:cNvSpPr>
            <a:spLocks noGrp="1"/>
          </p:cNvSpPr>
          <p:nvPr>
            <p:ph type="title"/>
          </p:nvPr>
        </p:nvSpPr>
        <p:spPr/>
        <p:txBody>
          <a:bodyPr/>
          <a:lstStyle/>
          <a:p>
            <a:r>
              <a:rPr lang="en-ZA" dirty="0"/>
              <a:t>Purpose</a:t>
            </a:r>
          </a:p>
        </p:txBody>
      </p:sp>
      <p:sp>
        <p:nvSpPr>
          <p:cNvPr id="3" name="Slide Number Placeholder 2">
            <a:extLst>
              <a:ext uri="{FF2B5EF4-FFF2-40B4-BE49-F238E27FC236}">
                <a16:creationId xmlns:a16="http://schemas.microsoft.com/office/drawing/2014/main" id="{3750CDAF-683B-29B2-333B-87D967724E0D}"/>
              </a:ext>
            </a:extLst>
          </p:cNvPr>
          <p:cNvSpPr>
            <a:spLocks noGrp="1"/>
          </p:cNvSpPr>
          <p:nvPr>
            <p:ph type="sldNum" sz="quarter" idx="10"/>
          </p:nvPr>
        </p:nvSpPr>
        <p:spPr/>
        <p:txBody>
          <a:bodyPr/>
          <a:lstStyle/>
          <a:p>
            <a:fld id="{B540B12B-D968-2643-8E7F-238A3C456CC9}" type="slidenum">
              <a:rPr lang="en-US" smtClean="0"/>
              <a:pPr/>
              <a:t>4</a:t>
            </a:fld>
            <a:endParaRPr lang="en-US" dirty="0"/>
          </a:p>
        </p:txBody>
      </p:sp>
      <p:sp>
        <p:nvSpPr>
          <p:cNvPr id="4" name="Text Placeholder 3">
            <a:extLst>
              <a:ext uri="{FF2B5EF4-FFF2-40B4-BE49-F238E27FC236}">
                <a16:creationId xmlns:a16="http://schemas.microsoft.com/office/drawing/2014/main" id="{0DC0C8A3-C904-E10F-E2C9-CC66776C416D}"/>
              </a:ext>
            </a:extLst>
          </p:cNvPr>
          <p:cNvSpPr>
            <a:spLocks noGrp="1"/>
          </p:cNvSpPr>
          <p:nvPr>
            <p:ph type="body" sz="quarter" idx="11"/>
          </p:nvPr>
        </p:nvSpPr>
        <p:spPr>
          <a:xfrm>
            <a:off x="341993" y="1017939"/>
            <a:ext cx="8605059" cy="5171846"/>
          </a:xfrm>
        </p:spPr>
        <p:txBody>
          <a:bodyPr>
            <a:normAutofit fontScale="40000" lnSpcReduction="20000"/>
          </a:bodyPr>
          <a:lstStyle/>
          <a:p>
            <a:pPr marL="171450" marR="0" lvl="0" indent="-171450" algn="l" defTabSz="685800" rtl="0" eaLnBrk="1" fontAlgn="auto" latinLnBrk="0" hangingPunct="1">
              <a:lnSpc>
                <a:spcPct val="170000"/>
              </a:lnSpc>
              <a:spcBef>
                <a:spcPts val="750"/>
              </a:spcBef>
              <a:spcAft>
                <a:spcPts val="0"/>
              </a:spcAft>
              <a:buClrTx/>
              <a:buSzTx/>
              <a:buFontTx/>
              <a:buNone/>
              <a:tabLst/>
              <a:defRPr/>
            </a:pPr>
            <a:r>
              <a:rPr kumimoji="0" lang="en-ZA" altLang="en-US" sz="2500" b="0" i="0" u="sng"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Compulsory Briefing Session</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Purpose</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explain selected concepts, procedures and other aspects of the RFP</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confirm formal registration of Bidders for notices and other communications</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It may contain</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additional information</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additional rules that must be adhered to</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It does not</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cover every item in the RFP</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replace any of the issued RFP material</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change any of the RFP rules unless explicitly communicated in writing</a:t>
            </a:r>
          </a:p>
          <a:p>
            <a:pPr marL="514350" marR="0" lvl="1" indent="-171450" algn="l" defTabSz="685800" rtl="0" eaLnBrk="1" fontAlgn="auto" latinLnBrk="0" hangingPunct="1">
              <a:lnSpc>
                <a:spcPct val="170000"/>
              </a:lnSpc>
              <a:spcBef>
                <a:spcPts val="375"/>
              </a:spcBef>
              <a:spcAft>
                <a:spcPts val="0"/>
              </a:spcAft>
              <a:buClrTx/>
              <a:buSzTx/>
              <a:buFontTx/>
              <a:buNone/>
              <a:tabLst/>
              <a:defRPr/>
            </a:pPr>
            <a:endPar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 briefing session slides will be uploaded to SARS &amp; NT Portals.</a:t>
            </a:r>
          </a:p>
          <a:p>
            <a:pPr marL="0" marR="0" lvl="0" indent="0" algn="l" defTabSz="685800" rtl="0" eaLnBrk="1" fontAlgn="auto" latinLnBrk="0" hangingPunct="1">
              <a:lnSpc>
                <a:spcPct val="170000"/>
              </a:lnSpc>
              <a:spcBef>
                <a:spcPts val="750"/>
              </a:spcBef>
              <a:spcAft>
                <a:spcPts val="0"/>
              </a:spcAft>
              <a:buClrTx/>
              <a:buSzTx/>
              <a:buFont typeface="Arial" panose="020B0604020202020204" pitchFamily="34" charset="0"/>
              <a:buNone/>
              <a:tabLst/>
              <a:defRPr/>
            </a:pPr>
            <a:endPar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25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 RFP pack remains the primary source of information for the Bidder to respond</a:t>
            </a:r>
            <a:r>
              <a:rPr kumimoji="0" lang="en-ZA" altLang="en-US" sz="2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endParaRPr lang="en-ZA" dirty="0"/>
          </a:p>
        </p:txBody>
      </p:sp>
    </p:spTree>
    <p:extLst>
      <p:ext uri="{BB962C8B-B14F-4D97-AF65-F5344CB8AC3E}">
        <p14:creationId xmlns:p14="http://schemas.microsoft.com/office/powerpoint/2010/main" val="214299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CFBC-9AA7-82C3-F158-6254BDF3EC9A}"/>
              </a:ext>
            </a:extLst>
          </p:cNvPr>
          <p:cNvSpPr>
            <a:spLocks noGrp="1"/>
          </p:cNvSpPr>
          <p:nvPr>
            <p:ph type="title"/>
          </p:nvPr>
        </p:nvSpPr>
        <p:spPr/>
        <p:txBody>
          <a:bodyPr/>
          <a:lstStyle/>
          <a:p>
            <a:r>
              <a:rPr lang="en-ZA" dirty="0"/>
              <a:t>Procedures during Briefing Session</a:t>
            </a:r>
          </a:p>
        </p:txBody>
      </p:sp>
      <p:sp>
        <p:nvSpPr>
          <p:cNvPr id="3" name="Slide Number Placeholder 2">
            <a:extLst>
              <a:ext uri="{FF2B5EF4-FFF2-40B4-BE49-F238E27FC236}">
                <a16:creationId xmlns:a16="http://schemas.microsoft.com/office/drawing/2014/main" id="{C821C659-F755-65CC-FDED-D6C58A44809A}"/>
              </a:ext>
            </a:extLst>
          </p:cNvPr>
          <p:cNvSpPr>
            <a:spLocks noGrp="1"/>
          </p:cNvSpPr>
          <p:nvPr>
            <p:ph type="sldNum" sz="quarter" idx="10"/>
          </p:nvPr>
        </p:nvSpPr>
        <p:spPr/>
        <p:txBody>
          <a:bodyPr/>
          <a:lstStyle/>
          <a:p>
            <a:fld id="{B540B12B-D968-2643-8E7F-238A3C456CC9}" type="slidenum">
              <a:rPr lang="en-US" smtClean="0"/>
              <a:pPr/>
              <a:t>5</a:t>
            </a:fld>
            <a:endParaRPr lang="en-US" dirty="0"/>
          </a:p>
        </p:txBody>
      </p:sp>
      <p:sp>
        <p:nvSpPr>
          <p:cNvPr id="4" name="Text Placeholder 3">
            <a:extLst>
              <a:ext uri="{FF2B5EF4-FFF2-40B4-BE49-F238E27FC236}">
                <a16:creationId xmlns:a16="http://schemas.microsoft.com/office/drawing/2014/main" id="{EF75A1D8-C392-22C2-146D-4B43A04CCDBB}"/>
              </a:ext>
            </a:extLst>
          </p:cNvPr>
          <p:cNvSpPr>
            <a:spLocks noGrp="1"/>
          </p:cNvSpPr>
          <p:nvPr>
            <p:ph type="body" sz="quarter" idx="11"/>
          </p:nvPr>
        </p:nvSpPr>
        <p:spPr>
          <a:xfrm>
            <a:off x="386556" y="1304924"/>
            <a:ext cx="8370887" cy="4248151"/>
          </a:xfrm>
        </p:spPr>
        <p:txBody>
          <a:bodyPr/>
          <a:lstStyle/>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Questions during the session.</a:t>
            </a: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SARS will take written questions submitted during the session</a:t>
            </a: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SARS will review and focus on most pertinent themes arising from the questions and provide answers where possible</a:t>
            </a: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All questions and answers will be emailed to all the bidders as part of the wider Q &amp; A process</a:t>
            </a: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 emailed answers will take precedence over any verbal response given in the briefing session</a:t>
            </a:r>
          </a:p>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The session is being recorded</a:t>
            </a:r>
          </a:p>
          <a:p>
            <a:endParaRPr lang="en-ZA" dirty="0"/>
          </a:p>
        </p:txBody>
      </p:sp>
    </p:spTree>
    <p:extLst>
      <p:ext uri="{BB962C8B-B14F-4D97-AF65-F5344CB8AC3E}">
        <p14:creationId xmlns:p14="http://schemas.microsoft.com/office/powerpoint/2010/main" val="381581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DFBA-E4BA-B954-B0D1-DF22D811F727}"/>
              </a:ext>
            </a:extLst>
          </p:cNvPr>
          <p:cNvSpPr>
            <a:spLocks noGrp="1"/>
          </p:cNvSpPr>
          <p:nvPr>
            <p:ph type="title"/>
          </p:nvPr>
        </p:nvSpPr>
        <p:spPr/>
        <p:txBody>
          <a:bodyPr/>
          <a:lstStyle/>
          <a:p>
            <a:r>
              <a:rPr lang="en-ZA" dirty="0"/>
              <a:t>Governance Requirements</a:t>
            </a:r>
          </a:p>
        </p:txBody>
      </p:sp>
      <p:sp>
        <p:nvSpPr>
          <p:cNvPr id="3" name="Slide Number Placeholder 2">
            <a:extLst>
              <a:ext uri="{FF2B5EF4-FFF2-40B4-BE49-F238E27FC236}">
                <a16:creationId xmlns:a16="http://schemas.microsoft.com/office/drawing/2014/main" id="{C2CA816D-362A-2C48-D454-4E405435B9E4}"/>
              </a:ext>
            </a:extLst>
          </p:cNvPr>
          <p:cNvSpPr>
            <a:spLocks noGrp="1"/>
          </p:cNvSpPr>
          <p:nvPr>
            <p:ph type="sldNum" sz="quarter" idx="10"/>
          </p:nvPr>
        </p:nvSpPr>
        <p:spPr/>
        <p:txBody>
          <a:bodyPr/>
          <a:lstStyle/>
          <a:p>
            <a:fld id="{B540B12B-D968-2643-8E7F-238A3C456CC9}" type="slidenum">
              <a:rPr lang="en-US" smtClean="0"/>
              <a:pPr/>
              <a:t>6</a:t>
            </a:fld>
            <a:endParaRPr lang="en-US" dirty="0"/>
          </a:p>
        </p:txBody>
      </p:sp>
      <p:sp>
        <p:nvSpPr>
          <p:cNvPr id="4" name="Text Placeholder 3">
            <a:extLst>
              <a:ext uri="{FF2B5EF4-FFF2-40B4-BE49-F238E27FC236}">
                <a16:creationId xmlns:a16="http://schemas.microsoft.com/office/drawing/2014/main" id="{D6232C3F-AAD4-9FA7-1FB8-3A758A109078}"/>
              </a:ext>
            </a:extLst>
          </p:cNvPr>
          <p:cNvSpPr>
            <a:spLocks noGrp="1"/>
          </p:cNvSpPr>
          <p:nvPr>
            <p:ph type="body" sz="quarter" idx="11"/>
          </p:nvPr>
        </p:nvSpPr>
        <p:spPr>
          <a:xfrm>
            <a:off x="386556" y="1141288"/>
            <a:ext cx="8370887" cy="4248151"/>
          </a:xfrm>
        </p:spPr>
        <p:txBody>
          <a:bodyPr/>
          <a:lstStyle/>
          <a:p>
            <a:pPr marL="257175" marR="0" lvl="0" indent="-257175" algn="l" defTabSz="685800" rtl="0" eaLnBrk="1" fontAlgn="base" latinLnBrk="0" hangingPunct="1">
              <a:lnSpc>
                <a:spcPct val="150000"/>
              </a:lnSpc>
              <a:spcBef>
                <a:spcPct val="20000"/>
              </a:spcBef>
              <a:spcAft>
                <a:spcPct val="0"/>
              </a:spcAft>
              <a:buClrTx/>
              <a:buSzTx/>
              <a:buFontTx/>
              <a:buChar char="•"/>
              <a:tabLst/>
              <a:defRPr/>
            </a:pPr>
            <a:r>
              <a:rPr kumimoji="0" lang="en-GB" alt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Strict communication channels</a:t>
            </a:r>
          </a:p>
          <a:p>
            <a:pPr marL="600075" marR="0" lvl="1" indent="-257175" algn="l" defTabSz="685800" rtl="0" eaLnBrk="1" fontAlgn="base" latinLnBrk="0" hangingPunct="1">
              <a:lnSpc>
                <a:spcPct val="150000"/>
              </a:lnSpc>
              <a:spcBef>
                <a:spcPct val="20000"/>
              </a:spcBef>
              <a:spcAft>
                <a:spcPct val="0"/>
              </a:spcAft>
              <a:buClrTx/>
              <a:buSzTx/>
              <a:buFontTx/>
              <a:buNone/>
              <a:tabLst/>
              <a:defRPr/>
            </a:pPr>
            <a:r>
              <a:rPr kumimoji="0" lang="en-GB" alt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Bidders will be disqualified for non-compliance</a:t>
            </a:r>
          </a:p>
          <a:p>
            <a:pPr marL="257175" marR="0" lvl="0" indent="-257175" algn="l" defTabSz="685800" rtl="0" eaLnBrk="1" fontAlgn="base" latinLnBrk="0" hangingPunct="1">
              <a:lnSpc>
                <a:spcPct val="150000"/>
              </a:lnSpc>
              <a:spcBef>
                <a:spcPct val="20000"/>
              </a:spcBef>
              <a:spcAft>
                <a:spcPct val="0"/>
              </a:spcAft>
              <a:buClrTx/>
              <a:buSzTx/>
              <a:buFontTx/>
              <a:buChar char="•"/>
              <a:tabLst/>
              <a:defRPr/>
            </a:pPr>
            <a:r>
              <a:rPr kumimoji="0" lang="en-GB" alt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No solicitation of information will be allowed other than by prescribed channels</a:t>
            </a:r>
          </a:p>
          <a:p>
            <a:pPr marL="257175" marR="0" lvl="0" indent="-257175" algn="l" defTabSz="685800" rtl="0" eaLnBrk="1" fontAlgn="base" latinLnBrk="0" hangingPunct="1">
              <a:lnSpc>
                <a:spcPct val="150000"/>
              </a:lnSpc>
              <a:spcBef>
                <a:spcPct val="20000"/>
              </a:spcBef>
              <a:spcAft>
                <a:spcPct val="0"/>
              </a:spcAft>
              <a:buClrTx/>
              <a:buSzTx/>
              <a:buFontTx/>
              <a:buChar char="•"/>
              <a:tabLst/>
              <a:defRPr/>
            </a:pPr>
            <a:r>
              <a:rPr kumimoji="0" lang="en-GB" alt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Deadlines to be strictly met</a:t>
            </a:r>
          </a:p>
          <a:p>
            <a:pPr marL="257175" marR="0" lvl="0" indent="-257175" algn="l" defTabSz="685800" rtl="0" eaLnBrk="1" fontAlgn="base" latinLnBrk="0" hangingPunct="1">
              <a:lnSpc>
                <a:spcPct val="150000"/>
              </a:lnSpc>
              <a:spcBef>
                <a:spcPct val="20000"/>
              </a:spcBef>
              <a:spcAft>
                <a:spcPct val="0"/>
              </a:spcAft>
              <a:buClrTx/>
              <a:buSzTx/>
              <a:buFontTx/>
              <a:buChar char="•"/>
              <a:tabLst/>
              <a:defRPr/>
            </a:pPr>
            <a:r>
              <a:rPr kumimoji="0" lang="en-GB" altLang="en-US"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Adhere to prescribed submission format to ensure queries are properly dealt with</a:t>
            </a:r>
          </a:p>
          <a:p>
            <a:endParaRPr lang="en-ZA" dirty="0"/>
          </a:p>
        </p:txBody>
      </p:sp>
    </p:spTree>
    <p:extLst>
      <p:ext uri="{BB962C8B-B14F-4D97-AF65-F5344CB8AC3E}">
        <p14:creationId xmlns:p14="http://schemas.microsoft.com/office/powerpoint/2010/main" val="58610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rgbClr val="FF0000"/>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6.Price &amp; Specific goals</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122060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RFP TIMELINES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8</a:t>
            </a:fld>
            <a:endParaRPr lang="en-US" dirty="0"/>
          </a:p>
        </p:txBody>
      </p:sp>
      <p:graphicFrame>
        <p:nvGraphicFramePr>
          <p:cNvPr id="5" name="Table 5">
            <a:extLst>
              <a:ext uri="{FF2B5EF4-FFF2-40B4-BE49-F238E27FC236}">
                <a16:creationId xmlns:a16="http://schemas.microsoft.com/office/drawing/2014/main" id="{AA133F07-979D-4386-873F-62B1BA3EFEE4}"/>
              </a:ext>
            </a:extLst>
          </p:cNvPr>
          <p:cNvGraphicFramePr>
            <a:graphicFrameLocks noGrp="1"/>
          </p:cNvGraphicFramePr>
          <p:nvPr>
            <p:extLst>
              <p:ext uri="{D42A27DB-BD31-4B8C-83A1-F6EECF244321}">
                <p14:modId xmlns:p14="http://schemas.microsoft.com/office/powerpoint/2010/main" val="4154578276"/>
              </p:ext>
            </p:extLst>
          </p:nvPr>
        </p:nvGraphicFramePr>
        <p:xfrm>
          <a:off x="140677" y="858128"/>
          <a:ext cx="8792308" cy="5138646"/>
        </p:xfrm>
        <a:graphic>
          <a:graphicData uri="http://schemas.openxmlformats.org/drawingml/2006/table">
            <a:tbl>
              <a:tblPr firstRow="1" bandRow="1">
                <a:tableStyleId>{5C22544A-7EE6-4342-B048-85BDC9FD1C3A}</a:tableStyleId>
              </a:tblPr>
              <a:tblGrid>
                <a:gridCol w="4740812">
                  <a:extLst>
                    <a:ext uri="{9D8B030D-6E8A-4147-A177-3AD203B41FA5}">
                      <a16:colId xmlns:a16="http://schemas.microsoft.com/office/drawing/2014/main" val="1945109945"/>
                    </a:ext>
                  </a:extLst>
                </a:gridCol>
                <a:gridCol w="4051496">
                  <a:extLst>
                    <a:ext uri="{9D8B030D-6E8A-4147-A177-3AD203B41FA5}">
                      <a16:colId xmlns:a16="http://schemas.microsoft.com/office/drawing/2014/main" val="3449785096"/>
                    </a:ext>
                  </a:extLst>
                </a:gridCol>
              </a:tblGrid>
              <a:tr h="723454">
                <a:tc>
                  <a:txBody>
                    <a:bodyPr/>
                    <a:lstStyle/>
                    <a:p>
                      <a:r>
                        <a:rPr lang="en-ZA" dirty="0"/>
                        <a:t>ACTIVITY</a:t>
                      </a:r>
                    </a:p>
                  </a:txBody>
                  <a:tcPr anchor="ctr"/>
                </a:tc>
                <a:tc>
                  <a:txBody>
                    <a:bodyPr/>
                    <a:lstStyle/>
                    <a:p>
                      <a:r>
                        <a:rPr lang="en-ZA" dirty="0"/>
                        <a:t>DATE DUE</a:t>
                      </a:r>
                    </a:p>
                  </a:txBody>
                  <a:tcPr anchor="ctr"/>
                </a:tc>
                <a:extLst>
                  <a:ext uri="{0D108BD9-81ED-4DB2-BD59-A6C34878D82A}">
                    <a16:rowId xmlns:a16="http://schemas.microsoft.com/office/drawing/2014/main" val="54260067"/>
                  </a:ext>
                </a:extLst>
              </a:tr>
              <a:tr h="59891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SARS Website and e-Tender</a:t>
                      </a:r>
                    </a:p>
                  </a:txBody>
                  <a:tcPr anchor="ctr"/>
                </a:tc>
                <a:tc>
                  <a:txBody>
                    <a:bodyPr/>
                    <a:lstStyle/>
                    <a:p>
                      <a:r>
                        <a:rPr lang="en-ZA" sz="1600" kern="1200" dirty="0">
                          <a:solidFill>
                            <a:schemeClr val="tx2"/>
                          </a:solidFill>
                          <a:latin typeface="+mn-lt"/>
                          <a:ea typeface="+mn-ea"/>
                          <a:cs typeface="+mn-cs"/>
                        </a:rPr>
                        <a:t>07 July 2023</a:t>
                      </a:r>
                    </a:p>
                  </a:txBody>
                  <a:tcPr anchor="ctr"/>
                </a:tc>
                <a:extLst>
                  <a:ext uri="{0D108BD9-81ED-4DB2-BD59-A6C34878D82A}">
                    <a16:rowId xmlns:a16="http://schemas.microsoft.com/office/drawing/2014/main" val="719324787"/>
                  </a:ext>
                </a:extLst>
              </a:tr>
              <a:tr h="743891">
                <a:tc>
                  <a:txBody>
                    <a:bodyPr/>
                    <a:lstStyle/>
                    <a:p>
                      <a:pPr marL="0" algn="l" defTabSz="932962" rtl="0" eaLnBrk="1" latinLnBrk="0" hangingPunct="1"/>
                      <a:r>
                        <a:rPr lang="en-ZA" sz="1800" b="1" kern="1200" baseline="0" dirty="0">
                          <a:solidFill>
                            <a:srgbClr val="FF0000"/>
                          </a:solidFill>
                          <a:latin typeface="+mn-lt"/>
                          <a:ea typeface="+mn-ea"/>
                          <a:cs typeface="+mn-cs"/>
                        </a:rPr>
                        <a:t>Compulsory virtual briefing session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r>
                        <a:rPr lang="en-ZA" sz="1600" kern="1200" noProof="0" dirty="0">
                          <a:solidFill>
                            <a:schemeClr val="tx2"/>
                          </a:solidFill>
                          <a:latin typeface="+mn-lt"/>
                          <a:ea typeface="+mn-ea"/>
                          <a:cs typeface="+mn-cs"/>
                        </a:rPr>
                        <a:t>19 July 2023 at 11h00</a:t>
                      </a:r>
                      <a:endParaRPr lang="en-ZA" sz="1600"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nchor="ctr"/>
                </a:tc>
                <a:extLst>
                  <a:ext uri="{0D108BD9-81ED-4DB2-BD59-A6C34878D82A}">
                    <a16:rowId xmlns:a16="http://schemas.microsoft.com/office/drawing/2014/main" val="3384964731"/>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Last day for Bidders to submit written questions</a:t>
                      </a:r>
                      <a:endParaRPr lang="en-ZA" sz="1600" kern="1200" dirty="0">
                        <a:solidFill>
                          <a:schemeClr val="tx2"/>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27 July 2023</a:t>
                      </a:r>
                    </a:p>
                  </a:txBody>
                  <a:tcPr anchor="ctr"/>
                </a:tc>
                <a:extLst>
                  <a:ext uri="{0D108BD9-81ED-4DB2-BD59-A6C34878D82A}">
                    <a16:rowId xmlns:a16="http://schemas.microsoft.com/office/drawing/2014/main" val="140783986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Last day for SARS response to Bidder’s written questions</a:t>
                      </a:r>
                      <a:endParaRPr lang="en-ZA" sz="1600" kern="1200" dirty="0">
                        <a:solidFill>
                          <a:schemeClr val="tx2"/>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02 August 2023</a:t>
                      </a:r>
                    </a:p>
                  </a:txBody>
                  <a:tcPr anchor="ctr"/>
                </a:tc>
                <a:extLst>
                  <a:ext uri="{0D108BD9-81ED-4DB2-BD59-A6C34878D82A}">
                    <a16:rowId xmlns:a16="http://schemas.microsoft.com/office/drawing/2014/main" val="242422133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dirty="0">
                          <a:solidFill>
                            <a:schemeClr val="tx2"/>
                          </a:solidFill>
                          <a:latin typeface="+mn-lt"/>
                          <a:ea typeface="+mn-ea"/>
                          <a:cs typeface="+mn-cs"/>
                        </a:rPr>
                        <a:t>07 August 2023 at 11h00</a:t>
                      </a:r>
                      <a:endParaRPr lang="en-ZA" sz="1600"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nchor="ctr"/>
                </a:tc>
                <a:extLst>
                  <a:ext uri="{0D108BD9-81ED-4DB2-BD59-A6C34878D82A}">
                    <a16:rowId xmlns:a16="http://schemas.microsoft.com/office/drawing/2014/main" val="4268033793"/>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Notice to bidders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baseline="0" noProof="0" dirty="0">
                          <a:solidFill>
                            <a:schemeClr val="tx2"/>
                          </a:solidFill>
                          <a:latin typeface="+mn-lt"/>
                          <a:ea typeface="+mn-ea"/>
                          <a:cs typeface="+mn-cs"/>
                        </a:rPr>
                        <a:t> Oct/November </a:t>
                      </a:r>
                      <a:r>
                        <a:rPr lang="en-ZA" sz="1600" kern="1200" noProof="0" dirty="0">
                          <a:solidFill>
                            <a:schemeClr val="tx2"/>
                          </a:solidFill>
                          <a:latin typeface="+mn-lt"/>
                          <a:ea typeface="+mn-ea"/>
                          <a:cs typeface="+mn-cs"/>
                        </a:rPr>
                        <a:t>2023</a:t>
                      </a:r>
                    </a:p>
                  </a:txBody>
                  <a:tcPr anchor="ct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3945392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3.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1_Consoldiated performance scorecards 18 09 2007 v0 3">
  <a:themeElements>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1_Consoldiated performance scorecards 18 09 2007 v0 3">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1_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1_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0F01450D51C248A13762FEF3653C9C" ma:contentTypeVersion="3" ma:contentTypeDescription="Create a new document." ma:contentTypeScope="" ma:versionID="8970a0fe6d3ad7727213c3d9a000550a">
  <xsd:schema xmlns:xsd="http://www.w3.org/2001/XMLSchema" xmlns:xs="http://www.w3.org/2001/XMLSchema" xmlns:p="http://schemas.microsoft.com/office/2006/metadata/properties" xmlns:ns1="http://schemas.microsoft.com/sharepoint/v3" xmlns:ns2="77346db6-4ad3-4091-ac3f-0d28eb710522" targetNamespace="http://schemas.microsoft.com/office/2006/metadata/properties" ma:root="true" ma:fieldsID="a4704b9bc4a014bdf33931594177159a" ns1:_="" ns2:_="">
    <xsd:import namespace="http://schemas.microsoft.com/sharepoint/v3"/>
    <xsd:import namespace="77346db6-4ad3-4091-ac3f-0d28eb71052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346db6-4ad3-4091-ac3f-0d28eb7105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A6FB1A-60FB-48D3-9433-0EC83991451A}">
  <ds:schemaRefs>
    <ds:schemaRef ds:uri="http://schemas.microsoft.com/office/2006/documentManagement/types"/>
    <ds:schemaRef ds:uri="http://purl.org/dc/dcmitype/"/>
    <ds:schemaRef ds:uri="http://schemas.microsoft.com/sharepoint/v3"/>
    <ds:schemaRef ds:uri="http://purl.org/dc/terms/"/>
    <ds:schemaRef ds:uri="77346db6-4ad3-4091-ac3f-0d28eb710522"/>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5B784F3A-BF70-4540-B7DA-EDED340FD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346db6-4ad3-4091-ac3f-0d28eb710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6FEF6F-3EDD-4CDA-96D1-84A754F6BC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4014</TotalTime>
  <Words>2452</Words>
  <Application>Microsoft Office PowerPoint</Application>
  <PresentationFormat>On-screen Show (4:3)</PresentationFormat>
  <Paragraphs>434</Paragraphs>
  <Slides>35</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35</vt:i4>
      </vt:variant>
    </vt:vector>
  </HeadingPairs>
  <TitlesOfParts>
    <vt:vector size="47" baseType="lpstr">
      <vt:lpstr>Arial</vt:lpstr>
      <vt:lpstr>Arial Narrow</vt:lpstr>
      <vt:lpstr>Arial Rounded MT Bold</vt:lpstr>
      <vt:lpstr>Calibri</vt:lpstr>
      <vt:lpstr>Cambria Math</vt:lpstr>
      <vt:lpstr>Symbol</vt:lpstr>
      <vt:lpstr>Times New Roman</vt:lpstr>
      <vt:lpstr>Wingdings</vt:lpstr>
      <vt:lpstr>Corporate Identity presentation_MANCO_2017 v1.3 SR</vt:lpstr>
      <vt:lpstr>1_Consoldiated performance scorecards 18 09 2007 v0 3</vt:lpstr>
      <vt:lpstr>Acrobat Document</vt:lpstr>
      <vt:lpstr>Worksheet</vt:lpstr>
      <vt:lpstr>PowerPoint Presentation</vt:lpstr>
      <vt:lpstr>Table of Content </vt:lpstr>
      <vt:lpstr>Table of Content </vt:lpstr>
      <vt:lpstr>Governance, Rules and Procedures</vt:lpstr>
      <vt:lpstr>Purpose</vt:lpstr>
      <vt:lpstr>Procedures during Briefing Session</vt:lpstr>
      <vt:lpstr>Governance Requirements</vt:lpstr>
      <vt:lpstr>Table of Content </vt:lpstr>
      <vt:lpstr>RFP TIMELINES  </vt:lpstr>
      <vt:lpstr>Table of Content </vt:lpstr>
      <vt:lpstr>BACKGROUND &amp; REQUIREMENTS    Refer to the Business Requirement Specification(BRS):                                 </vt:lpstr>
      <vt:lpstr>Table of Content </vt:lpstr>
      <vt:lpstr>BID EVALUATION PROCESS Refer to section 7 of the RFP Main doc  </vt:lpstr>
      <vt:lpstr>BID EVALUATION PROCESS  Refer to section 7 of the RFP Main doc  </vt:lpstr>
      <vt:lpstr>BID EVALUATION PROCESS  Refer to section 7 of the RFP Main doc  </vt:lpstr>
      <vt:lpstr>BID EVALUATION PROCESS  Refer to section 7 of the RFP Main doc  </vt:lpstr>
      <vt:lpstr>BID EVALUATION PROCESS  Refer to section 7 of the RFP Main doc  </vt:lpstr>
      <vt:lpstr>Table of Content </vt:lpstr>
      <vt:lpstr>Bid Evaluation Process  Gate 3 – Price</vt:lpstr>
      <vt:lpstr>Specific goals = 10 Points</vt:lpstr>
      <vt:lpstr>B-BBEE  Certificate/Affidavit</vt:lpstr>
      <vt:lpstr>Use and acceptance of Affidavits</vt:lpstr>
      <vt:lpstr>B-BBEE Key Sections to complete in SBD 6.1 Page 4</vt:lpstr>
      <vt:lpstr>Table of Content </vt:lpstr>
      <vt:lpstr>PowerPoint Presentation</vt:lpstr>
      <vt:lpstr>PowerPoint Presentation</vt:lpstr>
      <vt:lpstr>Table of Content </vt:lpstr>
      <vt:lpstr>SERVICE AGREEMENTS  </vt:lpstr>
      <vt:lpstr>Table of Content </vt:lpstr>
      <vt:lpstr>PowerPoint Presentation</vt:lpstr>
      <vt:lpstr>PowerPoint Presentation</vt:lpstr>
      <vt:lpstr>PowerPoint Presentation</vt:lpstr>
      <vt:lpstr>Table of Content </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Lorraine Tema</cp:lastModifiedBy>
  <cp:revision>144</cp:revision>
  <cp:lastPrinted>2019-07-22T09:05:08Z</cp:lastPrinted>
  <dcterms:created xsi:type="dcterms:W3CDTF">2017-08-25T14:16:48Z</dcterms:created>
  <dcterms:modified xsi:type="dcterms:W3CDTF">2023-07-19T11:20:17Z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0x010100CA0F01450D51C248A13762FEF3653C9C</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