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4"/>
  </p:sldMasterIdLst>
  <p:notesMasterIdLst>
    <p:notesMasterId r:id="rId39"/>
  </p:notesMasterIdLst>
  <p:sldIdLst>
    <p:sldId id="256" r:id="rId5"/>
    <p:sldId id="385" r:id="rId6"/>
    <p:sldId id="292" r:id="rId7"/>
    <p:sldId id="293" r:id="rId8"/>
    <p:sldId id="382" r:id="rId9"/>
    <p:sldId id="383" r:id="rId10"/>
    <p:sldId id="356" r:id="rId11"/>
    <p:sldId id="384" r:id="rId12"/>
    <p:sldId id="294" r:id="rId13"/>
    <p:sldId id="387" r:id="rId14"/>
    <p:sldId id="353" r:id="rId15"/>
    <p:sldId id="388" r:id="rId16"/>
    <p:sldId id="298" r:id="rId17"/>
    <p:sldId id="299" r:id="rId18"/>
    <p:sldId id="389" r:id="rId19"/>
    <p:sldId id="357" r:id="rId20"/>
    <p:sldId id="1416" r:id="rId21"/>
    <p:sldId id="395" r:id="rId22"/>
    <p:sldId id="364" r:id="rId23"/>
    <p:sldId id="363" r:id="rId24"/>
    <p:sldId id="374" r:id="rId25"/>
    <p:sldId id="371" r:id="rId26"/>
    <p:sldId id="386" r:id="rId27"/>
    <p:sldId id="394" r:id="rId28"/>
    <p:sldId id="380" r:id="rId29"/>
    <p:sldId id="362" r:id="rId30"/>
    <p:sldId id="360" r:id="rId31"/>
    <p:sldId id="358" r:id="rId32"/>
    <p:sldId id="350" r:id="rId33"/>
    <p:sldId id="361" r:id="rId34"/>
    <p:sldId id="349" r:id="rId35"/>
    <p:sldId id="390" r:id="rId36"/>
    <p:sldId id="351" r:id="rId37"/>
    <p:sldId id="284" r:id="rId38"/>
  </p:sldIdLst>
  <p:sldSz cx="9144000" cy="6858000" type="screen4x3"/>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imangele Radebe" initials="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5"/>
    <a:srgbClr val="388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694"/>
  </p:normalViewPr>
  <p:slideViewPr>
    <p:cSldViewPr snapToGrid="0" snapToObjects="1">
      <p:cViewPr>
        <p:scale>
          <a:sx n="90" d="100"/>
          <a:sy n="90" d="100"/>
        </p:scale>
        <p:origin x="157" y="-1364"/>
      </p:cViewPr>
      <p:guideLst>
        <p:guide orient="horz" pos="2160"/>
        <p:guide pos="2880"/>
      </p:guideLst>
    </p:cSldViewPr>
  </p:slideViewPr>
  <p:notesTextViewPr>
    <p:cViewPr>
      <p:scale>
        <a:sx n="1" d="1"/>
        <a:sy n="1" d="1"/>
      </p:scale>
      <p:origin x="0" y="0"/>
    </p:cViewPr>
  </p:notesTextViewPr>
  <p:sorterViewPr>
    <p:cViewPr>
      <p:scale>
        <a:sx n="100" d="100"/>
        <a:sy n="100" d="100"/>
      </p:scale>
      <p:origin x="0" y="2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14015" cy="49542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09080" y="2"/>
            <a:ext cx="2914015" cy="495427"/>
          </a:xfrm>
          <a:prstGeom prst="rect">
            <a:avLst/>
          </a:prstGeom>
        </p:spPr>
        <p:txBody>
          <a:bodyPr vert="horz" lIns="91440" tIns="45720" rIns="91440" bIns="45720" rtlCol="0"/>
          <a:lstStyle>
            <a:lvl1pPr algn="r">
              <a:defRPr sz="1200"/>
            </a:lvl1pPr>
          </a:lstStyle>
          <a:p>
            <a:fld id="{A357C929-F5A2-B944-A14F-16451897D16C}" type="datetimeFigureOut">
              <a:rPr lang="en-US" smtClean="0"/>
              <a:t>1/29/2025</a:t>
            </a:fld>
            <a:endParaRPr lang="en-US" dirty="0"/>
          </a:p>
        </p:txBody>
      </p:sp>
      <p:sp>
        <p:nvSpPr>
          <p:cNvPr id="4" name="Slide Image Placeholder 3"/>
          <p:cNvSpPr>
            <a:spLocks noGrp="1" noRot="1" noChangeAspect="1"/>
          </p:cNvSpPr>
          <p:nvPr>
            <p:ph type="sldImg" idx="2"/>
          </p:nvPr>
        </p:nvSpPr>
        <p:spPr>
          <a:xfrm>
            <a:off x="1139825" y="1233488"/>
            <a:ext cx="4445000" cy="3333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2465" y="4751983"/>
            <a:ext cx="537972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8824"/>
            <a:ext cx="2914015" cy="49542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09080" y="9378824"/>
            <a:ext cx="2914015" cy="495426"/>
          </a:xfrm>
          <a:prstGeom prst="rect">
            <a:avLst/>
          </a:prstGeom>
        </p:spPr>
        <p:txBody>
          <a:bodyPr vert="horz" lIns="91440" tIns="45720" rIns="91440" bIns="45720" rtlCol="0" anchor="b"/>
          <a:lstStyle>
            <a:lvl1pPr algn="r">
              <a:defRPr sz="1200"/>
            </a:lvl1pPr>
          </a:lstStyle>
          <a:p>
            <a:fld id="{50B2B449-F1C8-6F47-A588-55ED763A9793}" type="slidenum">
              <a:rPr lang="en-US" smtClean="0"/>
              <a:t>‹#›</a:t>
            </a:fld>
            <a:endParaRPr lang="en-US" dirty="0"/>
          </a:p>
        </p:txBody>
      </p:sp>
    </p:spTree>
    <p:extLst>
      <p:ext uri="{BB962C8B-B14F-4D97-AF65-F5344CB8AC3E}">
        <p14:creationId xmlns:p14="http://schemas.microsoft.com/office/powerpoint/2010/main" val="45998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0</a:t>
            </a:fld>
            <a:endParaRPr lang="en-US" dirty="0"/>
          </a:p>
        </p:txBody>
      </p:sp>
    </p:spTree>
    <p:extLst>
      <p:ext uri="{BB962C8B-B14F-4D97-AF65-F5344CB8AC3E}">
        <p14:creationId xmlns:p14="http://schemas.microsoft.com/office/powerpoint/2010/main" val="1140851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50B2B449-F1C8-6F47-A588-55ED763A9793}" type="slidenum">
              <a:rPr lang="en-US" smtClean="0"/>
              <a:t>13</a:t>
            </a:fld>
            <a:endParaRPr lang="en-US" dirty="0"/>
          </a:p>
        </p:txBody>
      </p:sp>
    </p:spTree>
    <p:extLst>
      <p:ext uri="{BB962C8B-B14F-4D97-AF65-F5344CB8AC3E}">
        <p14:creationId xmlns:p14="http://schemas.microsoft.com/office/powerpoint/2010/main" val="322573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28</a:t>
            </a:fld>
            <a:endParaRPr lang="en-ZA" dirty="0"/>
          </a:p>
        </p:txBody>
      </p:sp>
    </p:spTree>
    <p:extLst>
      <p:ext uri="{BB962C8B-B14F-4D97-AF65-F5344CB8AC3E}">
        <p14:creationId xmlns:p14="http://schemas.microsoft.com/office/powerpoint/2010/main" val="25853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29</a:t>
            </a:fld>
            <a:endParaRPr lang="en-ZA" dirty="0"/>
          </a:p>
        </p:txBody>
      </p:sp>
    </p:spTree>
    <p:extLst>
      <p:ext uri="{BB962C8B-B14F-4D97-AF65-F5344CB8AC3E}">
        <p14:creationId xmlns:p14="http://schemas.microsoft.com/office/powerpoint/2010/main" val="209714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ZA" dirty="0"/>
          </a:p>
        </p:txBody>
      </p:sp>
      <p:sp>
        <p:nvSpPr>
          <p:cNvPr id="4" name="Header Placeholder 3"/>
          <p:cNvSpPr>
            <a:spLocks noGrp="1"/>
          </p:cNvSpPr>
          <p:nvPr>
            <p:ph type="hdr" sz="quarter"/>
          </p:nvPr>
        </p:nvSpPr>
        <p:spPr/>
        <p:txBody>
          <a:bodyPr/>
          <a:lstStyle/>
          <a:p>
            <a:pPr>
              <a:defRPr/>
            </a:pPr>
            <a:endParaRPr lang="en-ZA" dirty="0"/>
          </a:p>
        </p:txBody>
      </p:sp>
      <p:sp>
        <p:nvSpPr>
          <p:cNvPr id="5" name="Date Placeholder 4"/>
          <p:cNvSpPr>
            <a:spLocks noGrp="1"/>
          </p:cNvSpPr>
          <p:nvPr>
            <p:ph type="dt" sz="quarter" idx="1"/>
          </p:nvPr>
        </p:nvSpPr>
        <p:spPr/>
        <p:txBody>
          <a:bodyPr/>
          <a:lstStyle/>
          <a:p>
            <a:pPr>
              <a:defRPr/>
            </a:pPr>
            <a:r>
              <a:rPr lang="en-US" dirty="0"/>
              <a:t>08/07/2010</a:t>
            </a:r>
            <a:endParaRPr lang="en-ZA" dirty="0"/>
          </a:p>
        </p:txBody>
      </p:sp>
      <p:sp>
        <p:nvSpPr>
          <p:cNvPr id="6" name="Slide Number Placeholder 5"/>
          <p:cNvSpPr>
            <a:spLocks noGrp="1"/>
          </p:cNvSpPr>
          <p:nvPr>
            <p:ph type="sldNum" sz="quarter" idx="5"/>
          </p:nvPr>
        </p:nvSpPr>
        <p:spPr/>
        <p:txBody>
          <a:bodyPr/>
          <a:lstStyle/>
          <a:p>
            <a:pPr>
              <a:defRPr/>
            </a:pPr>
            <a:fld id="{94F6F4F1-02EE-404F-BA4A-629ABCB12ACE}" type="slidenum">
              <a:rPr lang="en-ZA" smtClean="0"/>
              <a:pPr>
                <a:defRPr/>
              </a:pPr>
              <a:t>30</a:t>
            </a:fld>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2B449-F1C8-6F47-A588-55ED763A9793}" type="slidenum">
              <a:rPr lang="en-US" smtClean="0"/>
              <a:t>33</a:t>
            </a:fld>
            <a:endParaRPr lang="en-US" dirty="0"/>
          </a:p>
        </p:txBody>
      </p:sp>
    </p:spTree>
    <p:extLst>
      <p:ext uri="{BB962C8B-B14F-4D97-AF65-F5344CB8AC3E}">
        <p14:creationId xmlns:p14="http://schemas.microsoft.com/office/powerpoint/2010/main" val="2097749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oleObject" Target="../embeddings/oleObject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Date Placeholder 13"/>
          <p:cNvSpPr>
            <a:spLocks noGrp="1"/>
          </p:cNvSpPr>
          <p:nvPr>
            <p:ph type="dt" sz="half" idx="10"/>
          </p:nvPr>
        </p:nvSpPr>
        <p:spPr>
          <a:xfrm>
            <a:off x="2122260" y="5913438"/>
            <a:ext cx="4899479" cy="301756"/>
          </a:xfrm>
          <a:prstGeom prst="rect">
            <a:avLst/>
          </a:prstGeom>
        </p:spPr>
        <p:txBody>
          <a:bodyPr/>
          <a:lstStyle>
            <a:lvl1pPr algn="ctr">
              <a:defRPr sz="1600" b="0" i="0" baseline="0">
                <a:solidFill>
                  <a:schemeClr val="bg1"/>
                </a:solidFill>
                <a:latin typeface="Arial" charset="0"/>
              </a:defRPr>
            </a:lvl1pPr>
          </a:lstStyle>
          <a:p>
            <a:endParaRPr lang="en-US" dirty="0"/>
          </a:p>
        </p:txBody>
      </p:sp>
      <p:sp>
        <p:nvSpPr>
          <p:cNvPr id="17" name="Title 16"/>
          <p:cNvSpPr>
            <a:spLocks noGrp="1"/>
          </p:cNvSpPr>
          <p:nvPr>
            <p:ph type="title" hasCustomPrompt="1"/>
          </p:nvPr>
        </p:nvSpPr>
        <p:spPr>
          <a:xfrm>
            <a:off x="1199696" y="4005620"/>
            <a:ext cx="6744607" cy="514117"/>
          </a:xfrm>
        </p:spPr>
        <p:txBody>
          <a:bodyPr>
            <a:noAutofit/>
          </a:bodyPr>
          <a:lstStyle>
            <a:lvl1pPr algn="ctr">
              <a:defRPr sz="3200" b="1" i="0" baseline="0">
                <a:solidFill>
                  <a:schemeClr val="bg1"/>
                </a:solidFill>
                <a:latin typeface="Arial" charset="0"/>
              </a:defRPr>
            </a:lvl1pPr>
          </a:lstStyle>
          <a:p>
            <a:r>
              <a:rPr lang="en-US" dirty="0"/>
              <a:t>Click to edit Title</a:t>
            </a:r>
          </a:p>
        </p:txBody>
      </p:sp>
      <p:sp>
        <p:nvSpPr>
          <p:cNvPr id="4" name="Text Placeholder 3"/>
          <p:cNvSpPr>
            <a:spLocks noGrp="1"/>
          </p:cNvSpPr>
          <p:nvPr>
            <p:ph type="body" sz="quarter" idx="11" hasCustomPrompt="1"/>
          </p:nvPr>
        </p:nvSpPr>
        <p:spPr>
          <a:xfrm>
            <a:off x="2138589" y="4992693"/>
            <a:ext cx="4866821" cy="488950"/>
          </a:xfrm>
        </p:spPr>
        <p:txBody>
          <a:bodyPr>
            <a:normAutofit/>
          </a:bodyPr>
          <a:lstStyle>
            <a:lvl1pPr marL="0" indent="0" algn="ctr">
              <a:buFontTx/>
              <a:buNone/>
              <a:defRPr sz="2400" baseline="0">
                <a:solidFill>
                  <a:schemeClr val="bg1"/>
                </a:solidFill>
              </a:defRPr>
            </a:lvl1pPr>
          </a:lstStyle>
          <a:p>
            <a:pPr lvl="0"/>
            <a:r>
              <a:rPr lang="en-US" dirty="0"/>
              <a:t>Click to edit Master Division</a:t>
            </a:r>
          </a:p>
        </p:txBody>
      </p:sp>
    </p:spTree>
    <p:extLst>
      <p:ext uri="{BB962C8B-B14F-4D97-AF65-F5344CB8AC3E}">
        <p14:creationId xmlns:p14="http://schemas.microsoft.com/office/powerpoint/2010/main" val="22160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0" indent="0">
              <a:lnSpc>
                <a:spcPct val="100000"/>
              </a:lnSpc>
              <a:spcBef>
                <a:spcPts val="0"/>
              </a:spcBef>
              <a:buFontTx/>
              <a:buNone/>
              <a:defRPr sz="1800"/>
            </a:lvl1pPr>
            <a:lvl2pPr marL="457200" indent="0">
              <a:buFontTx/>
              <a:buNone/>
              <a:defRPr sz="1800">
                <a:solidFill>
                  <a:schemeClr val="tx1">
                    <a:lumMod val="75000"/>
                    <a:lumOff val="25000"/>
                  </a:schemeClr>
                </a:solidFill>
              </a:defRPr>
            </a:lvl2pPr>
            <a:lvl3pPr marL="914400" indent="0">
              <a:buFontTx/>
              <a:buNone/>
              <a:defRPr sz="1800">
                <a:solidFill>
                  <a:schemeClr val="tx1">
                    <a:lumMod val="75000"/>
                    <a:lumOff val="25000"/>
                  </a:schemeClr>
                </a:solidFill>
              </a:defRPr>
            </a:lvl3pPr>
            <a:lvl4pPr marL="1371600" indent="0">
              <a:buFontTx/>
              <a:buNone/>
              <a:defRPr sz="1800">
                <a:solidFill>
                  <a:schemeClr val="tx1">
                    <a:lumMod val="75000"/>
                    <a:lumOff val="25000"/>
                  </a:schemeClr>
                </a:solidFill>
              </a:defRPr>
            </a:lvl4pPr>
            <a:lvl5pPr marL="1828800" indent="0">
              <a:buFontTx/>
              <a:buNone/>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76072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ullet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540B12B-D968-2643-8E7F-238A3C456CC9}" type="slidenum">
              <a:rPr lang="en-US" smtClean="0"/>
              <a:pPr/>
              <a:t>‹#›</a:t>
            </a:fld>
            <a:endParaRPr lang="en-US" dirty="0"/>
          </a:p>
        </p:txBody>
      </p:sp>
      <p:sp>
        <p:nvSpPr>
          <p:cNvPr id="12" name="Text Placeholder 11"/>
          <p:cNvSpPr>
            <a:spLocks noGrp="1"/>
          </p:cNvSpPr>
          <p:nvPr>
            <p:ph type="body" sz="quarter" idx="11"/>
          </p:nvPr>
        </p:nvSpPr>
        <p:spPr>
          <a:xfrm>
            <a:off x="341312" y="1844673"/>
            <a:ext cx="8370887" cy="4248151"/>
          </a:xfrm>
        </p:spPr>
        <p:txBody>
          <a:bodyPr>
            <a:normAutofit/>
          </a:bodyPr>
          <a:lstStyle>
            <a:lvl1pPr marL="285750" indent="-285750">
              <a:lnSpc>
                <a:spcPct val="90000"/>
              </a:lnSpc>
              <a:spcBef>
                <a:spcPts val="0"/>
              </a:spcBef>
              <a:buFontTx/>
              <a:buBlip>
                <a:blip r:embed="rId2"/>
              </a:buBlip>
              <a:defRPr sz="1800"/>
            </a:lvl1pPr>
            <a:lvl2pPr marL="685800" indent="-228600">
              <a:lnSpc>
                <a:spcPct val="90000"/>
              </a:lnSpc>
              <a:spcBef>
                <a:spcPts val="0"/>
              </a:spcBef>
              <a:buFontTx/>
              <a:buBlip>
                <a:blip r:embed="rId2"/>
              </a:buBlip>
              <a:defRPr sz="1800">
                <a:solidFill>
                  <a:schemeClr val="tx1">
                    <a:lumMod val="75000"/>
                    <a:lumOff val="25000"/>
                  </a:schemeClr>
                </a:solidFill>
              </a:defRPr>
            </a:lvl2pPr>
            <a:lvl3pPr marL="1143000" indent="-228600">
              <a:lnSpc>
                <a:spcPct val="90000"/>
              </a:lnSpc>
              <a:spcBef>
                <a:spcPts val="0"/>
              </a:spcBef>
              <a:buFontTx/>
              <a:buBlip>
                <a:blip r:embed="rId2"/>
              </a:buBlip>
              <a:defRPr sz="1800">
                <a:solidFill>
                  <a:schemeClr val="tx1">
                    <a:lumMod val="75000"/>
                    <a:lumOff val="25000"/>
                  </a:schemeClr>
                </a:solidFill>
              </a:defRPr>
            </a:lvl3pPr>
            <a:lvl4pPr marL="1600200" indent="-228600">
              <a:lnSpc>
                <a:spcPct val="90000"/>
              </a:lnSpc>
              <a:spcBef>
                <a:spcPts val="0"/>
              </a:spcBef>
              <a:buFontTx/>
              <a:buBlip>
                <a:blip r:embed="rId2"/>
              </a:buBlip>
              <a:defRPr sz="1800">
                <a:solidFill>
                  <a:schemeClr val="tx1">
                    <a:lumMod val="75000"/>
                    <a:lumOff val="25000"/>
                  </a:schemeClr>
                </a:solidFill>
              </a:defRPr>
            </a:lvl4pPr>
            <a:lvl5pPr marL="2057400" indent="-228600">
              <a:lnSpc>
                <a:spcPct val="90000"/>
              </a:lnSpc>
              <a:spcBef>
                <a:spcPts val="0"/>
              </a:spcBef>
              <a:buFontTx/>
              <a:buBlip>
                <a:blip r:embed="rId2"/>
              </a:buBlip>
              <a:defRPr sz="1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6"/>
          <p:cNvSpPr>
            <a:spLocks noGrp="1"/>
          </p:cNvSpPr>
          <p:nvPr>
            <p:ph type="body" sz="quarter" idx="12"/>
          </p:nvPr>
        </p:nvSpPr>
        <p:spPr>
          <a:xfrm>
            <a:off x="341313" y="1052513"/>
            <a:ext cx="7886700" cy="437806"/>
          </a:xfrm>
        </p:spPr>
        <p:txBody>
          <a:bodyPr>
            <a:normAutofit/>
          </a:bodyPr>
          <a:lstStyle>
            <a:lvl1pPr>
              <a:defRPr sz="2000" b="1"/>
            </a:lvl1pPr>
          </a:lstStyle>
          <a:p>
            <a:pPr lvl="0"/>
            <a:r>
              <a:rPr lang="en-US"/>
              <a:t>Click to edit Master text styles</a:t>
            </a:r>
          </a:p>
        </p:txBody>
      </p:sp>
    </p:spTree>
    <p:extLst>
      <p:ext uri="{BB962C8B-B14F-4D97-AF65-F5344CB8AC3E}">
        <p14:creationId xmlns:p14="http://schemas.microsoft.com/office/powerpoint/2010/main" val="801566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mag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10"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sp>
        <p:nvSpPr>
          <p:cNvPr id="3" name="Text Placeholder 2"/>
          <p:cNvSpPr>
            <a:spLocks noGrp="1"/>
          </p:cNvSpPr>
          <p:nvPr>
            <p:ph type="body" sz="quarter" idx="10"/>
          </p:nvPr>
        </p:nvSpPr>
        <p:spPr>
          <a:xfrm>
            <a:off x="341993" y="1052513"/>
            <a:ext cx="7886700" cy="437807"/>
          </a:xfrm>
        </p:spPr>
        <p:txBody>
          <a:bodyPr/>
          <a:lstStyle>
            <a:lvl1pPr>
              <a:defRPr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Content Placeholder 4"/>
          <p:cNvSpPr>
            <a:spLocks noGrp="1"/>
          </p:cNvSpPr>
          <p:nvPr>
            <p:ph sz="quarter" idx="11"/>
          </p:nvPr>
        </p:nvSpPr>
        <p:spPr>
          <a:xfrm>
            <a:off x="341312" y="1844674"/>
            <a:ext cx="8370887" cy="4248151"/>
          </a:xfrm>
        </p:spPr>
        <p:txBody>
          <a:bodyPr>
            <a:normAutofit/>
          </a:bodyPr>
          <a:lstStyle>
            <a:lvl1pPr>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75939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848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nvPr>
        </p:nvSpPr>
        <p:spPr>
          <a:ln/>
        </p:spPr>
        <p:txBody>
          <a:bodyPr/>
          <a:lstStyle>
            <a:lvl1pPr>
              <a:defRPr/>
            </a:lvl1pPr>
          </a:lstStyle>
          <a:p>
            <a:pPr>
              <a:defRPr/>
            </a:pPr>
            <a:endParaRPr lang="en-ZA" dirty="0"/>
          </a:p>
        </p:txBody>
      </p:sp>
      <p:sp>
        <p:nvSpPr>
          <p:cNvPr id="3" name="pg num"/>
          <p:cNvSpPr>
            <a:spLocks noGrp="1" noChangeArrowheads="1"/>
          </p:cNvSpPr>
          <p:nvPr>
            <p:ph type="sldNum" sz="quarter" idx="11"/>
          </p:nvPr>
        </p:nvSpPr>
        <p:spPr>
          <a:ln/>
        </p:spPr>
        <p:txBody>
          <a:bodyPr/>
          <a:lstStyle>
            <a:lvl1pPr>
              <a:defRPr/>
            </a:lvl1pPr>
          </a:lstStyle>
          <a:p>
            <a:pPr>
              <a:defRPr/>
            </a:pPr>
            <a:fld id="{1D46AC71-C261-4AF3-BFB1-CCAEF8821007}" type="slidenum">
              <a:rPr lang="en-ZA"/>
              <a:pPr>
                <a:defRPr/>
              </a:pPr>
              <a:t>‹#›</a:t>
            </a:fld>
            <a:endParaRPr lang="en-ZA" dirty="0"/>
          </a:p>
        </p:txBody>
      </p:sp>
    </p:spTree>
    <p:extLst>
      <p:ext uri="{BB962C8B-B14F-4D97-AF65-F5344CB8AC3E}">
        <p14:creationId xmlns:p14="http://schemas.microsoft.com/office/powerpoint/2010/main" val="327243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Bulleted Slide">
    <p:spTree>
      <p:nvGrpSpPr>
        <p:cNvPr id="1" name=""/>
        <p:cNvGrpSpPr/>
        <p:nvPr/>
      </p:nvGrpSpPr>
      <p:grpSpPr>
        <a:xfrm>
          <a:off x="0" y="0"/>
          <a:ext cx="0" cy="0"/>
          <a:chOff x="0" y="0"/>
          <a:chExt cx="0" cy="0"/>
        </a:xfrm>
      </p:grpSpPr>
      <p:pic>
        <p:nvPicPr>
          <p:cNvPr id="4" name="Picture 2" descr="miolo1 fundo branco"/>
          <p:cNvPicPr>
            <a:picLocks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1588"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McK Slide Elements"/>
          <p:cNvGrpSpPr>
            <a:grpSpLocks/>
          </p:cNvGrpSpPr>
          <p:nvPr/>
        </p:nvGrpSpPr>
        <p:grpSpPr bwMode="auto">
          <a:xfrm>
            <a:off x="125413" y="542925"/>
            <a:ext cx="8793162" cy="6288088"/>
            <a:chOff x="79" y="342"/>
            <a:chExt cx="5539" cy="3961"/>
          </a:xfrm>
        </p:grpSpPr>
        <p:sp>
          <p:nvSpPr>
            <p:cNvPr id="6" name="McK Measure" hidden="1"/>
            <p:cNvSpPr txBox="1">
              <a:spLocks noChangeArrowheads="1"/>
            </p:cNvSpPr>
            <p:nvPr userDrawn="1"/>
          </p:nvSpPr>
          <p:spPr bwMode="gray">
            <a:xfrm>
              <a:off x="79" y="342"/>
              <a:ext cx="553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a:solidFill>
                    <a:schemeClr val="tx1"/>
                  </a:solidFill>
                  <a:latin typeface="Arial" pitchFamily="34" charset="0"/>
                </a:defRPr>
              </a:lvl1pPr>
              <a:lvl2pPr marL="742950" indent="-285750" defTabSz="912813" eaLnBrk="0" hangingPunct="0">
                <a:defRPr>
                  <a:solidFill>
                    <a:schemeClr val="tx1"/>
                  </a:solidFill>
                  <a:latin typeface="Arial" pitchFamily="34" charset="0"/>
                </a:defRPr>
              </a:lvl2pPr>
              <a:lvl3pPr marL="1143000" indent="-228600" defTabSz="912813" eaLnBrk="0" hangingPunct="0">
                <a:defRPr>
                  <a:solidFill>
                    <a:schemeClr val="tx1"/>
                  </a:solidFill>
                  <a:latin typeface="Arial" pitchFamily="34" charset="0"/>
                </a:defRPr>
              </a:lvl3pPr>
              <a:lvl4pPr marL="1600200" indent="-228600" defTabSz="912813" eaLnBrk="0" hangingPunct="0">
                <a:defRPr>
                  <a:solidFill>
                    <a:schemeClr val="tx1"/>
                  </a:solidFill>
                  <a:latin typeface="Arial" pitchFamily="34" charset="0"/>
                </a:defRPr>
              </a:lvl4pPr>
              <a:lvl5pPr marL="2057400" indent="-228600" defTabSz="912813" eaLnBrk="0" hangingPunct="0">
                <a:defRPr>
                  <a:solidFill>
                    <a:schemeClr val="tx1"/>
                  </a:solidFill>
                  <a:latin typeface="Arial" pitchFamily="34" charset="0"/>
                </a:defRPr>
              </a:lvl5pPr>
              <a:lvl6pPr marL="2514600" indent="-228600" algn="ctr" defTabSz="912813" eaLnBrk="0" fontAlgn="base" hangingPunct="0">
                <a:spcBef>
                  <a:spcPct val="20000"/>
                </a:spcBef>
                <a:spcAft>
                  <a:spcPct val="0"/>
                </a:spcAft>
                <a:buChar char="•"/>
                <a:defRPr>
                  <a:solidFill>
                    <a:schemeClr val="tx1"/>
                  </a:solidFill>
                  <a:latin typeface="Arial" pitchFamily="34" charset="0"/>
                </a:defRPr>
              </a:lvl6pPr>
              <a:lvl7pPr marL="2971800" indent="-228600" algn="ctr" defTabSz="912813" eaLnBrk="0" fontAlgn="base" hangingPunct="0">
                <a:spcBef>
                  <a:spcPct val="20000"/>
                </a:spcBef>
                <a:spcAft>
                  <a:spcPct val="0"/>
                </a:spcAft>
                <a:buChar char="•"/>
                <a:defRPr>
                  <a:solidFill>
                    <a:schemeClr val="tx1"/>
                  </a:solidFill>
                  <a:latin typeface="Arial" pitchFamily="34" charset="0"/>
                </a:defRPr>
              </a:lvl7pPr>
              <a:lvl8pPr marL="3429000" indent="-228600" algn="ctr" defTabSz="912813" eaLnBrk="0" fontAlgn="base" hangingPunct="0">
                <a:spcBef>
                  <a:spcPct val="20000"/>
                </a:spcBef>
                <a:spcAft>
                  <a:spcPct val="0"/>
                </a:spcAft>
                <a:buChar char="•"/>
                <a:defRPr>
                  <a:solidFill>
                    <a:schemeClr val="tx1"/>
                  </a:solidFill>
                  <a:latin typeface="Arial" pitchFamily="34" charset="0"/>
                </a:defRPr>
              </a:lvl8pPr>
              <a:lvl9pPr marL="3886200" indent="-228600" algn="ctr" defTabSz="912813" eaLnBrk="0" fontAlgn="base" hangingPunct="0">
                <a:spcBef>
                  <a:spcPct val="20000"/>
                </a:spcBef>
                <a:spcAft>
                  <a:spcPct val="0"/>
                </a:spcAft>
                <a:buChar char="•"/>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1200">
                  <a:solidFill>
                    <a:srgbClr val="000000"/>
                  </a:solidFill>
                </a:rPr>
                <a:t>Unit of measure</a:t>
              </a:r>
            </a:p>
          </p:txBody>
        </p:sp>
        <p:sp>
          <p:nvSpPr>
            <p:cNvPr id="8" name="McK Footnote" hidden="1"/>
            <p:cNvSpPr txBox="1">
              <a:spLocks noChangeArrowheads="1"/>
            </p:cNvSpPr>
            <p:nvPr userDrawn="1"/>
          </p:nvSpPr>
          <p:spPr bwMode="gray">
            <a:xfrm>
              <a:off x="81" y="4111"/>
              <a:ext cx="524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585788" indent="-585788" defTabSz="912813" eaLnBrk="0" hangingPunct="0">
                <a:tabLst>
                  <a:tab pos="544513" algn="r"/>
                </a:tabLst>
                <a:defRPr>
                  <a:solidFill>
                    <a:schemeClr val="tx1"/>
                  </a:solidFill>
                  <a:latin typeface="Arial" pitchFamily="34" charset="0"/>
                </a:defRPr>
              </a:lvl1pPr>
              <a:lvl2pPr marL="742950" indent="-285750" defTabSz="912813" eaLnBrk="0" hangingPunct="0">
                <a:tabLst>
                  <a:tab pos="544513" algn="r"/>
                </a:tabLst>
                <a:defRPr>
                  <a:solidFill>
                    <a:schemeClr val="tx1"/>
                  </a:solidFill>
                  <a:latin typeface="Arial" pitchFamily="34" charset="0"/>
                </a:defRPr>
              </a:lvl2pPr>
              <a:lvl3pPr marL="1143000" indent="-228600" defTabSz="912813" eaLnBrk="0" hangingPunct="0">
                <a:tabLst>
                  <a:tab pos="544513" algn="r"/>
                </a:tabLst>
                <a:defRPr>
                  <a:solidFill>
                    <a:schemeClr val="tx1"/>
                  </a:solidFill>
                  <a:latin typeface="Arial" pitchFamily="34" charset="0"/>
                </a:defRPr>
              </a:lvl3pPr>
              <a:lvl4pPr marL="1600200" indent="-228600" defTabSz="912813" eaLnBrk="0" hangingPunct="0">
                <a:tabLst>
                  <a:tab pos="544513" algn="r"/>
                </a:tabLst>
                <a:defRPr>
                  <a:solidFill>
                    <a:schemeClr val="tx1"/>
                  </a:solidFill>
                  <a:latin typeface="Arial" pitchFamily="34" charset="0"/>
                </a:defRPr>
              </a:lvl4pPr>
              <a:lvl5pPr marL="2057400" indent="-228600" defTabSz="912813" eaLnBrk="0" hangingPunct="0">
                <a:tabLst>
                  <a:tab pos="544513" algn="r"/>
                </a:tabLst>
                <a:defRPr>
                  <a:solidFill>
                    <a:schemeClr val="tx1"/>
                  </a:solidFill>
                  <a:latin typeface="Arial" pitchFamily="34" charset="0"/>
                </a:defRPr>
              </a:lvl5pPr>
              <a:lvl6pPr marL="25146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6pPr>
              <a:lvl7pPr marL="29718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7pPr>
              <a:lvl8pPr marL="34290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8pPr>
              <a:lvl9pPr marL="3886200" indent="-228600" algn="ctr" defTabSz="912813" eaLnBrk="0" fontAlgn="base" hangingPunct="0">
                <a:spcBef>
                  <a:spcPct val="20000"/>
                </a:spcBef>
                <a:spcAft>
                  <a:spcPct val="0"/>
                </a:spcAft>
                <a:buChar char="•"/>
                <a:tabLst>
                  <a:tab pos="544513" algn="r"/>
                </a:tabLst>
                <a:defRPr>
                  <a:solidFill>
                    <a:schemeClr val="tx1"/>
                  </a:solidFill>
                  <a:latin typeface="Arial" pitchFamily="34" charset="0"/>
                </a:defRPr>
              </a:lvl9pPr>
            </a:lstStyle>
            <a:p>
              <a:pPr algn="ctr" eaLnBrk="1" fontAlgn="base" hangingPunct="1">
                <a:spcBef>
                  <a:spcPct val="0"/>
                </a:spcBef>
                <a:spcAft>
                  <a:spcPct val="0"/>
                </a:spcAft>
                <a:buFontTx/>
                <a:buChar char="•"/>
                <a:defRPr/>
              </a:pPr>
              <a:r>
                <a:rPr lang="en-GB" altLang="en-US" sz="900">
                  <a:solidFill>
                    <a:srgbClr val="000000"/>
                  </a:solidFill>
                </a:rPr>
                <a:t>	*	Footnote</a:t>
              </a:r>
            </a:p>
            <a:p>
              <a:pPr algn="ctr" eaLnBrk="1" fontAlgn="base" hangingPunct="1">
                <a:spcBef>
                  <a:spcPct val="20000"/>
                </a:spcBef>
                <a:spcAft>
                  <a:spcPct val="0"/>
                </a:spcAft>
                <a:buFontTx/>
                <a:buChar char="•"/>
                <a:defRPr/>
              </a:pPr>
              <a:r>
                <a:rPr lang="en-GB" altLang="en-US" sz="900">
                  <a:solidFill>
                    <a:srgbClr val="000000"/>
                  </a:solidFill>
                </a:rPr>
                <a:t>Source:		Source</a:t>
              </a:r>
            </a:p>
          </p:txBody>
        </p:sp>
      </p:grpSp>
      <p:graphicFrame>
        <p:nvGraphicFramePr>
          <p:cNvPr id="9" name="Rectangle 9" hidden="1"/>
          <p:cNvGraphicFramePr>
            <a:graphicFrameLocks/>
          </p:cNvGraphicFramePr>
          <p:nvPr/>
        </p:nvGraphicFramePr>
        <p:xfrm>
          <a:off x="6351" y="2"/>
          <a:ext cx="149225" cy="161925"/>
        </p:xfrm>
        <a:graphic>
          <a:graphicData uri="http://schemas.openxmlformats.org/presentationml/2006/ole">
            <mc:AlternateContent xmlns:mc="http://schemas.openxmlformats.org/markup-compatibility/2006">
              <mc:Choice xmlns:v="urn:schemas-microsoft-com:vml" Requires="v">
                <p:oleObj r:id="rId4" imgW="0" imgH="0" progId="">
                  <p:embed/>
                </p:oleObj>
              </mc:Choice>
              <mc:Fallback>
                <p:oleObj r:id="rId4" imgW="0" imgH="0" progId="">
                  <p:embed/>
                  <p:pic>
                    <p:nvPicPr>
                      <p:cNvPr id="9" name="Rectangle 9"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351" y="2"/>
                        <a:ext cx="1492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Placeholder 6"/>
          <p:cNvSpPr>
            <a:spLocks noGrp="1"/>
          </p:cNvSpPr>
          <p:nvPr>
            <p:ph type="body" sz="quarter" idx="10"/>
          </p:nvPr>
        </p:nvSpPr>
        <p:spPr>
          <a:xfrm>
            <a:off x="159518" y="1255715"/>
            <a:ext cx="8799635" cy="1538883"/>
          </a:xfrm>
          <a:prstGeom prst="rect">
            <a:avLst/>
          </a:prstGeom>
        </p:spPr>
        <p:txBody>
          <a:bodyPr/>
          <a:lstStyle>
            <a:lvl1pPr>
              <a:defRPr sz="1350"/>
            </a:lvl1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72915" y="467797"/>
            <a:ext cx="8853854" cy="369332"/>
          </a:xfrm>
        </p:spPr>
        <p:txBody>
          <a:bodyPr/>
          <a:lstStyle/>
          <a:p>
            <a:r>
              <a:rPr lang="en-US" noProof="0"/>
              <a:t>Click to edit Master title style</a:t>
            </a:r>
            <a:endParaRPr lang="en-GB" noProof="0"/>
          </a:p>
        </p:txBody>
      </p:sp>
    </p:spTree>
    <p:extLst>
      <p:ext uri="{BB962C8B-B14F-4D97-AF65-F5344CB8AC3E}">
        <p14:creationId xmlns:p14="http://schemas.microsoft.com/office/powerpoint/2010/main" val="68394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w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1993" y="441325"/>
            <a:ext cx="7886700" cy="532606"/>
          </a:xfrm>
          <a:prstGeom prst="rect">
            <a:avLst/>
          </a:prstGeom>
        </p:spPr>
        <p:txBody>
          <a:bodyPr vert="horz" lIns="91440" tIns="45720" rIns="91440" bIns="45720" rtlCol="0" anchor="t" anchorCtr="0">
            <a:normAutofit/>
          </a:bodyPr>
          <a:lstStyle/>
          <a:p>
            <a:r>
              <a:rPr lang="en-US" dirty="0"/>
              <a:t>Click to edit Master Headline</a:t>
            </a:r>
          </a:p>
        </p:txBody>
      </p:sp>
      <p:sp>
        <p:nvSpPr>
          <p:cNvPr id="3" name="Text Placeholder 2"/>
          <p:cNvSpPr>
            <a:spLocks noGrp="1"/>
          </p:cNvSpPr>
          <p:nvPr>
            <p:ph type="body" idx="1"/>
          </p:nvPr>
        </p:nvSpPr>
        <p:spPr>
          <a:xfrm>
            <a:off x="341993" y="1052513"/>
            <a:ext cx="7886700" cy="433268"/>
          </a:xfrm>
          <a:prstGeom prst="rect">
            <a:avLst/>
          </a:prstGeom>
        </p:spPr>
        <p:txBody>
          <a:bodyPr vert="horz" lIns="91440" tIns="45720" rIns="91440" bIns="45720" rtlCol="0">
            <a:normAutofit/>
          </a:bodyPr>
          <a:lstStyle/>
          <a:p>
            <a:pPr lvl="0"/>
            <a:r>
              <a:rPr lang="en-US" b="1" i="0" baseline="0" dirty="0">
                <a:solidFill>
                  <a:schemeClr val="tx1">
                    <a:lumMod val="75000"/>
                    <a:lumOff val="25000"/>
                  </a:schemeClr>
                </a:solidFill>
                <a:latin typeface="Arial" charset="0"/>
              </a:rPr>
              <a:t>Click to edit Master Sub-header</a:t>
            </a:r>
          </a:p>
        </p:txBody>
      </p:sp>
      <p:sp>
        <p:nvSpPr>
          <p:cNvPr id="6" name="Slide Number Placeholder 5"/>
          <p:cNvSpPr>
            <a:spLocks noGrp="1"/>
          </p:cNvSpPr>
          <p:nvPr>
            <p:ph type="sldNum" sz="quarter" idx="4"/>
          </p:nvPr>
        </p:nvSpPr>
        <p:spPr>
          <a:xfrm>
            <a:off x="341993" y="6429826"/>
            <a:ext cx="2057400" cy="365125"/>
          </a:xfrm>
          <a:prstGeom prst="rect">
            <a:avLst/>
          </a:prstGeom>
        </p:spPr>
        <p:txBody>
          <a:bodyPr vert="horz" lIns="91440" tIns="45720" rIns="91440" bIns="45720" rtlCol="0" anchor="ctr"/>
          <a:lstStyle>
            <a:lvl1pPr algn="l">
              <a:defRPr sz="1200" b="0" i="0">
                <a:solidFill>
                  <a:srgbClr val="004C85"/>
                </a:solidFill>
                <a:latin typeface="Arial" charset="0"/>
              </a:defRPr>
            </a:lvl1pPr>
          </a:lstStyle>
          <a:p>
            <a:fld id="{B540B12B-D968-2643-8E7F-238A3C456CC9}" type="slidenum">
              <a:rPr lang="en-US" smtClean="0"/>
              <a:pPr/>
              <a:t>‹#›</a:t>
            </a:fld>
            <a:endParaRPr lang="en-US"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9935" y="6365971"/>
            <a:ext cx="1062263" cy="304133"/>
          </a:xfrm>
          <a:prstGeom prst="rect">
            <a:avLst/>
          </a:prstGeom>
        </p:spPr>
      </p:pic>
      <p:cxnSp>
        <p:nvCxnSpPr>
          <p:cNvPr id="7" name="Straight Connector 6"/>
          <p:cNvCxnSpPr/>
          <p:nvPr/>
        </p:nvCxnSpPr>
        <p:spPr>
          <a:xfrm>
            <a:off x="431801" y="6237514"/>
            <a:ext cx="8280399" cy="0"/>
          </a:xfrm>
          <a:prstGeom prst="line">
            <a:avLst/>
          </a:prstGeom>
          <a:ln w="25400">
            <a:solidFill>
              <a:srgbClr val="004C8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5CC4A0F-DD9F-2A4B-A7C2-D3C533F08224}"/>
              </a:ext>
            </a:extLst>
          </p:cNvPr>
          <p:cNvPicPr>
            <a:picLocks noChangeAspect="1"/>
          </p:cNvPicPr>
          <p:nvPr userDrawn="1"/>
        </p:nvPicPr>
        <p:blipFill>
          <a:blip r:embed="rId10"/>
          <a:stretch>
            <a:fillRect/>
          </a:stretch>
        </p:blipFill>
        <p:spPr>
          <a:xfrm>
            <a:off x="791644" y="6362004"/>
            <a:ext cx="897083" cy="2960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2" r:id="rId3"/>
    <p:sldLayoutId id="2147483663" r:id="rId4"/>
    <p:sldLayoutId id="2147483664"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11"/>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272">
          <p15:clr>
            <a:srgbClr val="F26B43"/>
          </p15:clr>
        </p15:guide>
        <p15:guide id="3" pos="5488">
          <p15:clr>
            <a:srgbClr val="F26B43"/>
          </p15:clr>
        </p15:guide>
        <p15:guide id="4" orient="horz" pos="4201">
          <p15:clr>
            <a:srgbClr val="F26B43"/>
          </p15:clr>
        </p15:guide>
        <p15:guide id="5" orient="horz" pos="663">
          <p15:clr>
            <a:srgbClr val="F26B43"/>
          </p15:clr>
        </p15:guide>
        <p15:guide id="6" orient="horz" pos="1162">
          <p15:clr>
            <a:srgbClr val="F26B43"/>
          </p15:clr>
        </p15:guide>
        <p15:guide id="7"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tenderoffice@sars.gov.za"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721548-6038-7E41-94EC-34607F2F72EA}"/>
              </a:ext>
            </a:extLst>
          </p:cNvPr>
          <p:cNvPicPr>
            <a:picLocks noChangeAspect="1"/>
          </p:cNvPicPr>
          <p:nvPr/>
        </p:nvPicPr>
        <p:blipFill>
          <a:blip r:embed="rId3"/>
          <a:stretch>
            <a:fillRect/>
          </a:stretch>
        </p:blipFill>
        <p:spPr>
          <a:xfrm>
            <a:off x="372115" y="354061"/>
            <a:ext cx="1750145" cy="577489"/>
          </a:xfrm>
          <a:prstGeom prst="rect">
            <a:avLst/>
          </a:prstGeom>
        </p:spPr>
      </p:pic>
      <p:sp>
        <p:nvSpPr>
          <p:cNvPr id="4" name="Subtitle 3">
            <a:extLst>
              <a:ext uri="{FF2B5EF4-FFF2-40B4-BE49-F238E27FC236}">
                <a16:creationId xmlns:a16="http://schemas.microsoft.com/office/drawing/2014/main" id="{A59469B6-B21C-4AE7-B0D6-6F6C7C5F7C39}"/>
              </a:ext>
            </a:extLst>
          </p:cNvPr>
          <p:cNvSpPr txBox="1">
            <a:spLocks/>
          </p:cNvSpPr>
          <p:nvPr/>
        </p:nvSpPr>
        <p:spPr bwMode="auto">
          <a:xfrm>
            <a:off x="685800" y="4760513"/>
            <a:ext cx="8012260" cy="142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Virtual Briefing Session:</a:t>
            </a:r>
            <a:r>
              <a:rPr lang="en-ZA" sz="2000" b="1" kern="0" dirty="0">
                <a:solidFill>
                  <a:schemeClr val="bg1"/>
                </a:solidFill>
                <a:cs typeface="Arial" charset="0"/>
              </a:rPr>
              <a:t>	15 January 2025 at 11:00</a:t>
            </a:r>
          </a:p>
          <a:p>
            <a:pPr lvl="0" defTabSz="912813" eaLnBrk="0" hangingPunct="0">
              <a:lnSpc>
                <a:spcPct val="150000"/>
              </a:lnSpc>
              <a:buSzPct val="120000"/>
              <a:tabLst>
                <a:tab pos="2774950" algn="l"/>
              </a:tabLst>
              <a:defRPr/>
            </a:pPr>
            <a:r>
              <a:rPr kumimoji="0" lang="en-ZA" sz="2000" b="1" i="0" u="none" strike="noStrike" kern="0" cap="none" spc="0" normalizeH="0" baseline="0" noProof="0" dirty="0">
                <a:ln>
                  <a:noFill/>
                </a:ln>
                <a:solidFill>
                  <a:schemeClr val="bg1"/>
                </a:solidFill>
                <a:effectLst/>
                <a:uLnTx/>
                <a:uFillTx/>
                <a:cs typeface="Arial" charset="0"/>
              </a:rPr>
              <a:t>RFP No.:</a:t>
            </a:r>
            <a:r>
              <a:rPr lang="en-ZA" sz="2000" b="1" kern="0" noProof="0" dirty="0">
                <a:solidFill>
                  <a:schemeClr val="bg1"/>
                </a:solidFill>
                <a:cs typeface="Arial" charset="0"/>
              </a:rPr>
              <a:t>                         	</a:t>
            </a:r>
            <a:r>
              <a:rPr kumimoji="0" lang="en-ZA" sz="2000" b="1" i="0" u="none" strike="noStrike" kern="0" cap="none" spc="0" normalizeH="0" baseline="0" noProof="0" dirty="0">
                <a:ln>
                  <a:noFill/>
                </a:ln>
                <a:solidFill>
                  <a:schemeClr val="bg1"/>
                </a:solidFill>
                <a:effectLst/>
                <a:uLnTx/>
                <a:uFillTx/>
                <a:cs typeface="Arial" charset="0"/>
              </a:rPr>
              <a:t>RFP 26/2024</a:t>
            </a:r>
          </a:p>
          <a:p>
            <a:pPr lvl="0" defTabSz="912813" eaLnBrk="0" hangingPunct="0">
              <a:lnSpc>
                <a:spcPct val="150000"/>
              </a:lnSpc>
              <a:buSzPct val="120000"/>
              <a:defRPr/>
            </a:pPr>
            <a:r>
              <a:rPr kumimoji="0" lang="en-ZA" sz="2000" b="1" i="0" u="none" strike="noStrike" kern="0" cap="none" spc="0" normalizeH="0" baseline="0" noProof="0" dirty="0">
                <a:ln>
                  <a:noFill/>
                </a:ln>
                <a:solidFill>
                  <a:schemeClr val="bg1"/>
                </a:solidFill>
                <a:effectLst/>
                <a:uLnTx/>
                <a:uFillTx/>
                <a:cs typeface="Arial" charset="0"/>
              </a:rPr>
              <a:t>Closing Date:      	             </a:t>
            </a:r>
            <a:r>
              <a:rPr kumimoji="0" lang="en-ZA" sz="2000" b="1" i="0" u="none" strike="noStrike" kern="0" cap="none" spc="0" normalizeH="0" baseline="0" dirty="0">
                <a:ln>
                  <a:noFill/>
                </a:ln>
                <a:solidFill>
                  <a:schemeClr val="bg1"/>
                </a:solidFill>
                <a:effectLst/>
                <a:uLnTx/>
                <a:uFillTx/>
                <a:cs typeface="Arial" charset="0"/>
              </a:rPr>
              <a:t>11 FEBRUARY </a:t>
            </a:r>
            <a:r>
              <a:rPr lang="en-ZA" sz="2000" b="1" kern="0" dirty="0">
                <a:solidFill>
                  <a:schemeClr val="bg1"/>
                </a:solidFill>
                <a:cs typeface="Arial" charset="0"/>
              </a:rPr>
              <a:t>2024</a:t>
            </a:r>
            <a:r>
              <a:rPr kumimoji="0" lang="en-ZA" sz="2000" b="1" i="0" u="none" strike="noStrike" kern="0" cap="none" spc="0" normalizeH="0" baseline="0" noProof="0" dirty="0">
                <a:ln>
                  <a:noFill/>
                </a:ln>
                <a:solidFill>
                  <a:schemeClr val="bg1"/>
                </a:solidFill>
                <a:effectLst/>
                <a:uLnTx/>
                <a:uFillTx/>
                <a:cs typeface="Arial" charset="0"/>
              </a:rPr>
              <a:t>,</a:t>
            </a:r>
            <a:r>
              <a:rPr kumimoji="0" lang="en-ZA" sz="2000" b="1" i="0" u="none" strike="noStrike" kern="0" cap="none" spc="0" normalizeH="0" noProof="0" dirty="0">
                <a:ln>
                  <a:noFill/>
                </a:ln>
                <a:solidFill>
                  <a:schemeClr val="bg1"/>
                </a:solidFill>
                <a:effectLst/>
                <a:uLnTx/>
                <a:uFillTx/>
                <a:cs typeface="Arial" charset="0"/>
              </a:rPr>
              <a:t>  </a:t>
            </a:r>
            <a:r>
              <a:rPr kumimoji="0" lang="en-ZA" sz="2000" b="1" i="0" u="none" strike="noStrike" kern="0" cap="none" spc="0" normalizeH="0" baseline="0" noProof="0" dirty="0">
                <a:ln>
                  <a:noFill/>
                </a:ln>
                <a:solidFill>
                  <a:schemeClr val="bg1"/>
                </a:solidFill>
                <a:effectLst/>
                <a:uLnTx/>
                <a:uFillTx/>
                <a:cs typeface="Arial" charset="0"/>
              </a:rPr>
              <a:t>11:00</a:t>
            </a:r>
          </a:p>
        </p:txBody>
      </p:sp>
      <p:sp>
        <p:nvSpPr>
          <p:cNvPr id="5" name="Subtitle 2">
            <a:extLst>
              <a:ext uri="{FF2B5EF4-FFF2-40B4-BE49-F238E27FC236}">
                <a16:creationId xmlns:a16="http://schemas.microsoft.com/office/drawing/2014/main" id="{BBE37CBF-F13E-4178-9277-D3F2A176387F}"/>
              </a:ext>
            </a:extLst>
          </p:cNvPr>
          <p:cNvSpPr txBox="1">
            <a:spLocks/>
          </p:cNvSpPr>
          <p:nvPr/>
        </p:nvSpPr>
        <p:spPr>
          <a:xfrm>
            <a:off x="536331" y="2699238"/>
            <a:ext cx="8161729" cy="1858694"/>
          </a:xfrm>
          <a:prstGeom prst="rect">
            <a:avLst/>
          </a:prstGeom>
        </p:spPr>
        <p:txBody>
          <a:bodyPr/>
          <a:lstStyle>
            <a:lvl1pPr marL="0" indent="0" algn="l" defTabSz="914400" rtl="0" eaLnBrk="1" latinLnBrk="0" hangingPunct="1">
              <a:lnSpc>
                <a:spcPct val="90000"/>
              </a:lnSpc>
              <a:spcBef>
                <a:spcPts val="1000"/>
              </a:spcBef>
              <a:buFontTx/>
              <a:buNone/>
              <a:defRPr sz="2000" b="0" i="0" kern="1200">
                <a:solidFill>
                  <a:schemeClr val="tx1">
                    <a:lumMod val="75000"/>
                    <a:lumOff val="25000"/>
                  </a:schemeClr>
                </a:solidFill>
                <a:latin typeface="Arial" charset="0"/>
                <a:ea typeface="+mn-ea"/>
                <a:cs typeface="+mn-cs"/>
              </a:defRPr>
            </a:lvl1pPr>
            <a:lvl2pPr marL="685800" indent="-228600" algn="l" defTabSz="914400" rtl="0" eaLnBrk="1" latinLnBrk="0" hangingPunct="1">
              <a:lnSpc>
                <a:spcPct val="90000"/>
              </a:lnSpc>
              <a:spcBef>
                <a:spcPts val="500"/>
              </a:spcBef>
              <a:buFontTx/>
              <a:buBlip>
                <a:blip r:embed="rId4"/>
              </a:buBlip>
              <a:defRPr sz="2000" b="0" i="0" kern="1200">
                <a:solidFill>
                  <a:schemeClr val="tx1">
                    <a:lumMod val="75000"/>
                    <a:lumOff val="25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2200" b="0" i="0" kern="120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ZA" dirty="0"/>
          </a:p>
          <a:p>
            <a:endParaRPr lang="en-ZA" dirty="0"/>
          </a:p>
          <a:p>
            <a:pPr algn="ctr">
              <a:lnSpc>
                <a:spcPct val="100000"/>
              </a:lnSpc>
            </a:pPr>
            <a:r>
              <a:rPr lang="en-US" b="1" kern="0" dirty="0">
                <a:solidFill>
                  <a:schemeClr val="bg1"/>
                </a:solidFill>
                <a:latin typeface="+mn-lt"/>
                <a:cs typeface="Arial" charset="0"/>
              </a:rPr>
              <a:t>APPOINTMENT OF A SERVICE PROVIDER FOR THE PROVISION OF MEDICAL AID BROKERAGE SERVICES </a:t>
            </a:r>
            <a:endParaRPr lang="en-ZA" b="1" kern="0" dirty="0">
              <a:solidFill>
                <a:schemeClr val="bg1"/>
              </a:solidFill>
              <a:latin typeface="+mn-lt"/>
              <a:cs typeface="Arial" charset="0"/>
            </a:endParaRPr>
          </a:p>
        </p:txBody>
      </p:sp>
    </p:spTree>
    <p:extLst>
      <p:ext uri="{BB962C8B-B14F-4D97-AF65-F5344CB8AC3E}">
        <p14:creationId xmlns:p14="http://schemas.microsoft.com/office/powerpoint/2010/main" val="87529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9</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rgbClr val="FF0000"/>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352596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BACKGROUND &amp; SCOPE OF WORK </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10</a:t>
            </a:fld>
            <a:endParaRPr lang="en-US" dirty="0"/>
          </a:p>
        </p:txBody>
      </p:sp>
      <p:sp>
        <p:nvSpPr>
          <p:cNvPr id="6" name="TextBox 5">
            <a:extLst>
              <a:ext uri="{FF2B5EF4-FFF2-40B4-BE49-F238E27FC236}">
                <a16:creationId xmlns:a16="http://schemas.microsoft.com/office/drawing/2014/main" id="{8AEA6649-9520-496D-AD42-986D9C9D0CAE}"/>
              </a:ext>
            </a:extLst>
          </p:cNvPr>
          <p:cNvSpPr txBox="1"/>
          <p:nvPr/>
        </p:nvSpPr>
        <p:spPr>
          <a:xfrm>
            <a:off x="126609" y="1046833"/>
            <a:ext cx="8468751" cy="785343"/>
          </a:xfrm>
          <a:prstGeom prst="rect">
            <a:avLst/>
          </a:prstGeom>
          <a:noFill/>
        </p:spPr>
        <p:txBody>
          <a:bodyPr wrap="square">
            <a:spAutoFit/>
          </a:bodyPr>
          <a:lstStyle/>
          <a:p>
            <a:pPr algn="just">
              <a:lnSpc>
                <a:spcPct val="150000"/>
              </a:lnSpc>
            </a:pPr>
            <a:r>
              <a:rPr lang="en-ZA" sz="1600" dirty="0"/>
              <a:t>Refer to section 2 of the RFP document for scope of work and requirements for the appointment </a:t>
            </a:r>
            <a:r>
              <a:rPr lang="en-US" sz="1600" dirty="0"/>
              <a:t>of a competent institution to provide SARS with the </a:t>
            </a:r>
            <a:r>
              <a:rPr lang="en-US" sz="1600"/>
              <a:t>required services .</a:t>
            </a:r>
            <a:r>
              <a:rPr lang="en-ZA" sz="1600" dirty="0"/>
              <a:t> </a:t>
            </a:r>
            <a:endParaRPr lang="en-ZA" dirty="0"/>
          </a:p>
        </p:txBody>
      </p:sp>
    </p:spTree>
    <p:extLst>
      <p:ext uri="{BB962C8B-B14F-4D97-AF65-F5344CB8AC3E}">
        <p14:creationId xmlns:p14="http://schemas.microsoft.com/office/powerpoint/2010/main" val="1116183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rgbClr val="FF0000"/>
                </a:solidFill>
              </a:rPr>
              <a:t>5</a:t>
            </a:r>
            <a:r>
              <a:rPr lang="en-ZA" sz="1800" b="1" dirty="0">
                <a:solidFill>
                  <a:srgbClr val="FF0000"/>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267544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b="1" dirty="0">
                <a:solidFill>
                  <a:schemeClr val="tx2"/>
                </a:solidFill>
                <a:effectLst>
                  <a:outerShdw blurRad="38100" dist="38100" dir="2700000" algn="tl">
                    <a:srgbClr val="000000">
                      <a:alpha val="43137"/>
                    </a:srgbClr>
                  </a:outerShdw>
                </a:effectLst>
                <a:latin typeface="+mj-lt"/>
                <a:ea typeface="+mj-ea"/>
                <a:cs typeface="+mj-cs"/>
              </a:rPr>
              <a:t>Refer to section 8 of the RFP doc</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12</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939909"/>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5"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1113627"/>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0</a:t>
            </a:r>
            <a:endParaRPr lang="en-GB" b="1" dirty="0">
              <a:solidFill>
                <a:schemeClr val="tx2"/>
              </a:solidFill>
            </a:endParaRPr>
          </a:p>
        </p:txBody>
      </p:sp>
      <p:sp>
        <p:nvSpPr>
          <p:cNvPr id="6" name="Rectangle 11">
            <a:extLst>
              <a:ext uri="{FF2B5EF4-FFF2-40B4-BE49-F238E27FC236}">
                <a16:creationId xmlns:a16="http://schemas.microsoft.com/office/drawing/2014/main" id="{D76C1CEA-7DF1-4756-B22D-05D99288F2E9}"/>
              </a:ext>
            </a:extLst>
          </p:cNvPr>
          <p:cNvSpPr>
            <a:spLocks noChangeArrowheads="1"/>
          </p:cNvSpPr>
          <p:nvPr/>
        </p:nvSpPr>
        <p:spPr bwMode="auto">
          <a:xfrm>
            <a:off x="573305" y="1883463"/>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Pre-Qualification</a:t>
            </a:r>
          </a:p>
        </p:txBody>
      </p:sp>
      <p:sp>
        <p:nvSpPr>
          <p:cNvPr id="7" name="Text Box 98">
            <a:extLst>
              <a:ext uri="{FF2B5EF4-FFF2-40B4-BE49-F238E27FC236}">
                <a16:creationId xmlns:a16="http://schemas.microsoft.com/office/drawing/2014/main" id="{E935DA4E-A466-4652-AC17-45EE64ECEEC8}"/>
              </a:ext>
            </a:extLst>
          </p:cNvPr>
          <p:cNvSpPr txBox="1">
            <a:spLocks noChangeArrowheads="1"/>
          </p:cNvSpPr>
          <p:nvPr/>
        </p:nvSpPr>
        <p:spPr bwMode="auto">
          <a:xfrm>
            <a:off x="3810633" y="643085"/>
            <a:ext cx="5060098" cy="2274149"/>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l">
              <a:lnSpc>
                <a:spcPct val="150000"/>
              </a:lnSpc>
              <a:buFont typeface="Arial" panose="020B0604020202020204" pitchFamily="34" charset="0"/>
              <a:buChar char="•"/>
            </a:pPr>
            <a:r>
              <a:rPr lang="en-ZA" sz="1200" b="1" dirty="0">
                <a:solidFill>
                  <a:schemeClr val="tx2"/>
                </a:solidFill>
              </a:rPr>
              <a:t>Invitation to Bid (SBD 1)</a:t>
            </a:r>
          </a:p>
          <a:p>
            <a:pPr marL="173038" indent="-173038">
              <a:lnSpc>
                <a:spcPct val="150000"/>
              </a:lnSpc>
              <a:buFontTx/>
              <a:buChar char="•"/>
            </a:pPr>
            <a:r>
              <a:rPr lang="en-ZA" sz="1200" b="1" dirty="0">
                <a:solidFill>
                  <a:schemeClr val="tx2"/>
                </a:solidFill>
              </a:rPr>
              <a:t>Central Registration Report (Central Database System) from NT</a:t>
            </a:r>
          </a:p>
          <a:p>
            <a:pPr marL="173038" indent="-173038">
              <a:lnSpc>
                <a:spcPct val="150000"/>
              </a:lnSpc>
              <a:buFontTx/>
              <a:buChar char="•"/>
            </a:pPr>
            <a:r>
              <a:rPr lang="en-ZA" sz="1200" b="1" dirty="0">
                <a:solidFill>
                  <a:schemeClr val="tx2"/>
                </a:solidFill>
              </a:rPr>
              <a:t>Standard Bidding Document (SBD 4)                     </a:t>
            </a:r>
          </a:p>
          <a:p>
            <a:pPr algn="l">
              <a:lnSpc>
                <a:spcPct val="150000"/>
              </a:lnSpc>
              <a:buFontTx/>
              <a:buChar char="•"/>
            </a:pPr>
            <a:r>
              <a:rPr lang="en-ZA" sz="1200" b="1" dirty="0">
                <a:solidFill>
                  <a:schemeClr val="tx2"/>
                </a:solidFill>
              </a:rPr>
              <a:t>   Preference Point Claim Form (SBD 6.1)</a:t>
            </a:r>
          </a:p>
          <a:p>
            <a:pPr algn="l">
              <a:lnSpc>
                <a:spcPct val="150000"/>
              </a:lnSpc>
              <a:buFontTx/>
              <a:buChar char="•"/>
            </a:pPr>
            <a:r>
              <a:rPr lang="en-US" sz="1200" b="1" dirty="0">
                <a:solidFill>
                  <a:schemeClr val="tx2"/>
                </a:solidFill>
              </a:rPr>
              <a:t>   Supplier Risk Questionnaire</a:t>
            </a:r>
            <a:endParaRPr lang="en-ZA" sz="1200" b="1" dirty="0">
              <a:solidFill>
                <a:schemeClr val="tx2"/>
              </a:solidFill>
            </a:endParaRPr>
          </a:p>
          <a:p>
            <a:pPr>
              <a:lnSpc>
                <a:spcPct val="150000"/>
              </a:lnSpc>
              <a:buFontTx/>
              <a:buChar char="•"/>
            </a:pPr>
            <a:r>
              <a:rPr lang="en-ZA" sz="1200" b="1" dirty="0">
                <a:solidFill>
                  <a:schemeClr val="tx2"/>
                </a:solidFill>
                <a:cs typeface="Times New Roman" pitchFamily="18" charset="0"/>
              </a:rPr>
              <a:t>   General Conditions of Contract (GCC)</a:t>
            </a:r>
          </a:p>
          <a:p>
            <a:pPr algn="l">
              <a:lnSpc>
                <a:spcPct val="150000"/>
              </a:lnSpc>
              <a:buFontTx/>
              <a:buChar char="•"/>
            </a:pPr>
            <a:r>
              <a:rPr lang="en-ZA" sz="1200" b="1" dirty="0">
                <a:solidFill>
                  <a:schemeClr val="tx2"/>
                </a:solidFill>
                <a:cs typeface="Times New Roman" pitchFamily="18" charset="0"/>
              </a:rPr>
              <a:t>   </a:t>
            </a:r>
            <a:r>
              <a:rPr lang="en-GB" sz="1200" b="1" dirty="0">
                <a:solidFill>
                  <a:schemeClr val="tx2"/>
                </a:solidFill>
                <a:cs typeface="Times New Roman" pitchFamily="18" charset="0"/>
              </a:rPr>
              <a:t>A complete set of three (3) most recent audited / independently reviewed financial statements</a:t>
            </a:r>
            <a:endParaRPr lang="en-ZA" sz="1200" b="1" dirty="0">
              <a:solidFill>
                <a:schemeClr val="tx2"/>
              </a:solidFill>
              <a:cs typeface="Times New Roman" pitchFamily="18" charset="0"/>
            </a:endParaRPr>
          </a:p>
        </p:txBody>
      </p:sp>
      <p:sp>
        <p:nvSpPr>
          <p:cNvPr id="8" name="Rectangle 7">
            <a:extLst>
              <a:ext uri="{FF2B5EF4-FFF2-40B4-BE49-F238E27FC236}">
                <a16:creationId xmlns:a16="http://schemas.microsoft.com/office/drawing/2014/main" id="{D76C1CEA-7DF1-4756-B22D-05D99288F2E9}"/>
              </a:ext>
            </a:extLst>
          </p:cNvPr>
          <p:cNvSpPr>
            <a:spLocks noChangeArrowheads="1"/>
          </p:cNvSpPr>
          <p:nvPr/>
        </p:nvSpPr>
        <p:spPr bwMode="auto">
          <a:xfrm>
            <a:off x="573305" y="4695030"/>
            <a:ext cx="2082296" cy="546411"/>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200" b="1" dirty="0">
                <a:solidFill>
                  <a:schemeClr val="tx2"/>
                </a:solidFill>
              </a:rPr>
              <a:t>Mandatory Requirement </a:t>
            </a:r>
          </a:p>
        </p:txBody>
      </p:sp>
      <p:sp>
        <p:nvSpPr>
          <p:cNvPr id="9" name="Text Box 75">
            <a:extLst>
              <a:ext uri="{FF2B5EF4-FFF2-40B4-BE49-F238E27FC236}">
                <a16:creationId xmlns:a16="http://schemas.microsoft.com/office/drawing/2014/main" id="{96DD892A-234F-424B-88F5-3A32BD7686F9}"/>
              </a:ext>
            </a:extLst>
          </p:cNvPr>
          <p:cNvSpPr txBox="1">
            <a:spLocks noChangeArrowheads="1"/>
          </p:cNvSpPr>
          <p:nvPr/>
        </p:nvSpPr>
        <p:spPr bwMode="auto">
          <a:xfrm>
            <a:off x="623456" y="4084481"/>
            <a:ext cx="1064586"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1</a:t>
            </a:r>
            <a:endParaRPr lang="en-GB" b="1" dirty="0">
              <a:solidFill>
                <a:schemeClr val="tx2"/>
              </a:solidFill>
            </a:endParaRPr>
          </a:p>
        </p:txBody>
      </p:sp>
      <p:sp>
        <p:nvSpPr>
          <p:cNvPr id="11" name="AutoShape 74">
            <a:extLst>
              <a:ext uri="{FF2B5EF4-FFF2-40B4-BE49-F238E27FC236}">
                <a16:creationId xmlns:a16="http://schemas.microsoft.com/office/drawing/2014/main" id="{6BEA4E51-E53C-D70F-39D4-6DCF5C4E18D7}"/>
              </a:ext>
            </a:extLst>
          </p:cNvPr>
          <p:cNvSpPr>
            <a:spLocks noChangeArrowheads="1"/>
          </p:cNvSpPr>
          <p:nvPr/>
        </p:nvSpPr>
        <p:spPr bwMode="auto">
          <a:xfrm>
            <a:off x="272756" y="3609021"/>
            <a:ext cx="3325090" cy="1950563"/>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3" name="Text Box 98">
            <a:extLst>
              <a:ext uri="{FF2B5EF4-FFF2-40B4-BE49-F238E27FC236}">
                <a16:creationId xmlns:a16="http://schemas.microsoft.com/office/drawing/2014/main" id="{D0D1BD58-6222-ACAF-5276-045D2430627A}"/>
              </a:ext>
            </a:extLst>
          </p:cNvPr>
          <p:cNvSpPr txBox="1">
            <a:spLocks noChangeArrowheads="1"/>
          </p:cNvSpPr>
          <p:nvPr/>
        </p:nvSpPr>
        <p:spPr bwMode="auto">
          <a:xfrm>
            <a:off x="3733260" y="3940767"/>
            <a:ext cx="5060098" cy="144315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1450" indent="-171450" algn="just">
              <a:lnSpc>
                <a:spcPct val="150000"/>
              </a:lnSpc>
              <a:buFont typeface="Arial" panose="020B0604020202020204" pitchFamily="34" charset="0"/>
              <a:buChar char="•"/>
            </a:pPr>
            <a:r>
              <a:rPr lang="en-ZA" sz="1200" b="1" dirty="0">
                <a:solidFill>
                  <a:schemeClr val="tx2"/>
                </a:solidFill>
              </a:rPr>
              <a:t>The bidding company must be registered with the Financial Sector Conduct Authority (FCSA) </a:t>
            </a:r>
          </a:p>
          <a:p>
            <a:pPr marL="171450" indent="-171450" algn="just">
              <a:lnSpc>
                <a:spcPct val="150000"/>
              </a:lnSpc>
              <a:buFont typeface="Arial" panose="020B0604020202020204" pitchFamily="34" charset="0"/>
              <a:buChar char="•"/>
            </a:pPr>
            <a:r>
              <a:rPr lang="en-ZA" sz="1200" b="1" dirty="0">
                <a:solidFill>
                  <a:schemeClr val="tx2"/>
                </a:solidFill>
              </a:rPr>
              <a:t>The bidding company must be registered with the Council for Medical Schemes (CMS)</a:t>
            </a:r>
          </a:p>
          <a:p>
            <a:pPr marL="171450" indent="-171450" algn="just">
              <a:lnSpc>
                <a:spcPct val="150000"/>
              </a:lnSpc>
              <a:buFont typeface="Arial" panose="020B0604020202020204" pitchFamily="34" charset="0"/>
              <a:buChar char="•"/>
            </a:pPr>
            <a:r>
              <a:rPr lang="en-ZA" sz="1200" b="1" dirty="0">
                <a:solidFill>
                  <a:schemeClr val="tx2"/>
                </a:solidFill>
              </a:rPr>
              <a:t>Proof of Professional Indemnity Insurance</a:t>
            </a:r>
            <a:endParaRPr lang="en-US" sz="1200" b="1" dirty="0">
              <a:solidFill>
                <a:schemeClr val="tx2"/>
              </a:solidFill>
            </a:endParaRPr>
          </a:p>
        </p:txBody>
      </p:sp>
    </p:spTree>
    <p:extLst>
      <p:ext uri="{BB962C8B-B14F-4D97-AF65-F5344CB8AC3E}">
        <p14:creationId xmlns:p14="http://schemas.microsoft.com/office/powerpoint/2010/main" val="372411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BID EVALUATION PROCESS   </a:t>
            </a:r>
            <a:r>
              <a:rPr lang="en-ZA" sz="1800" dirty="0">
                <a:solidFill>
                  <a:schemeClr val="tx2"/>
                </a:solidFill>
                <a:effectLst>
                  <a:outerShdw blurRad="38100" dist="38100" dir="2700000" algn="tl">
                    <a:srgbClr val="000000">
                      <a:alpha val="43137"/>
                    </a:srgbClr>
                  </a:outerShdw>
                </a:effectLst>
              </a:rPr>
              <a:t>Refer to section 9 of the RFP doc</a:t>
            </a:r>
            <a:br>
              <a:rPr lang="en-ZA" sz="1800" dirty="0">
                <a:solidFill>
                  <a:schemeClr val="tx2"/>
                </a:solidFill>
                <a:effectLst>
                  <a:outerShdw blurRad="38100" dist="38100" dir="2700000" algn="tl">
                    <a:srgbClr val="000000">
                      <a:alpha val="43137"/>
                    </a:srgbClr>
                  </a:outerShdw>
                </a:effectLst>
              </a:rPr>
            </a:br>
            <a:br>
              <a:rPr lang="en-ZA" sz="1800" dirty="0">
                <a:solidFill>
                  <a:schemeClr val="tx2"/>
                </a:solidFill>
                <a:effectLst>
                  <a:outerShdw blurRad="38100" dist="38100" dir="2700000" algn="tl">
                    <a:srgbClr val="000000">
                      <a:alpha val="43137"/>
                    </a:srgbClr>
                  </a:outerShdw>
                </a:effectLst>
              </a:rPr>
            </a:br>
            <a:endParaRPr lang="en-ZA" sz="1800" dirty="0">
              <a:solidFill>
                <a:schemeClr val="tx2"/>
              </a:solidFill>
              <a:effectLst>
                <a:outerShdw blurRad="38100" dist="38100" dir="2700000" algn="tl">
                  <a:srgbClr val="000000">
                    <a:alpha val="43137"/>
                  </a:srgbClr>
                </a:outerShdw>
              </a:effectLst>
            </a:endParaRPr>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13</a:t>
            </a:fld>
            <a:endParaRPr lang="en-US" dirty="0"/>
          </a:p>
        </p:txBody>
      </p:sp>
      <p:sp>
        <p:nvSpPr>
          <p:cNvPr id="4" name="AutoShape 74">
            <a:extLst>
              <a:ext uri="{FF2B5EF4-FFF2-40B4-BE49-F238E27FC236}">
                <a16:creationId xmlns:a16="http://schemas.microsoft.com/office/drawing/2014/main" id="{FF4088F1-A95E-411C-9D84-36E755FE6272}"/>
              </a:ext>
            </a:extLst>
          </p:cNvPr>
          <p:cNvSpPr>
            <a:spLocks noChangeArrowheads="1"/>
          </p:cNvSpPr>
          <p:nvPr/>
        </p:nvSpPr>
        <p:spPr bwMode="auto">
          <a:xfrm>
            <a:off x="273269" y="727752"/>
            <a:ext cx="3587214"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12" name="Text Box 91">
            <a:extLst>
              <a:ext uri="{FF2B5EF4-FFF2-40B4-BE49-F238E27FC236}">
                <a16:creationId xmlns:a16="http://schemas.microsoft.com/office/drawing/2014/main" id="{92D50F77-03FF-473D-B707-C515B27C806C}"/>
              </a:ext>
            </a:extLst>
          </p:cNvPr>
          <p:cNvSpPr txBox="1">
            <a:spLocks noChangeArrowheads="1"/>
          </p:cNvSpPr>
          <p:nvPr/>
        </p:nvSpPr>
        <p:spPr bwMode="auto">
          <a:xfrm>
            <a:off x="543847" y="876371"/>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2</a:t>
            </a:r>
            <a:endParaRPr lang="en-GB" b="1" dirty="0">
              <a:solidFill>
                <a:schemeClr val="tx2"/>
              </a:solidFill>
            </a:endParaRPr>
          </a:p>
        </p:txBody>
      </p:sp>
      <p:sp>
        <p:nvSpPr>
          <p:cNvPr id="14" name="Rectangle 12">
            <a:extLst>
              <a:ext uri="{FF2B5EF4-FFF2-40B4-BE49-F238E27FC236}">
                <a16:creationId xmlns:a16="http://schemas.microsoft.com/office/drawing/2014/main" id="{6D9EECB9-3C4D-4767-B062-66DB2E9F32A1}"/>
              </a:ext>
            </a:extLst>
          </p:cNvPr>
          <p:cNvSpPr>
            <a:spLocks noChangeArrowheads="1"/>
          </p:cNvSpPr>
          <p:nvPr/>
        </p:nvSpPr>
        <p:spPr bwMode="auto">
          <a:xfrm>
            <a:off x="469015" y="1309854"/>
            <a:ext cx="2066415" cy="473289"/>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050" b="1" dirty="0">
                <a:solidFill>
                  <a:schemeClr val="bg1"/>
                </a:solidFill>
                <a:cs typeface="Times New Roman" pitchFamily="18" charset="0"/>
              </a:rPr>
              <a:t> </a:t>
            </a:r>
            <a:r>
              <a:rPr lang="en-US" sz="1100" b="1" dirty="0">
                <a:solidFill>
                  <a:schemeClr val="bg1"/>
                </a:solidFill>
                <a:cs typeface="Times New Roman" pitchFamily="18" charset="0"/>
              </a:rPr>
              <a:t>Technical Evaluation</a:t>
            </a:r>
            <a:endParaRPr lang="en-US" sz="1050" b="1" dirty="0">
              <a:solidFill>
                <a:schemeClr val="bg1"/>
              </a:solidFill>
              <a:cs typeface="Times New Roman" pitchFamily="18" charset="0"/>
            </a:endParaRPr>
          </a:p>
        </p:txBody>
      </p:sp>
      <p:sp>
        <p:nvSpPr>
          <p:cNvPr id="16" name="Rectangle 11">
            <a:extLst>
              <a:ext uri="{FF2B5EF4-FFF2-40B4-BE49-F238E27FC236}">
                <a16:creationId xmlns:a16="http://schemas.microsoft.com/office/drawing/2014/main" id="{EF4D9F8C-8FBF-4CF5-827F-900907519BF8}"/>
              </a:ext>
            </a:extLst>
          </p:cNvPr>
          <p:cNvSpPr>
            <a:spLocks noChangeArrowheads="1"/>
          </p:cNvSpPr>
          <p:nvPr/>
        </p:nvSpPr>
        <p:spPr bwMode="auto">
          <a:xfrm>
            <a:off x="2810622" y="1309854"/>
            <a:ext cx="928695" cy="525855"/>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lgn="ctr">
              <a:defRPr/>
            </a:pPr>
            <a:r>
              <a:rPr lang="en-US" sz="1200" b="1" dirty="0">
                <a:solidFill>
                  <a:schemeClr val="bg1"/>
                </a:solidFill>
              </a:rPr>
              <a:t>100 points</a:t>
            </a:r>
          </a:p>
        </p:txBody>
      </p:sp>
      <p:sp>
        <p:nvSpPr>
          <p:cNvPr id="18" name="Rectangle 11">
            <a:extLst>
              <a:ext uri="{FF2B5EF4-FFF2-40B4-BE49-F238E27FC236}">
                <a16:creationId xmlns:a16="http://schemas.microsoft.com/office/drawing/2014/main" id="{8650FE23-10B6-4DC8-BEE4-FA286989A2E1}"/>
              </a:ext>
            </a:extLst>
          </p:cNvPr>
          <p:cNvSpPr>
            <a:spLocks noChangeArrowheads="1"/>
          </p:cNvSpPr>
          <p:nvPr/>
        </p:nvSpPr>
        <p:spPr bwMode="auto">
          <a:xfrm>
            <a:off x="469015" y="1984328"/>
            <a:ext cx="2925043" cy="761833"/>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t" anchorCtr="1"/>
          <a:lstStyle/>
          <a:p>
            <a:pPr marL="176213" indent="-176213" algn="ctr">
              <a:defRPr/>
            </a:pPr>
            <a:r>
              <a:rPr lang="en-US" sz="1200" b="1" dirty="0">
                <a:solidFill>
                  <a:schemeClr val="bg1"/>
                </a:solidFill>
              </a:rPr>
              <a:t>Achieve overall score of 70 out of 100 points to proceed to the next gate</a:t>
            </a:r>
          </a:p>
        </p:txBody>
      </p:sp>
      <p:sp>
        <p:nvSpPr>
          <p:cNvPr id="20" name="AutoShape 74">
            <a:extLst>
              <a:ext uri="{FF2B5EF4-FFF2-40B4-BE49-F238E27FC236}">
                <a16:creationId xmlns:a16="http://schemas.microsoft.com/office/drawing/2014/main" id="{FBD35483-9F55-440A-B28B-86D894FD6383}"/>
              </a:ext>
            </a:extLst>
          </p:cNvPr>
          <p:cNvSpPr>
            <a:spLocks noChangeArrowheads="1"/>
          </p:cNvSpPr>
          <p:nvPr/>
        </p:nvSpPr>
        <p:spPr bwMode="auto">
          <a:xfrm>
            <a:off x="273269" y="3295397"/>
            <a:ext cx="3587213" cy="2419026"/>
          </a:xfrm>
          <a:prstGeom prst="roundRect">
            <a:avLst>
              <a:gd name="adj" fmla="val 16667"/>
            </a:avLst>
          </a:prstGeom>
          <a:noFill/>
          <a:ln w="9525" algn="ctr">
            <a:solidFill>
              <a:srgbClr val="99CCFF"/>
            </a:solidFill>
            <a:round/>
            <a:headEnd/>
            <a:tailEnd/>
          </a:ln>
          <a:effectLst>
            <a:outerShdw dist="38100" dir="2700000" algn="tl" rotWithShape="0">
              <a:srgbClr val="000000">
                <a:alpha val="39999"/>
              </a:srgbClr>
            </a:outerShdw>
          </a:effectLst>
        </p:spPr>
        <p:txBody>
          <a:bodyPr wrap="none" anchor="ctr"/>
          <a:lstStyle/>
          <a:p>
            <a:pPr>
              <a:defRPr/>
            </a:pPr>
            <a:endParaRPr lang="en-ZA"/>
          </a:p>
        </p:txBody>
      </p:sp>
      <p:sp>
        <p:nvSpPr>
          <p:cNvPr id="21" name="Text Box 91">
            <a:extLst>
              <a:ext uri="{FF2B5EF4-FFF2-40B4-BE49-F238E27FC236}">
                <a16:creationId xmlns:a16="http://schemas.microsoft.com/office/drawing/2014/main" id="{D0280ABB-42A8-4FC4-86AD-CC0088042893}"/>
              </a:ext>
            </a:extLst>
          </p:cNvPr>
          <p:cNvSpPr txBox="1">
            <a:spLocks noChangeArrowheads="1"/>
          </p:cNvSpPr>
          <p:nvPr/>
        </p:nvSpPr>
        <p:spPr bwMode="auto">
          <a:xfrm>
            <a:off x="751414" y="3544214"/>
            <a:ext cx="1238557"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solidFill>
                  <a:schemeClr val="tx2"/>
                </a:solidFill>
              </a:rPr>
              <a:t>Gate 3</a:t>
            </a:r>
            <a:endParaRPr lang="en-GB" b="1" dirty="0">
              <a:solidFill>
                <a:schemeClr val="tx2"/>
              </a:solidFill>
            </a:endParaRPr>
          </a:p>
        </p:txBody>
      </p:sp>
      <p:sp>
        <p:nvSpPr>
          <p:cNvPr id="23" name="Text Box 99">
            <a:extLst>
              <a:ext uri="{FF2B5EF4-FFF2-40B4-BE49-F238E27FC236}">
                <a16:creationId xmlns:a16="http://schemas.microsoft.com/office/drawing/2014/main" id="{987E33C0-1001-4A36-8887-A0E8003F422C}"/>
              </a:ext>
            </a:extLst>
          </p:cNvPr>
          <p:cNvSpPr txBox="1">
            <a:spLocks noChangeArrowheads="1"/>
          </p:cNvSpPr>
          <p:nvPr/>
        </p:nvSpPr>
        <p:spPr bwMode="auto">
          <a:xfrm>
            <a:off x="4198660" y="3913546"/>
            <a:ext cx="3718951" cy="79252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ZA" sz="1200" b="1" dirty="0">
                <a:solidFill>
                  <a:schemeClr val="tx2"/>
                </a:solidFill>
              </a:rPr>
              <a:t>B-BBEE Certificate/ Sworn Affidavit</a:t>
            </a:r>
          </a:p>
          <a:p>
            <a:pPr marL="179388" indent="-179388">
              <a:buFont typeface="Arial" pitchFamily="34" charset="0"/>
              <a:buChar char="•"/>
            </a:pPr>
            <a:r>
              <a:rPr lang="en-US" sz="1200" b="1" dirty="0">
                <a:solidFill>
                  <a:schemeClr val="tx2"/>
                </a:solidFill>
              </a:rPr>
              <a:t>Preference Point Claim Form (SBD 6.1)</a:t>
            </a:r>
            <a:endParaRPr lang="en-ZA" sz="1200" b="1" dirty="0">
              <a:solidFill>
                <a:schemeClr val="tx2"/>
              </a:solidFill>
            </a:endParaRPr>
          </a:p>
          <a:p>
            <a:endParaRPr lang="en-ZA" sz="1100" b="1" dirty="0">
              <a:solidFill>
                <a:schemeClr val="accent2">
                  <a:lumMod val="50000"/>
                </a:schemeClr>
              </a:solidFill>
            </a:endParaRPr>
          </a:p>
          <a:p>
            <a:endParaRPr lang="en-ZA" sz="1050" b="1" dirty="0">
              <a:solidFill>
                <a:schemeClr val="accent2">
                  <a:lumMod val="50000"/>
                </a:schemeClr>
              </a:solidFill>
            </a:endParaRPr>
          </a:p>
        </p:txBody>
      </p:sp>
      <p:sp>
        <p:nvSpPr>
          <p:cNvPr id="19" name="Rectangle 12"/>
          <p:cNvSpPr>
            <a:spLocks noChangeArrowheads="1"/>
          </p:cNvSpPr>
          <p:nvPr/>
        </p:nvSpPr>
        <p:spPr bwMode="auto">
          <a:xfrm>
            <a:off x="615515" y="4281381"/>
            <a:ext cx="1518490" cy="406194"/>
          </a:xfrm>
          <a:prstGeom prst="rect">
            <a:avLst/>
          </a:prstGeom>
          <a:solidFill>
            <a:schemeClr val="accent1">
              <a:lumMod val="75000"/>
            </a:schemeClr>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1100" b="1" dirty="0">
                <a:solidFill>
                  <a:schemeClr val="bg1"/>
                </a:solidFill>
                <a:cs typeface="Times New Roman" pitchFamily="18" charset="0"/>
              </a:rPr>
              <a:t>BBBEE = 20</a:t>
            </a:r>
          </a:p>
        </p:txBody>
      </p:sp>
      <p:sp>
        <p:nvSpPr>
          <p:cNvPr id="5" name="Text Box 99">
            <a:extLst>
              <a:ext uri="{FF2B5EF4-FFF2-40B4-BE49-F238E27FC236}">
                <a16:creationId xmlns:a16="http://schemas.microsoft.com/office/drawing/2014/main" id="{2E29180A-E52F-4E20-E5D6-A412B090DA45}"/>
              </a:ext>
            </a:extLst>
          </p:cNvPr>
          <p:cNvSpPr txBox="1">
            <a:spLocks noChangeArrowheads="1"/>
          </p:cNvSpPr>
          <p:nvPr/>
        </p:nvSpPr>
        <p:spPr bwMode="auto">
          <a:xfrm>
            <a:off x="4131061" y="1245703"/>
            <a:ext cx="3718951" cy="79252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marL="179388" indent="-179388">
              <a:buFont typeface="Arial" pitchFamily="34" charset="0"/>
              <a:buChar char="•"/>
            </a:pPr>
            <a:r>
              <a:rPr lang="en-US" sz="1200" b="1" dirty="0">
                <a:solidFill>
                  <a:schemeClr val="tx2"/>
                </a:solidFill>
              </a:rPr>
              <a:t>Annexure A1 : Technical evaluation criteria (Desktop )</a:t>
            </a:r>
            <a:endParaRPr lang="en-ZA" sz="1200" b="1" dirty="0">
              <a:solidFill>
                <a:schemeClr val="tx2"/>
              </a:solidFill>
            </a:endParaRPr>
          </a:p>
          <a:p>
            <a:endParaRPr lang="en-ZA" sz="1100" b="1" dirty="0">
              <a:solidFill>
                <a:schemeClr val="accent2">
                  <a:lumMod val="50000"/>
                </a:schemeClr>
              </a:solidFill>
            </a:endParaRPr>
          </a:p>
          <a:p>
            <a:endParaRPr lang="en-ZA" sz="1050" b="1" dirty="0">
              <a:solidFill>
                <a:schemeClr val="accent2">
                  <a:lumMod val="50000"/>
                </a:schemeClr>
              </a:solidFill>
            </a:endParaRPr>
          </a:p>
        </p:txBody>
      </p:sp>
    </p:spTree>
    <p:extLst>
      <p:ext uri="{BB962C8B-B14F-4D97-AF65-F5344CB8AC3E}">
        <p14:creationId xmlns:p14="http://schemas.microsoft.com/office/powerpoint/2010/main" val="3341055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14</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rgbClr val="FF0000"/>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202794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15</a:t>
            </a:fld>
            <a:endParaRPr lang="en-US" dirty="0"/>
          </a:p>
        </p:txBody>
      </p:sp>
      <p:sp>
        <p:nvSpPr>
          <p:cNvPr id="6" name="Title 1"/>
          <p:cNvSpPr txBox="1">
            <a:spLocks noGrp="1"/>
          </p:cNvSpPr>
          <p:nvPr>
            <p:ph type="title"/>
          </p:nvPr>
        </p:nvSpPr>
        <p:spPr>
          <a:xfrm>
            <a:off x="341313" y="410348"/>
            <a:ext cx="7886700" cy="533400"/>
          </a:xfrm>
          <a:prstGeom prst="rect">
            <a:avLst/>
          </a:prstGeom>
        </p:spPr>
        <p:txBody>
          <a:bodyPr lIns="360000"/>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Bid Evaluation Process  Gate 3 – Price</a:t>
            </a:r>
          </a:p>
        </p:txBody>
      </p:sp>
      <p:sp>
        <p:nvSpPr>
          <p:cNvPr id="7" name="Rectangle 6"/>
          <p:cNvSpPr/>
          <p:nvPr/>
        </p:nvSpPr>
        <p:spPr>
          <a:xfrm>
            <a:off x="585525" y="1052302"/>
            <a:ext cx="7398275" cy="1345048"/>
          </a:xfrm>
          <a:prstGeom prst="rect">
            <a:avLst/>
          </a:prstGeom>
        </p:spPr>
        <p:txBody>
          <a:bodyPr wrap="square">
            <a:spAutoFit/>
          </a:bodyPr>
          <a:lstStyle/>
          <a:p>
            <a:pPr marL="285750" indent="-285750" algn="just">
              <a:lnSpc>
                <a:spcPct val="150000"/>
              </a:lnSpc>
              <a:buFont typeface="Wingdings" panose="05000000000000000000" pitchFamily="2" charset="2"/>
              <a:buChar char="v"/>
            </a:pPr>
            <a:r>
              <a:rPr lang="en-ZA" sz="1400" dirty="0">
                <a:solidFill>
                  <a:srgbClr val="003366"/>
                </a:solidFill>
                <a:ea typeface="Times New Roman" pitchFamily="18" charset="0"/>
                <a:cs typeface="Tahoma" pitchFamily="34" charset="0"/>
              </a:rPr>
              <a:t>There are no cost implications for SARS and its employees for this bid. The compensation of the successful Bidder shall be as per the provisions of the Medical Aid Scheme Act No. 131 of 1998</a:t>
            </a:r>
          </a:p>
          <a:p>
            <a:pPr marL="285750" indent="-285750" algn="just">
              <a:lnSpc>
                <a:spcPct val="150000"/>
              </a:lnSpc>
              <a:buFont typeface="Wingdings" panose="05000000000000000000" pitchFamily="2" charset="2"/>
              <a:buChar char="v"/>
            </a:pPr>
            <a:r>
              <a:rPr lang="en-ZA" sz="1400" dirty="0">
                <a:solidFill>
                  <a:srgbClr val="003366"/>
                </a:solidFill>
                <a:ea typeface="Times New Roman" pitchFamily="18" charset="0"/>
                <a:cs typeface="Tahoma" pitchFamily="34" charset="0"/>
              </a:rPr>
              <a:t>Therefore, there will be no pricing evaluation for this tender.</a:t>
            </a:r>
          </a:p>
        </p:txBody>
      </p:sp>
    </p:spTree>
    <p:extLst>
      <p:ext uri="{BB962C8B-B14F-4D97-AF65-F5344CB8AC3E}">
        <p14:creationId xmlns:p14="http://schemas.microsoft.com/office/powerpoint/2010/main" val="1752963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16</a:t>
            </a:fld>
            <a:endParaRPr lang="en-US" dirty="0"/>
          </a:p>
        </p:txBody>
      </p:sp>
      <p:sp>
        <p:nvSpPr>
          <p:cNvPr id="4" name="Title 3">
            <a:extLst>
              <a:ext uri="{FF2B5EF4-FFF2-40B4-BE49-F238E27FC236}">
                <a16:creationId xmlns:a16="http://schemas.microsoft.com/office/drawing/2014/main" id="{5B6BB4A6-A0EE-2CC2-876E-1FC539E8C275}"/>
              </a:ext>
            </a:extLst>
          </p:cNvPr>
          <p:cNvSpPr>
            <a:spLocks noGrp="1"/>
          </p:cNvSpPr>
          <p:nvPr>
            <p:ph type="title"/>
          </p:nvPr>
        </p:nvSpPr>
        <p:spPr/>
        <p:txBody>
          <a:bodyPr/>
          <a:lstStyle/>
          <a:p>
            <a:r>
              <a:rPr lang="en-ZA" dirty="0"/>
              <a:t>Specific goals  evaluation  and evidence </a:t>
            </a:r>
          </a:p>
        </p:txBody>
      </p:sp>
      <p:graphicFrame>
        <p:nvGraphicFramePr>
          <p:cNvPr id="5" name="Table 4">
            <a:extLst>
              <a:ext uri="{FF2B5EF4-FFF2-40B4-BE49-F238E27FC236}">
                <a16:creationId xmlns:a16="http://schemas.microsoft.com/office/drawing/2014/main" id="{75354591-E59C-C35C-DFBE-F0FD3E6CD7F0}"/>
              </a:ext>
            </a:extLst>
          </p:cNvPr>
          <p:cNvGraphicFramePr>
            <a:graphicFrameLocks noGrp="1"/>
          </p:cNvGraphicFramePr>
          <p:nvPr/>
        </p:nvGraphicFramePr>
        <p:xfrm>
          <a:off x="1206631" y="1635397"/>
          <a:ext cx="6667109" cy="3560029"/>
        </p:xfrm>
        <a:graphic>
          <a:graphicData uri="http://schemas.openxmlformats.org/drawingml/2006/table">
            <a:tbl>
              <a:tblPr firstRow="1" firstCol="1" bandRow="1"/>
              <a:tblGrid>
                <a:gridCol w="4258213">
                  <a:extLst>
                    <a:ext uri="{9D8B030D-6E8A-4147-A177-3AD203B41FA5}">
                      <a16:colId xmlns:a16="http://schemas.microsoft.com/office/drawing/2014/main" val="694497913"/>
                    </a:ext>
                  </a:extLst>
                </a:gridCol>
                <a:gridCol w="2408896">
                  <a:extLst>
                    <a:ext uri="{9D8B030D-6E8A-4147-A177-3AD203B41FA5}">
                      <a16:colId xmlns:a16="http://schemas.microsoft.com/office/drawing/2014/main" val="2330267488"/>
                    </a:ext>
                  </a:extLst>
                </a:gridCol>
              </a:tblGrid>
              <a:tr h="570119">
                <a:tc>
                  <a:txBody>
                    <a:bodyPr/>
                    <a:lstStyle/>
                    <a:p>
                      <a:pPr algn="ctr">
                        <a:lnSpc>
                          <a:spcPct val="115000"/>
                        </a:lnSpc>
                      </a:pPr>
                      <a:r>
                        <a:rPr lang="en-ZA" sz="1500" b="1" dirty="0">
                          <a:solidFill>
                            <a:srgbClr val="FFFFFF"/>
                          </a:solidFill>
                          <a:effectLst/>
                          <a:latin typeface="Arial Narrow" panose="020B0606020202030204" pitchFamily="34" charset="0"/>
                          <a:ea typeface="Calibri" panose="020F0502020204030204" pitchFamily="34" charset="0"/>
                        </a:rPr>
                        <a:t>Specific goals evaluation Criteria</a:t>
                      </a:r>
                      <a:endParaRPr lang="en-ZA" sz="1500" dirty="0">
                        <a:effectLst/>
                        <a:latin typeface="Arial Narrow" panose="020B0606020202030204" pitchFamily="34" charset="0"/>
                        <a:ea typeface="Calibri" panose="020F0502020204030204" pitchFamily="34" charset="0"/>
                      </a:endParaRPr>
                    </a:p>
                  </a:txBody>
                  <a:tcPr marL="51435" marR="51435" marT="40481" marB="271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a:txBody>
                    <a:bodyPr/>
                    <a:lstStyle/>
                    <a:p>
                      <a:pPr algn="ctr">
                        <a:lnSpc>
                          <a:spcPct val="115000"/>
                        </a:lnSpc>
                      </a:pPr>
                      <a:r>
                        <a:rPr lang="en-ZA" sz="1500" b="1" dirty="0">
                          <a:solidFill>
                            <a:srgbClr val="FFFFFF"/>
                          </a:solidFill>
                          <a:effectLst/>
                          <a:latin typeface="Arial Narrow" panose="020B0606020202030204" pitchFamily="34" charset="0"/>
                          <a:ea typeface="Calibri" panose="020F0502020204030204" pitchFamily="34" charset="0"/>
                        </a:rPr>
                        <a:t>Maximum Points that may be awarded</a:t>
                      </a:r>
                      <a:endParaRPr lang="en-ZA" sz="1500" dirty="0">
                        <a:effectLst/>
                        <a:latin typeface="Arial Narrow" panose="020B0606020202030204" pitchFamily="34" charset="0"/>
                        <a:ea typeface="Calibri" panose="020F0502020204030204" pitchFamily="34" charset="0"/>
                      </a:endParaRPr>
                    </a:p>
                  </a:txBody>
                  <a:tcPr marL="51435" marR="51435" marT="40481" marB="271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extLst>
                  <a:ext uri="{0D108BD9-81ED-4DB2-BD59-A6C34878D82A}">
                    <a16:rowId xmlns:a16="http://schemas.microsoft.com/office/drawing/2014/main" val="1123856853"/>
                  </a:ext>
                </a:extLst>
              </a:tr>
              <a:tr h="2989910">
                <a:tc>
                  <a:txBody>
                    <a:bodyPr/>
                    <a:lstStyle/>
                    <a:p>
                      <a:pPr>
                        <a:lnSpc>
                          <a:spcPct val="115000"/>
                        </a:lnSpc>
                      </a:pPr>
                      <a:endParaRPr lang="en-ZA" sz="1500" dirty="0">
                        <a:solidFill>
                          <a:srgbClr val="000000"/>
                        </a:solidFill>
                        <a:effectLst/>
                        <a:latin typeface="Arial Narrow" panose="020B0606020202030204" pitchFamily="34" charset="0"/>
                        <a:ea typeface="Calibri" panose="020F0502020204030204" pitchFamily="34" charset="0"/>
                      </a:endParaRPr>
                    </a:p>
                    <a:p>
                      <a:pPr>
                        <a:lnSpc>
                          <a:spcPct val="115000"/>
                        </a:lnSpc>
                      </a:pPr>
                      <a:r>
                        <a:rPr lang="en-ZA" sz="1500" dirty="0">
                          <a:solidFill>
                            <a:srgbClr val="000000"/>
                          </a:solidFill>
                          <a:effectLst/>
                          <a:latin typeface="Arial Narrow" panose="020B0606020202030204" pitchFamily="34" charset="0"/>
                          <a:ea typeface="Calibri" panose="020F0502020204030204" pitchFamily="34" charset="0"/>
                        </a:rPr>
                        <a:t>Bidders to submit:</a:t>
                      </a:r>
                    </a:p>
                    <a:p>
                      <a:pPr>
                        <a:lnSpc>
                          <a:spcPct val="115000"/>
                        </a:lnSpc>
                      </a:pPr>
                      <a:endParaRPr lang="en-ZA" sz="1500" dirty="0">
                        <a:effectLst/>
                        <a:latin typeface="Arial Narrow" panose="020B0606020202030204" pitchFamily="34" charset="0"/>
                        <a:ea typeface="Calibri" panose="020F0502020204030204" pitchFamily="34" charset="0"/>
                      </a:endParaRPr>
                    </a:p>
                    <a:p>
                      <a:pPr marL="342900" lvl="0" indent="-342900" algn="just">
                        <a:lnSpc>
                          <a:spcPct val="115000"/>
                        </a:lnSpc>
                        <a:buFont typeface="+mj-lt"/>
                        <a:buAutoNum type="alphaLcParenR"/>
                      </a:pPr>
                      <a:r>
                        <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duly completed SBD 6.1 Preference point claim form, </a:t>
                      </a:r>
                    </a:p>
                    <a:p>
                      <a:pPr marL="342900" lvl="0" indent="-342900" algn="just">
                        <a:lnSpc>
                          <a:spcPct val="115000"/>
                        </a:lnSpc>
                        <a:buFont typeface="+mj-lt"/>
                        <a:buAutoNum type="alphaLcParenR"/>
                      </a:pPr>
                      <a:endPar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0" lvl="0" indent="0" algn="just">
                        <a:lnSpc>
                          <a:spcPct val="115000"/>
                        </a:lnSpc>
                        <a:buFont typeface="+mj-lt"/>
                        <a:buNone/>
                      </a:pPr>
                      <a:r>
                        <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           and</a:t>
                      </a:r>
                    </a:p>
                    <a:p>
                      <a:pPr marL="342900" lvl="0" indent="-342900" algn="just">
                        <a:lnSpc>
                          <a:spcPct val="115000"/>
                        </a:lnSpc>
                        <a:buFont typeface="+mj-lt"/>
                        <a:buAutoNum type="alphaLcParenR"/>
                      </a:pPr>
                      <a:endPar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mj-lt"/>
                        <a:buAutoNum type="alphaLcParenR"/>
                      </a:pPr>
                      <a:r>
                        <a:rPr lang="en-ZA" sz="15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A valid B-BBEE certificate or sworn affidavit.</a:t>
                      </a:r>
                    </a:p>
                    <a:p>
                      <a:pPr marL="0" lvl="0" indent="0" algn="just">
                        <a:lnSpc>
                          <a:spcPct val="115000"/>
                        </a:lnSpc>
                        <a:buFont typeface="+mj-lt"/>
                        <a:buNone/>
                      </a:pPr>
                      <a:endParaRPr lang="en-ZA" sz="1500" dirty="0">
                        <a:effectLst/>
                        <a:latin typeface="Arial Narrow" panose="020B0606020202030204" pitchFamily="34" charset="0"/>
                        <a:ea typeface="Times New Roman" panose="02020603050405020304" pitchFamily="18" charset="0"/>
                        <a:cs typeface="Arial" panose="020B0604020202020204" pitchFamily="34" charset="0"/>
                      </a:endParaRPr>
                    </a:p>
                  </a:txBody>
                  <a:tcPr marL="51435" marR="51435" marT="40481" marB="2714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111760" algn="ctr">
                        <a:lnSpc>
                          <a:spcPct val="115000"/>
                        </a:lnSpc>
                      </a:pPr>
                      <a:r>
                        <a:rPr lang="en-ZA" sz="1500" dirty="0">
                          <a:effectLst/>
                          <a:latin typeface="Arial Narrow" panose="020B0606020202030204" pitchFamily="34" charset="0"/>
                          <a:ea typeface="Calibri" panose="020F0502020204030204" pitchFamily="34" charset="0"/>
                        </a:rPr>
                        <a:t>20</a:t>
                      </a:r>
                    </a:p>
                  </a:txBody>
                  <a:tcPr marL="51435" marR="51435" marT="40481" marB="2714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487366"/>
                  </a:ext>
                </a:extLst>
              </a:tr>
            </a:tbl>
          </a:graphicData>
        </a:graphic>
      </p:graphicFrame>
    </p:spTree>
    <p:extLst>
      <p:ext uri="{BB962C8B-B14F-4D97-AF65-F5344CB8AC3E}">
        <p14:creationId xmlns:p14="http://schemas.microsoft.com/office/powerpoint/2010/main" val="422369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17</a:t>
            </a:fld>
            <a:endParaRPr lang="en-US" dirty="0"/>
          </a:p>
        </p:txBody>
      </p:sp>
      <p:sp>
        <p:nvSpPr>
          <p:cNvPr id="6" name="Title 1"/>
          <p:cNvSpPr txBox="1">
            <a:spLocks noGrp="1"/>
          </p:cNvSpPr>
          <p:nvPr>
            <p:ph type="title"/>
          </p:nvPr>
        </p:nvSpPr>
        <p:spPr>
          <a:xfrm>
            <a:off x="341313" y="174625"/>
            <a:ext cx="7886700" cy="533400"/>
          </a:xfrm>
          <a:prstGeom prst="rect">
            <a:avLst/>
          </a:prstGeom>
        </p:spPr>
        <p:txBody>
          <a:bodyPr lIns="360000">
            <a:normAutofit fontScale="90000"/>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B-BBEE/specific goals evaluation (Gate 3, Stage 2)</a:t>
            </a:r>
            <a:br>
              <a:rPr lang="en-ZA" sz="2000" b="1" dirty="0">
                <a:solidFill>
                  <a:schemeClr val="tx2"/>
                </a:solidFill>
                <a:effectLst>
                  <a:outerShdw blurRad="38100" dist="38100" dir="2700000" algn="tl">
                    <a:srgbClr val="000000">
                      <a:alpha val="43137"/>
                    </a:srgbClr>
                  </a:outerShdw>
                </a:effectLst>
                <a:latin typeface="+mj-lt"/>
                <a:ea typeface="+mj-ea"/>
                <a:cs typeface="+mj-cs"/>
              </a:rPr>
            </a:br>
            <a:endParaRPr lang="en-ZA" sz="2000" b="1" dirty="0">
              <a:solidFill>
                <a:schemeClr val="tx2"/>
              </a:solidFill>
              <a:effectLst>
                <a:outerShdw blurRad="38100" dist="38100" dir="2700000" algn="tl">
                  <a:srgbClr val="000000">
                    <a:alpha val="43137"/>
                  </a:srgbClr>
                </a:outerShdw>
              </a:effectLst>
              <a:latin typeface="+mj-lt"/>
              <a:ea typeface="+mj-ea"/>
              <a:cs typeface="+mj-cs"/>
            </a:endParaRPr>
          </a:p>
        </p:txBody>
      </p:sp>
      <p:sp>
        <p:nvSpPr>
          <p:cNvPr id="4" name="TextBox 3">
            <a:extLst>
              <a:ext uri="{FF2B5EF4-FFF2-40B4-BE49-F238E27FC236}">
                <a16:creationId xmlns:a16="http://schemas.microsoft.com/office/drawing/2014/main" id="{02311964-346D-4913-54C1-650BE9B502CF}"/>
              </a:ext>
            </a:extLst>
          </p:cNvPr>
          <p:cNvSpPr txBox="1"/>
          <p:nvPr/>
        </p:nvSpPr>
        <p:spPr>
          <a:xfrm>
            <a:off x="169681" y="765626"/>
            <a:ext cx="8814063" cy="4379019"/>
          </a:xfrm>
          <a:prstGeom prst="rect">
            <a:avLst/>
          </a:prstGeom>
          <a:noFill/>
        </p:spPr>
        <p:txBody>
          <a:bodyPr wrap="square">
            <a:spAutoFit/>
          </a:bodyPr>
          <a:lstStyle/>
          <a:p>
            <a:pPr marL="342900" lvl="0" indent="-342900" algn="just">
              <a:lnSpc>
                <a:spcPct val="107000"/>
              </a:lnSpc>
              <a:spcAft>
                <a:spcPts val="600"/>
              </a:spcAft>
              <a:buAutoNum type="arabicPeriod"/>
              <a:tabLst>
                <a:tab pos="457200" algn="l"/>
                <a:tab pos="1828800" algn="l"/>
                <a:tab pos="3657600" algn="l"/>
                <a:tab pos="5029200" algn="l"/>
              </a:tabLst>
            </a:pPr>
            <a:r>
              <a:rPr lang="en-ZA" sz="1400" dirty="0">
                <a:solidFill>
                  <a:srgbClr val="003366"/>
                </a:solidFill>
                <a:cs typeface="Tahoma" pitchFamily="34" charset="0"/>
              </a:rPr>
              <a:t>Points for specific goals can only be awarded to a bidder who submits a valid B-BBEE certificate or affidavit’ Share Certificate of the company or CIPC registration documents or letter from an attorney or registered accountant in their letterhead for the verification of ownership points claimed.</a:t>
            </a:r>
          </a:p>
          <a:p>
            <a:pPr marL="342900" lvl="0" indent="-342900" algn="just">
              <a:lnSpc>
                <a:spcPct val="107000"/>
              </a:lnSpc>
              <a:spcAft>
                <a:spcPts val="600"/>
              </a:spcAft>
              <a:buAutoNum type="arabicPeriod"/>
              <a:tabLst>
                <a:tab pos="457200" algn="l"/>
                <a:tab pos="1828800" algn="l"/>
                <a:tab pos="3657600" algn="l"/>
                <a:tab pos="5029200" algn="l"/>
              </a:tabLst>
            </a:pPr>
            <a:r>
              <a:rPr lang="en-ZA" sz="1400" dirty="0">
                <a:solidFill>
                  <a:srgbClr val="003366"/>
                </a:solidFill>
                <a:cs typeface="Tahoma" pitchFamily="34" charset="0"/>
              </a:rPr>
              <a:t>Bidders who do not claim preference points may be scored zero for specific goals.</a:t>
            </a:r>
          </a:p>
          <a:p>
            <a:pPr marL="342900" lvl="0" indent="-342900" algn="just">
              <a:lnSpc>
                <a:spcPct val="107000"/>
              </a:lnSpc>
              <a:spcAft>
                <a:spcPts val="600"/>
              </a:spcAft>
              <a:buAutoNum type="arabicPeriod"/>
              <a:tabLst>
                <a:tab pos="457200" algn="l"/>
                <a:tab pos="1828800" algn="l"/>
                <a:tab pos="3657600" algn="l"/>
                <a:tab pos="5029200" algn="l"/>
              </a:tabLst>
            </a:pPr>
            <a:r>
              <a:rPr lang="en-ZA" sz="1400" dirty="0">
                <a:solidFill>
                  <a:srgbClr val="003366"/>
                </a:solidFill>
                <a:cs typeface="Tahoma" pitchFamily="34" charset="0"/>
              </a:rPr>
              <a:t>Failure of a bidder to submit a B-BBEE certificate from a verification agency accredited by the South African Accreditation System (SANAS), a CIPC B-BBEE Certificate for Exempted Micro Enterprise (EME), or a sworn affidavit confirming annual turnover and level of black ownership in the case of an Exempted Micro Enterprise (EME) and Qualifying Small Enterprise (QSE) together with the proposal, will be considered in a manner that preference points for Specific goals are not claimed.</a:t>
            </a:r>
          </a:p>
          <a:p>
            <a:pPr marL="342900" lvl="0" indent="-342900" algn="just">
              <a:lnSpc>
                <a:spcPct val="107000"/>
              </a:lnSpc>
              <a:spcAft>
                <a:spcPts val="600"/>
              </a:spcAft>
              <a:buAutoNum type="arabicPeriod"/>
              <a:tabLst>
                <a:tab pos="457200" algn="l"/>
                <a:tab pos="1828800" algn="l"/>
                <a:tab pos="3657600" algn="l"/>
                <a:tab pos="5029200" algn="l"/>
              </a:tabLst>
            </a:pPr>
            <a:r>
              <a:rPr lang="en-ZA" sz="1400" dirty="0">
                <a:solidFill>
                  <a:srgbClr val="003366"/>
                </a:solidFill>
                <a:cs typeface="Tahoma" pitchFamily="34" charset="0"/>
              </a:rPr>
              <a:t>The B-BBEE certificate or affidavit should be submitted in the name of the bidding entity. If the proposal is submitted by an incorporated joint venture, the incorporated joint venture must submit their B-BBEE status level verification certificate or affidavit.</a:t>
            </a:r>
          </a:p>
          <a:p>
            <a:pPr marL="342900" lvl="0" indent="-342900" algn="just">
              <a:lnSpc>
                <a:spcPct val="107000"/>
              </a:lnSpc>
              <a:spcAft>
                <a:spcPts val="600"/>
              </a:spcAft>
              <a:buAutoNum type="arabicPeriod"/>
              <a:tabLst>
                <a:tab pos="457200" algn="l"/>
                <a:tab pos="1828800" algn="l"/>
                <a:tab pos="3657600" algn="l"/>
                <a:tab pos="5029200" algn="l"/>
              </a:tabLst>
            </a:pPr>
            <a:r>
              <a:rPr lang="en-ZA" sz="1400" dirty="0">
                <a:solidFill>
                  <a:srgbClr val="003366"/>
                </a:solidFill>
                <a:cs typeface="Tahoma" pitchFamily="34" charset="0"/>
              </a:rPr>
              <a:t>If the proposal is submitted by an unincorporated joint venture arrangement, the unincorporated joint venture must submit a consolidated B-BBEE certificate or affidavit as if they were a group structure, and that such consolidated B-BBEE certificate or affidavit is prepared for every separate proposal. </a:t>
            </a:r>
          </a:p>
          <a:p>
            <a:pPr marL="342900" lvl="0" indent="-342900" algn="just">
              <a:lnSpc>
                <a:spcPct val="107000"/>
              </a:lnSpc>
              <a:spcAft>
                <a:spcPts val="600"/>
              </a:spcAft>
              <a:buAutoNum type="arabicPeriod"/>
              <a:tabLst>
                <a:tab pos="457200" algn="l"/>
                <a:tab pos="1828800" algn="l"/>
                <a:tab pos="3657600" algn="l"/>
                <a:tab pos="5029200" algn="l"/>
              </a:tabLst>
            </a:pPr>
            <a:r>
              <a:rPr lang="en-ZA" sz="1400" dirty="0">
                <a:solidFill>
                  <a:srgbClr val="003366"/>
                </a:solidFill>
                <a:cs typeface="Tahoma" pitchFamily="34" charset="0"/>
              </a:rPr>
              <a:t>SARS reserves the right to request bidders to submit proof of any information, to substantiate claims made about their Specific goals</a:t>
            </a:r>
          </a:p>
        </p:txBody>
      </p:sp>
    </p:spTree>
    <p:extLst>
      <p:ext uri="{BB962C8B-B14F-4D97-AF65-F5344CB8AC3E}">
        <p14:creationId xmlns:p14="http://schemas.microsoft.com/office/powerpoint/2010/main" val="580108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18</a:t>
            </a:fld>
            <a:endParaRPr lang="en-US" dirty="0"/>
          </a:p>
        </p:txBody>
      </p:sp>
      <p:sp>
        <p:nvSpPr>
          <p:cNvPr id="5" name="Title 5"/>
          <p:cNvSpPr txBox="1">
            <a:spLocks/>
          </p:cNvSpPr>
          <p:nvPr/>
        </p:nvSpPr>
        <p:spPr>
          <a:xfrm>
            <a:off x="206735" y="127979"/>
            <a:ext cx="8994530" cy="61421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pPr lvl="0" algn="just"/>
            <a:r>
              <a:rPr lang="en-ZA" sz="2000" dirty="0">
                <a:latin typeface="Arial Narrow" panose="020B0606020202030204" pitchFamily="34" charset="0"/>
                <a:cs typeface="Arial" panose="020B0604020202020204" pitchFamily="34" charset="0"/>
              </a:rPr>
              <a:t>MANDATORY AND POINTS AWARDED FOR BBBEE CONTRIBUTION</a:t>
            </a:r>
          </a:p>
        </p:txBody>
      </p:sp>
      <p:pic>
        <p:nvPicPr>
          <p:cNvPr id="2" name="Picture 1">
            <a:extLst>
              <a:ext uri="{FF2B5EF4-FFF2-40B4-BE49-F238E27FC236}">
                <a16:creationId xmlns:a16="http://schemas.microsoft.com/office/drawing/2014/main" id="{3BCEFD26-37BB-99B7-8AF9-88FB904EEB77}"/>
              </a:ext>
            </a:extLst>
          </p:cNvPr>
          <p:cNvPicPr>
            <a:picLocks noChangeAspect="1"/>
          </p:cNvPicPr>
          <p:nvPr/>
        </p:nvPicPr>
        <p:blipFill>
          <a:blip r:embed="rId2"/>
          <a:stretch>
            <a:fillRect/>
          </a:stretch>
        </p:blipFill>
        <p:spPr>
          <a:xfrm>
            <a:off x="286246" y="527343"/>
            <a:ext cx="7521934" cy="3670946"/>
          </a:xfrm>
          <a:prstGeom prst="rect">
            <a:avLst/>
          </a:prstGeom>
        </p:spPr>
      </p:pic>
    </p:spTree>
    <p:extLst>
      <p:ext uri="{BB962C8B-B14F-4D97-AF65-F5344CB8AC3E}">
        <p14:creationId xmlns:p14="http://schemas.microsoft.com/office/powerpoint/2010/main" val="183119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algn="l">
              <a:lnSpc>
                <a:spcPct val="135000"/>
              </a:lnSpc>
              <a:spcBef>
                <a:spcPct val="75000"/>
              </a:spcBef>
              <a:spcAft>
                <a:spcPct val="10000"/>
              </a:spcAft>
              <a:buClr>
                <a:schemeClr val="accent1"/>
              </a:buClr>
            </a:pPr>
            <a:r>
              <a:rPr lang="en-US" sz="1800" b="1" dirty="0">
                <a:solidFill>
                  <a:srgbClr val="FF0000"/>
                </a:solidFill>
                <a:ea typeface="SimSun" pitchFamily="2" charset="-122"/>
              </a:rPr>
              <a:t>1. Welcome and Introduction</a:t>
            </a:r>
          </a:p>
          <a:p>
            <a:pPr marL="228600" indent="-228600">
              <a:lnSpc>
                <a:spcPct val="135000"/>
              </a:lnSpc>
              <a:spcBef>
                <a:spcPct val="75000"/>
              </a:spcBef>
              <a:spcAft>
                <a:spcPct val="10000"/>
              </a:spcAft>
              <a:buClr>
                <a:schemeClr val="accent1"/>
              </a:buClr>
            </a:pPr>
            <a:r>
              <a:rPr lang="en-ZA" sz="1800" b="1" dirty="0">
                <a:solidFill>
                  <a:schemeClr val="tx2"/>
                </a:solidFill>
              </a:rPr>
              <a:t>2</a:t>
            </a:r>
            <a:r>
              <a:rPr lang="en-ZA" b="1" dirty="0">
                <a:solidFill>
                  <a:schemeClr val="tx2"/>
                </a:solidFill>
              </a:rPr>
              <a:t>. Governance, Rules and Procedures</a:t>
            </a:r>
          </a:p>
          <a:p>
            <a:pPr marL="228600" indent="-228600">
              <a:lnSpc>
                <a:spcPct val="135000"/>
              </a:lnSpc>
              <a:spcBef>
                <a:spcPct val="75000"/>
              </a:spcBef>
              <a:spcAft>
                <a:spcPct val="10000"/>
              </a:spcAft>
              <a:buClr>
                <a:schemeClr val="accent1"/>
              </a:buClr>
            </a:pPr>
            <a:r>
              <a:rPr lang="en-ZA" sz="1800" b="1" dirty="0">
                <a:solidFill>
                  <a:schemeClr val="tx2"/>
                </a:solidFill>
              </a:rPr>
              <a:t>3.RFP Timelines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sz="1800" b="1" dirty="0">
                <a:solidFill>
                  <a:schemeClr val="tx2"/>
                </a:solidFill>
              </a:rPr>
              <a:t>7. Financial Analysis </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89600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19</a:t>
            </a:fld>
            <a:endParaRPr lang="en-US" dirty="0"/>
          </a:p>
        </p:txBody>
      </p:sp>
      <p:sp>
        <p:nvSpPr>
          <p:cNvPr id="5" name="Rectangle 2"/>
          <p:cNvSpPr txBox="1">
            <a:spLocks noChangeArrowheads="1"/>
          </p:cNvSpPr>
          <p:nvPr/>
        </p:nvSpPr>
        <p:spPr>
          <a:xfrm>
            <a:off x="107504" y="185690"/>
            <a:ext cx="8942753" cy="430887"/>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800" dirty="0">
                <a:latin typeface="Arial Narrow" panose="020B0606020202030204" pitchFamily="34" charset="0"/>
                <a:cs typeface="Arial" panose="020B0604020202020204" pitchFamily="34" charset="0"/>
              </a:rPr>
              <a:t>Bid Evaluation Process: Gate 3 B-BBEE</a:t>
            </a:r>
            <a:endParaRPr lang="en-GB" sz="2800" dirty="0"/>
          </a:p>
        </p:txBody>
      </p:sp>
      <p:pic>
        <p:nvPicPr>
          <p:cNvPr id="6" name="Picture 5"/>
          <p:cNvPicPr>
            <a:picLocks noChangeAspect="1"/>
          </p:cNvPicPr>
          <p:nvPr/>
        </p:nvPicPr>
        <p:blipFill>
          <a:blip r:embed="rId2"/>
          <a:stretch>
            <a:fillRect/>
          </a:stretch>
        </p:blipFill>
        <p:spPr>
          <a:xfrm>
            <a:off x="0" y="591967"/>
            <a:ext cx="8925318" cy="432854"/>
          </a:xfrm>
          <a:prstGeom prst="rect">
            <a:avLst/>
          </a:prstGeom>
        </p:spPr>
      </p:pic>
      <p:pic>
        <p:nvPicPr>
          <p:cNvPr id="8" name="Picture 7"/>
          <p:cNvPicPr>
            <a:picLocks noChangeAspect="1"/>
          </p:cNvPicPr>
          <p:nvPr/>
        </p:nvPicPr>
        <p:blipFill>
          <a:blip r:embed="rId3"/>
          <a:stretch>
            <a:fillRect/>
          </a:stretch>
        </p:blipFill>
        <p:spPr>
          <a:xfrm>
            <a:off x="-67061" y="4760299"/>
            <a:ext cx="8992379" cy="1261981"/>
          </a:xfrm>
          <a:prstGeom prst="rect">
            <a:avLst/>
          </a:prstGeom>
        </p:spPr>
      </p:pic>
      <p:pic>
        <p:nvPicPr>
          <p:cNvPr id="9" name="Picture 8">
            <a:extLst>
              <a:ext uri="{FF2B5EF4-FFF2-40B4-BE49-F238E27FC236}">
                <a16:creationId xmlns:a16="http://schemas.microsoft.com/office/drawing/2014/main" id="{A03BD9C3-9E10-D72D-DC26-AE1A966A55A1}"/>
              </a:ext>
            </a:extLst>
          </p:cNvPr>
          <p:cNvPicPr>
            <a:picLocks noChangeAspect="1"/>
          </p:cNvPicPr>
          <p:nvPr/>
        </p:nvPicPr>
        <p:blipFill>
          <a:blip r:embed="rId4"/>
          <a:stretch>
            <a:fillRect/>
          </a:stretch>
        </p:blipFill>
        <p:spPr>
          <a:xfrm>
            <a:off x="341993" y="1264582"/>
            <a:ext cx="8189306" cy="3009705"/>
          </a:xfrm>
          <a:prstGeom prst="rect">
            <a:avLst/>
          </a:prstGeom>
        </p:spPr>
      </p:pic>
    </p:spTree>
    <p:extLst>
      <p:ext uri="{BB962C8B-B14F-4D97-AF65-F5344CB8AC3E}">
        <p14:creationId xmlns:p14="http://schemas.microsoft.com/office/powerpoint/2010/main" val="2968522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20</a:t>
            </a:fld>
            <a:endParaRPr lang="en-US" dirty="0"/>
          </a:p>
        </p:txBody>
      </p:sp>
      <p:sp>
        <p:nvSpPr>
          <p:cNvPr id="5" name="Rectangle 2"/>
          <p:cNvSpPr txBox="1">
            <a:spLocks noChangeArrowheads="1"/>
          </p:cNvSpPr>
          <p:nvPr/>
        </p:nvSpPr>
        <p:spPr>
          <a:xfrm>
            <a:off x="107504" y="185690"/>
            <a:ext cx="8942753" cy="430887"/>
          </a:xfrm>
          <a:prstGeom prst="rect">
            <a:avLst/>
          </a:prstGeom>
        </p:spPr>
        <p:txBody>
          <a:bodyPr vert="horz" lIns="91440" tIns="45720" rIns="91440" bIns="45720" rtlCol="0" anchor="t" anchorCtr="0">
            <a:normAutofit fontScale="90000" lnSpcReduction="1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2800" dirty="0">
                <a:latin typeface="Arial Narrow" panose="020B0606020202030204" pitchFamily="34" charset="0"/>
                <a:cs typeface="Arial" panose="020B0604020202020204" pitchFamily="34" charset="0"/>
              </a:rPr>
              <a:t>Bid Evaluation Process: Gate 3 B-BBEE</a:t>
            </a:r>
            <a:endParaRPr lang="en-GB" sz="2800" dirty="0"/>
          </a:p>
        </p:txBody>
      </p:sp>
      <p:sp>
        <p:nvSpPr>
          <p:cNvPr id="9" name="Rectangle 8"/>
          <p:cNvSpPr/>
          <p:nvPr/>
        </p:nvSpPr>
        <p:spPr>
          <a:xfrm>
            <a:off x="107504" y="794328"/>
            <a:ext cx="8936346" cy="5940088"/>
          </a:xfrm>
          <a:prstGeom prst="rect">
            <a:avLst/>
          </a:prstGeom>
        </p:spPr>
        <p:txBody>
          <a:bodyPr wrap="square">
            <a:spAutoFit/>
          </a:bodyPr>
          <a:lstStyle/>
          <a:p>
            <a:pPr marL="0" lvl="1" algn="just" defTabSz="912753" fontAlgn="auto">
              <a:lnSpc>
                <a:spcPct val="150000"/>
              </a:lnSpc>
              <a:spcBef>
                <a:spcPts val="0"/>
              </a:spcBef>
              <a:spcAft>
                <a:spcPts val="0"/>
              </a:spcAft>
            </a:pPr>
            <a:r>
              <a:rPr lang="en-ZA" sz="1600" dirty="0">
                <a:solidFill>
                  <a:srgbClr val="004F87"/>
                </a:solidFill>
                <a:latin typeface="Arial Narrow" panose="020B0606020202030204" pitchFamily="34" charset="0"/>
              </a:rPr>
              <a:t>Section 1.6 of the SBD 6.1 form states,</a:t>
            </a:r>
            <a:r>
              <a:rPr lang="en-GB" sz="1600" dirty="0">
                <a:solidFill>
                  <a:srgbClr val="000000"/>
                </a:solidFill>
                <a:latin typeface="Arial Narrow" panose="020B0606020202030204" pitchFamily="34" charset="0"/>
              </a:rPr>
              <a:t> </a:t>
            </a:r>
            <a:r>
              <a:rPr lang="en-GB" sz="1600" i="1" dirty="0">
                <a:solidFill>
                  <a:srgbClr val="000000"/>
                </a:solidFill>
                <a:latin typeface="Arial Narrow" panose="020B0606020202030204" pitchFamily="34" charset="0"/>
              </a:rPr>
              <a:t>“</a:t>
            </a:r>
            <a:r>
              <a:rPr lang="en-GB" sz="1600" i="1" dirty="0">
                <a:solidFill>
                  <a:srgbClr val="004F87"/>
                </a:solidFill>
                <a:latin typeface="Arial Narrow" panose="020B0606020202030204" pitchFamily="34" charset="0"/>
              </a:rPr>
              <a:t>The purchaser reserves the right to require of a bidder, either before a bid is adjudicated or at any time subsequently, to substantiate any claim in regard to preferences, in any manner required by the purchaser.”</a:t>
            </a:r>
            <a:endParaRPr lang="en-ZA" sz="1600" i="1" dirty="0">
              <a:solidFill>
                <a:srgbClr val="004F87"/>
              </a:solidFill>
              <a:latin typeface="Arial Narrow" panose="020B0606020202030204" pitchFamily="34" charset="0"/>
            </a:endParaRPr>
          </a:p>
          <a:p>
            <a:pPr algn="just" defTabSz="912753" fontAlgn="auto">
              <a:lnSpc>
                <a:spcPct val="150000"/>
              </a:lnSpc>
              <a:spcBef>
                <a:spcPts val="0"/>
              </a:spcBef>
              <a:spcAft>
                <a:spcPts val="0"/>
              </a:spcAft>
            </a:pPr>
            <a:r>
              <a:rPr lang="en-ZA" sz="1600" b="1" dirty="0">
                <a:solidFill>
                  <a:srgbClr val="FF0000"/>
                </a:solidFill>
                <a:latin typeface="Arial Narrow" panose="020B0606020202030204" pitchFamily="34" charset="0"/>
              </a:rPr>
              <a:t>SARS reserves the right to request that bidders submit their Black ownership and turnover information in support of their Affidavits.</a:t>
            </a:r>
          </a:p>
          <a:p>
            <a:pPr algn="just" defTabSz="912753" fontAlgn="auto">
              <a:lnSpc>
                <a:spcPct val="150000"/>
              </a:lnSpc>
              <a:spcBef>
                <a:spcPts val="0"/>
              </a:spcBef>
              <a:spcAft>
                <a:spcPts val="0"/>
              </a:spcAft>
            </a:pPr>
            <a:endParaRPr lang="en-ZA" sz="1600" b="1" dirty="0">
              <a:solidFill>
                <a:srgbClr val="FF0000"/>
              </a:solidFill>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Affidavits must be sworn or affirmed before a person authorized to administer the oath or take the affirmation.</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The </a:t>
            </a:r>
            <a:r>
              <a:rPr lang="en-US" sz="1600" b="1" dirty="0">
                <a:latin typeface="Arial Narrow" panose="020B0606020202030204" pitchFamily="34" charset="0"/>
              </a:rPr>
              <a:t>deponent must then sign the affidavit in the presence of Commissioner of Oaths</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It is not permissible to backdate or postdate an affidavit. The backdating or postdating makes the affidavit misleading and irregular.</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The date on the affidavit is the date on which the deponent is saying that the information stated in the affidavit is true.</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The signature of the deponent and the Commissioner of Oaths must be on the same day.</a:t>
            </a:r>
          </a:p>
          <a:p>
            <a:endParaRPr lang="en-US" sz="1600" dirty="0">
              <a:latin typeface="Arial Narrow" panose="020B0606020202030204" pitchFamily="34" charset="0"/>
            </a:endParaRPr>
          </a:p>
          <a:p>
            <a:pPr marL="285750" indent="-285750">
              <a:buFont typeface="Arial" panose="020B0604020202020204" pitchFamily="34" charset="0"/>
              <a:buChar char="•"/>
            </a:pPr>
            <a:r>
              <a:rPr lang="en-US" sz="1600" dirty="0">
                <a:latin typeface="Arial Narrow" panose="020B0606020202030204" pitchFamily="34" charset="0"/>
              </a:rPr>
              <a:t>The Commissioner must give their details on the affidavit.(Usually the commissioner stamp and signature)</a:t>
            </a:r>
            <a:endParaRPr lang="en-ZA" sz="1600" dirty="0">
              <a:latin typeface="Arial Narrow" panose="020B0606020202030204" pitchFamily="34" charset="0"/>
            </a:endParaRPr>
          </a:p>
          <a:p>
            <a:pPr defTabSz="912753" fontAlgn="auto">
              <a:spcBef>
                <a:spcPts val="0"/>
              </a:spcBef>
              <a:spcAft>
                <a:spcPts val="0"/>
              </a:spcAft>
            </a:pPr>
            <a:endParaRPr lang="en-ZA" sz="2800" dirty="0">
              <a:solidFill>
                <a:srgbClr val="004F87"/>
              </a:solidFill>
              <a:latin typeface="Arial Narrow" panose="020B0606020202030204" pitchFamily="34" charset="0"/>
            </a:endParaRPr>
          </a:p>
        </p:txBody>
      </p:sp>
    </p:spTree>
    <p:extLst>
      <p:ext uri="{BB962C8B-B14F-4D97-AF65-F5344CB8AC3E}">
        <p14:creationId xmlns:p14="http://schemas.microsoft.com/office/powerpoint/2010/main" val="177545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2" y="175022"/>
            <a:ext cx="8370887" cy="532606"/>
          </a:xfrm>
        </p:spPr>
        <p:txBody>
          <a:bodyPr>
            <a:noAutofit/>
          </a:bodyPr>
          <a:lstStyle/>
          <a:p>
            <a:r>
              <a:rPr lang="en-ZA" sz="2900" dirty="0">
                <a:solidFill>
                  <a:schemeClr val="accent1">
                    <a:lumMod val="75000"/>
                  </a:schemeClr>
                </a:solidFill>
                <a:effectLst>
                  <a:outerShdw blurRad="38100" dist="38100" dir="2700000" algn="tl">
                    <a:srgbClr val="000000">
                      <a:alpha val="43137"/>
                    </a:srgbClr>
                  </a:outerShdw>
                </a:effectLst>
              </a:rPr>
              <a:t>JOINT VENTURES AND SUB -CONTRACTING</a:t>
            </a:r>
            <a:br>
              <a:rPr lang="en-ZA" sz="2900" dirty="0"/>
            </a:br>
            <a:endParaRPr lang="en-ZA" sz="2900"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Autofit/>
          </a:bodyPr>
          <a:lstStyle/>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Joint Ventures and Consortiums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A trust, consortium or joint venture (including unincorporated consortia and joint ventures), will qualify for points for their B-BBEE status level as a legal entity, provided that the entity submits their consolidated B-BBEE status level</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Verification Certificate scorecard and that such a consolidated BBBEE scorecard is prepared for every separate bid.</a:t>
            </a:r>
          </a:p>
          <a:p>
            <a:pPr marL="228600" indent="-228600" algn="just">
              <a:spcBef>
                <a:spcPct val="75000"/>
              </a:spcBef>
              <a:spcAft>
                <a:spcPct val="10000"/>
              </a:spcAft>
              <a:buClr>
                <a:schemeClr val="accent1"/>
              </a:buClr>
            </a:pPr>
            <a:r>
              <a:rPr lang="en-US" sz="1600" b="1" kern="0" dirty="0">
                <a:solidFill>
                  <a:srgbClr val="004F87"/>
                </a:solidFill>
                <a:latin typeface="+mn-lt"/>
                <a:cs typeface="Arial" panose="020B0604020202020204" pitchFamily="34" charset="0"/>
              </a:rPr>
              <a:t>Proof of Existence: Joint Ventures</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Bidders must submit proof of the existence of joint ventures arrangements. SARS will accept signed agreements as acceptable proof of the existence of a joint venture arrangement.</a:t>
            </a:r>
          </a:p>
          <a:p>
            <a:pPr marL="228600" indent="-228600" algn="just">
              <a:spcBef>
                <a:spcPct val="75000"/>
              </a:spcBef>
              <a:spcAft>
                <a:spcPct val="10000"/>
              </a:spcAft>
              <a:buClr>
                <a:schemeClr val="accent1"/>
              </a:buClr>
            </a:pPr>
            <a:r>
              <a:rPr lang="en-US" sz="1600" kern="0" dirty="0">
                <a:solidFill>
                  <a:srgbClr val="004F87"/>
                </a:solidFill>
                <a:latin typeface="+mn-lt"/>
                <a:cs typeface="Arial" panose="020B0604020202020204" pitchFamily="34" charset="0"/>
              </a:rPr>
              <a:t>   The above-mentioned joint venture agreement must clearly set out the roles and responsibilities of the Lead Partner and the joint venture party. The agreement must also clearly identify the Lead Partner, who shall be given the power of attorney to bind the other party/parties in respect of matters pertaining to the joint venture arrangement.</a:t>
            </a:r>
            <a:endParaRPr lang="en-ZA" sz="1600" kern="0" dirty="0">
              <a:solidFill>
                <a:srgbClr val="004F87"/>
              </a:solidFill>
              <a:latin typeface="+mn-lt"/>
              <a:cs typeface="Arial" panose="020B0604020202020204" pitchFamily="34" charset="0"/>
            </a:endParaRPr>
          </a:p>
        </p:txBody>
      </p:sp>
    </p:spTree>
    <p:extLst>
      <p:ext uri="{BB962C8B-B14F-4D97-AF65-F5344CB8AC3E}">
        <p14:creationId xmlns:p14="http://schemas.microsoft.com/office/powerpoint/2010/main" val="3492042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40B12B-D968-2643-8E7F-238A3C456CC9}" type="slidenum">
              <a:rPr kumimoji="0" lang="en-US" sz="1200" b="0" i="0" u="none" strike="noStrike" kern="1200" cap="none" spc="0" normalizeH="0" baseline="0" noProof="0" smtClean="0">
                <a:ln>
                  <a:noFill/>
                </a:ln>
                <a:solidFill>
                  <a:srgbClr val="004C85"/>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4C85"/>
              </a:solidFill>
              <a:effectLst/>
              <a:uLnTx/>
              <a:uFillTx/>
              <a:latin typeface="Arial" charset="0"/>
              <a:ea typeface="+mn-ea"/>
              <a:cs typeface="+mn-cs"/>
            </a:endParaRPr>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US" b="1" dirty="0">
                <a:solidFill>
                  <a:srgbClr val="FF0000"/>
                </a:solidFill>
              </a:rPr>
              <a:t>7. Financial Analysis Evaluation</a:t>
            </a:r>
          </a:p>
          <a:p>
            <a:pPr marL="228600" indent="-228600">
              <a:lnSpc>
                <a:spcPct val="135000"/>
              </a:lnSpc>
              <a:spcBef>
                <a:spcPct val="75000"/>
              </a:spcBef>
              <a:spcAft>
                <a:spcPct val="10000"/>
              </a:spcAft>
              <a:buClr>
                <a:schemeClr val="accent1"/>
              </a:buClr>
            </a:pPr>
            <a:r>
              <a:rPr lang="en-ZA" sz="1800"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317129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23</a:t>
            </a:fld>
            <a:endParaRPr lang="en-US" dirty="0"/>
          </a:p>
        </p:txBody>
      </p:sp>
      <p:sp>
        <p:nvSpPr>
          <p:cNvPr id="6" name="Rectangle 5"/>
          <p:cNvSpPr/>
          <p:nvPr/>
        </p:nvSpPr>
        <p:spPr>
          <a:xfrm>
            <a:off x="175259" y="790127"/>
            <a:ext cx="8844915" cy="5340244"/>
          </a:xfrm>
          <a:prstGeom prst="rect">
            <a:avLst/>
          </a:prstGeom>
        </p:spPr>
        <p:txBody>
          <a:bodyPr wrap="square">
            <a:spAutoFit/>
          </a:bodyPr>
          <a:lstStyle/>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Bidders </a:t>
            </a:r>
            <a:r>
              <a:rPr lang="en-GB" sz="1600" dirty="0">
                <a:solidFill>
                  <a:srgbClr val="003366"/>
                </a:solidFill>
                <a:latin typeface="Arial Narrow" panose="020B0606020202030204" pitchFamily="34" charset="0"/>
                <a:ea typeface="Times New Roman" pitchFamily="18" charset="0"/>
                <a:cs typeface="Tahoma" pitchFamily="34" charset="0"/>
              </a:rPr>
              <a:t>are required to submit the public interest score and complete sets of audited / independently reviewed annual financial statements in compliance with the Companies Act for the three (3) most recent financial periods in the name of the bidding entity. The financial statement analysis will be conducted on the shortlisted bidder.</a:t>
            </a:r>
            <a:endParaRPr lang="en-US" sz="16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 </a:t>
            </a:r>
            <a:endParaRPr lang="en-ZA" sz="1600" dirty="0">
              <a:solidFill>
                <a:srgbClr val="003366"/>
              </a:solidFill>
              <a:latin typeface="Arial Narrow" panose="020B0606020202030204" pitchFamily="34" charset="0"/>
              <a:ea typeface="Times New Roman" pitchFamily="18" charset="0"/>
              <a:cs typeface="Tahoma" pitchFamily="34" charset="0"/>
            </a:endParaRPr>
          </a:p>
          <a:p>
            <a:pPr lvl="0"/>
            <a:r>
              <a:rPr lang="en-ZA" sz="1600" dirty="0">
                <a:solidFill>
                  <a:srgbClr val="003366"/>
                </a:solidFill>
                <a:latin typeface="Arial Narrow" panose="020B0606020202030204" pitchFamily="34" charset="0"/>
                <a:ea typeface="Times New Roman" pitchFamily="18" charset="0"/>
                <a:cs typeface="Tahoma" pitchFamily="34" charset="0"/>
              </a:rPr>
              <a:t>The annual financial statements must contain: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Profit and Loss and Other Comprehensive Income;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Financial Position;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Cash Flows; </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Statement of changes in equity/ net assets ; and</a:t>
            </a:r>
          </a:p>
          <a:p>
            <a:pPr marL="285750" lvl="0" indent="-285750">
              <a:buFont typeface="Arial" panose="020B0604020202020204" pitchFamily="34" charset="0"/>
              <a:buChar char="•"/>
            </a:pPr>
            <a:r>
              <a:rPr lang="en-ZA" sz="1600" dirty="0">
                <a:solidFill>
                  <a:srgbClr val="003366"/>
                </a:solidFill>
                <a:latin typeface="Arial Narrow" panose="020B0606020202030204" pitchFamily="34" charset="0"/>
                <a:ea typeface="Times New Roman" pitchFamily="18" charset="0"/>
                <a:cs typeface="Tahoma" pitchFamily="34" charset="0"/>
              </a:rPr>
              <a:t>Accompanying Notes. </a:t>
            </a:r>
          </a:p>
          <a:p>
            <a:pPr lvl="0"/>
            <a:endParaRPr lang="en-ZA" sz="1600" dirty="0">
              <a:solidFill>
                <a:srgbClr val="003366"/>
              </a:solidFill>
              <a:latin typeface="Arial Narrow" panose="020B0606020202030204" pitchFamily="34" charset="0"/>
              <a:ea typeface="Times New Roman" pitchFamily="18" charset="0"/>
              <a:cs typeface="Tahoma" pitchFamily="34" charset="0"/>
            </a:endParaRPr>
          </a:p>
          <a:p>
            <a:pPr algn="just">
              <a:lnSpc>
                <a:spcPct val="150000"/>
              </a:lnSpc>
            </a:pPr>
            <a:r>
              <a:rPr lang="en-GB" sz="1600" dirty="0">
                <a:solidFill>
                  <a:srgbClr val="003366"/>
                </a:solidFill>
                <a:latin typeface="Arial Narrow" panose="020B0606020202030204" pitchFamily="34" charset="0"/>
                <a:cs typeface="Tahoma" pitchFamily="34" charset="0"/>
              </a:rPr>
              <a:t>Entities which are trading for less than three (3) financial periods must provide:</a:t>
            </a:r>
          </a:p>
          <a:p>
            <a:pPr marL="285750" indent="-285750" algn="just">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 letter detailing that fact, signed by a duly authorised representative of the entity;</a:t>
            </a:r>
          </a:p>
          <a:p>
            <a:pPr marL="285750" indent="-285750" algn="just">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The annual financial statements that the entity is able to provide, taking into account the period that it has been trading; and</a:t>
            </a:r>
          </a:p>
          <a:p>
            <a:pPr marL="285750" indent="-285750" algn="just">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Any other information or documentation which would provide more clarity on the financial history of the bidder.</a:t>
            </a:r>
            <a:endParaRPr lang="en-ZA" sz="1600" dirty="0">
              <a:solidFill>
                <a:srgbClr val="003366"/>
              </a:solidFill>
              <a:ea typeface="Times New Roman" pitchFamily="18" charset="0"/>
              <a:cs typeface="Tahoma" pitchFamily="34" charset="0"/>
            </a:endParaRPr>
          </a:p>
        </p:txBody>
      </p:sp>
      <p:sp>
        <p:nvSpPr>
          <p:cNvPr id="7" name="Rectangle 6"/>
          <p:cNvSpPr/>
          <p:nvPr/>
        </p:nvSpPr>
        <p:spPr>
          <a:xfrm>
            <a:off x="175259" y="436184"/>
            <a:ext cx="4501844"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Financial Analysis Evaluation</a:t>
            </a:r>
          </a:p>
        </p:txBody>
      </p:sp>
    </p:spTree>
    <p:extLst>
      <p:ext uri="{BB962C8B-B14F-4D97-AF65-F5344CB8AC3E}">
        <p14:creationId xmlns:p14="http://schemas.microsoft.com/office/powerpoint/2010/main" val="2147264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24</a:t>
            </a:fld>
            <a:endParaRPr lang="en-US" dirty="0"/>
          </a:p>
        </p:txBody>
      </p:sp>
      <p:sp>
        <p:nvSpPr>
          <p:cNvPr id="6" name="Rectangle 5"/>
          <p:cNvSpPr/>
          <p:nvPr/>
        </p:nvSpPr>
        <p:spPr>
          <a:xfrm>
            <a:off x="175259" y="790127"/>
            <a:ext cx="8844915" cy="1154675"/>
          </a:xfrm>
          <a:prstGeom prst="rect">
            <a:avLst/>
          </a:prstGeom>
        </p:spPr>
        <p:txBody>
          <a:bodyPr wrap="square">
            <a:spAutoFit/>
          </a:bodyPr>
          <a:lstStyle/>
          <a:p>
            <a:pPr algn="just">
              <a:lnSpc>
                <a:spcPct val="150000"/>
              </a:lnSpc>
            </a:pPr>
            <a:r>
              <a:rPr lang="en-US" sz="1600" dirty="0">
                <a:solidFill>
                  <a:srgbClr val="003366"/>
                </a:solidFill>
                <a:latin typeface="Arial Narrow" panose="020B0606020202030204" pitchFamily="34" charset="0"/>
                <a:ea typeface="Times New Roman" pitchFamily="18" charset="0"/>
                <a:cs typeface="Tahoma" pitchFamily="34" charset="0"/>
              </a:rPr>
              <a:t>    </a:t>
            </a:r>
            <a:endParaRPr lang="en-US" sz="14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a:p>
            <a:pPr algn="just">
              <a:lnSpc>
                <a:spcPct val="150000"/>
              </a:lnSpc>
            </a:pPr>
            <a:endParaRPr lang="en-ZA" sz="1600" dirty="0">
              <a:solidFill>
                <a:srgbClr val="003366"/>
              </a:solidFill>
              <a:ea typeface="Times New Roman" pitchFamily="18" charset="0"/>
              <a:cs typeface="Tahoma" pitchFamily="34" charset="0"/>
            </a:endParaRPr>
          </a:p>
        </p:txBody>
      </p:sp>
      <p:sp>
        <p:nvSpPr>
          <p:cNvPr id="7" name="Rectangle 6"/>
          <p:cNvSpPr/>
          <p:nvPr/>
        </p:nvSpPr>
        <p:spPr>
          <a:xfrm>
            <a:off x="257175" y="436184"/>
            <a:ext cx="4419928" cy="353943"/>
          </a:xfrm>
          <a:prstGeom prst="rect">
            <a:avLst/>
          </a:prstGeom>
        </p:spPr>
        <p:txBody>
          <a:bodyPr wrap="square">
            <a:spAutoFit/>
          </a:bodyPr>
          <a:lstStyle/>
          <a:p>
            <a:pPr>
              <a:lnSpc>
                <a:spcPct val="85000"/>
              </a:lnSpc>
              <a:defRPr/>
            </a:pPr>
            <a:r>
              <a:rPr lang="en-ZA" sz="2000" b="1" dirty="0">
                <a:solidFill>
                  <a:schemeClr val="tx2"/>
                </a:solidFill>
                <a:effectLst>
                  <a:outerShdw blurRad="38100" dist="38100" dir="2700000" algn="tl">
                    <a:srgbClr val="000000">
                      <a:alpha val="43137"/>
                    </a:srgbClr>
                  </a:outerShdw>
                </a:effectLst>
                <a:latin typeface="+mj-lt"/>
                <a:ea typeface="+mj-ea"/>
                <a:cs typeface="+mj-cs"/>
              </a:rPr>
              <a:t>Financial Analysis Evaluation</a:t>
            </a:r>
          </a:p>
        </p:txBody>
      </p:sp>
      <p:sp>
        <p:nvSpPr>
          <p:cNvPr id="8" name="TextBox 7">
            <a:extLst>
              <a:ext uri="{FF2B5EF4-FFF2-40B4-BE49-F238E27FC236}">
                <a16:creationId xmlns:a16="http://schemas.microsoft.com/office/drawing/2014/main" id="{EEED99E7-8B0D-EB58-620C-1EA38506F3BD}"/>
              </a:ext>
            </a:extLst>
          </p:cNvPr>
          <p:cNvSpPr txBox="1"/>
          <p:nvPr/>
        </p:nvSpPr>
        <p:spPr>
          <a:xfrm>
            <a:off x="257175" y="970535"/>
            <a:ext cx="8077528" cy="3816429"/>
          </a:xfrm>
          <a:prstGeom prst="rect">
            <a:avLst/>
          </a:prstGeom>
          <a:noFill/>
        </p:spPr>
        <p:txBody>
          <a:bodyPr wrap="square">
            <a:spAutoFit/>
          </a:bodyPr>
          <a:lstStyle/>
          <a:p>
            <a:pPr>
              <a:lnSpc>
                <a:spcPct val="150000"/>
              </a:lnSpc>
            </a:pPr>
            <a:r>
              <a:rPr lang="en-GB" sz="1600" dirty="0">
                <a:solidFill>
                  <a:srgbClr val="003366"/>
                </a:solidFill>
                <a:latin typeface="Arial Narrow" panose="020B0606020202030204" pitchFamily="34" charset="0"/>
                <a:cs typeface="Tahoma" pitchFamily="34" charset="0"/>
              </a:rPr>
              <a:t>In the event of the bid being in the form of a Joint Venture (JV), the following is required:</a:t>
            </a:r>
          </a:p>
          <a:p>
            <a:pPr>
              <a:lnSpc>
                <a:spcPct val="150000"/>
              </a:lnSpc>
            </a:pPr>
            <a:endParaRPr lang="en-GB" sz="1600" dirty="0">
              <a:solidFill>
                <a:srgbClr val="003366"/>
              </a:solidFill>
              <a:latin typeface="Arial Narrow" panose="020B0606020202030204" pitchFamily="34" charset="0"/>
              <a:cs typeface="Tahoma" pitchFamily="34" charset="0"/>
            </a:endParaRPr>
          </a:p>
          <a:p>
            <a:pPr marL="285750" indent="-285750">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Annual financial statements of the JV for a registered JV and for unincorporated JV annual financial statements of each company;</a:t>
            </a:r>
          </a:p>
          <a:p>
            <a:pPr marL="285750" indent="-285750">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 JV legal agreement detailing the percentage ownership of each entity; and</a:t>
            </a:r>
          </a:p>
          <a:p>
            <a:pPr marL="285750" indent="-285750">
              <a:lnSpc>
                <a:spcPct val="150000"/>
              </a:lnSpc>
              <a:buFont typeface="Arial" panose="020B0604020202020204" pitchFamily="34" charset="0"/>
              <a:buChar char="•"/>
            </a:pPr>
            <a:r>
              <a:rPr lang="en-GB" sz="1600" dirty="0">
                <a:solidFill>
                  <a:srgbClr val="003366"/>
                </a:solidFill>
                <a:latin typeface="Arial Narrow" panose="020B0606020202030204" pitchFamily="34" charset="0"/>
                <a:cs typeface="Tahoma" pitchFamily="34" charset="0"/>
              </a:rPr>
              <a:t>A consolidated B-BBEE Certificate.</a:t>
            </a:r>
          </a:p>
          <a:p>
            <a:pPr>
              <a:lnSpc>
                <a:spcPct val="150000"/>
              </a:lnSpc>
            </a:pPr>
            <a:endParaRPr lang="en-GB" sz="1600" dirty="0">
              <a:solidFill>
                <a:srgbClr val="003366"/>
              </a:solidFill>
              <a:latin typeface="Arial Narrow" panose="020B0606020202030204" pitchFamily="34" charset="0"/>
              <a:cs typeface="Tahoma" pitchFamily="34" charset="0"/>
            </a:endParaRPr>
          </a:p>
          <a:p>
            <a:pPr>
              <a:lnSpc>
                <a:spcPct val="150000"/>
              </a:lnSpc>
            </a:pPr>
            <a:endParaRPr lang="en-GB" sz="1600" dirty="0">
              <a:solidFill>
                <a:srgbClr val="003366"/>
              </a:solidFill>
              <a:latin typeface="Arial Narrow" panose="020B0606020202030204" pitchFamily="34" charset="0"/>
              <a:cs typeface="Tahoma" pitchFamily="34" charset="0"/>
            </a:endParaRPr>
          </a:p>
          <a:p>
            <a:pPr algn="l"/>
            <a:endParaRPr lang="en-ZA" sz="1800" b="0" i="0" u="none" strike="noStrike" baseline="0" dirty="0">
              <a:solidFill>
                <a:srgbClr val="000000"/>
              </a:solidFill>
              <a:latin typeface="Arial" panose="020B0604020202020204" pitchFamily="34" charset="0"/>
            </a:endParaRPr>
          </a:p>
          <a:p>
            <a:r>
              <a:rPr lang="en-GB" sz="1600" dirty="0">
                <a:solidFill>
                  <a:srgbClr val="003366"/>
                </a:solidFill>
                <a:latin typeface="Arial Narrow" panose="020B0606020202030204" pitchFamily="34" charset="0"/>
                <a:cs typeface="Tahoma" pitchFamily="34" charset="0"/>
              </a:rPr>
              <a:t>SARS reserves the right to request further information with regards to the annual financial statements of a bidder at a later stage. </a:t>
            </a:r>
            <a:endParaRPr lang="en-ZA" sz="1600" dirty="0">
              <a:solidFill>
                <a:srgbClr val="003366"/>
              </a:solidFill>
              <a:latin typeface="Arial Narrow" panose="020B0606020202030204" pitchFamily="34" charset="0"/>
              <a:cs typeface="Tahoma" pitchFamily="34" charset="0"/>
            </a:endParaRPr>
          </a:p>
        </p:txBody>
      </p:sp>
    </p:spTree>
    <p:extLst>
      <p:ext uri="{BB962C8B-B14F-4D97-AF65-F5344CB8AC3E}">
        <p14:creationId xmlns:p14="http://schemas.microsoft.com/office/powerpoint/2010/main" val="3998529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25</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sz="1800" b="1" dirty="0">
                <a:solidFill>
                  <a:srgbClr val="FF0000"/>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111446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91440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n-lt"/>
                <a:ea typeface="+mn-ea"/>
                <a:cs typeface="+mn-cs"/>
              </a:rPr>
              <a:t>Service Level Agreement</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26</a:t>
            </a:fld>
            <a:endParaRPr lang="en-US" dirty="0"/>
          </a:p>
        </p:txBody>
      </p:sp>
      <p:sp>
        <p:nvSpPr>
          <p:cNvPr id="13" name="TextBox 12">
            <a:extLst>
              <a:ext uri="{FF2B5EF4-FFF2-40B4-BE49-F238E27FC236}">
                <a16:creationId xmlns:a16="http://schemas.microsoft.com/office/drawing/2014/main" id="{4398BC83-F36E-4352-AB21-5F393CE68E45}"/>
              </a:ext>
            </a:extLst>
          </p:cNvPr>
          <p:cNvSpPr txBox="1"/>
          <p:nvPr/>
        </p:nvSpPr>
        <p:spPr>
          <a:xfrm>
            <a:off x="158262" y="817685"/>
            <a:ext cx="8816926" cy="4570482"/>
          </a:xfrm>
          <a:prstGeom prst="rect">
            <a:avLst/>
          </a:prstGeom>
          <a:noFill/>
        </p:spPr>
        <p:txBody>
          <a:bodyPr wrap="square">
            <a:spAutoFit/>
          </a:bodyPr>
          <a:lstStyle/>
          <a:p>
            <a:pPr algn="just"/>
            <a:r>
              <a:rPr lang="en-ZA" dirty="0">
                <a:solidFill>
                  <a:srgbClr val="003366"/>
                </a:solidFill>
                <a:latin typeface="Arial Narrow" panose="020B0606020202030204" pitchFamily="34" charset="0"/>
                <a:ea typeface="Times New Roman" pitchFamily="18" charset="0"/>
                <a:cs typeface="Tahoma" pitchFamily="34" charset="0"/>
              </a:rPr>
              <a:t>Bidders are requested to: </a:t>
            </a:r>
          </a:p>
          <a:p>
            <a:pPr algn="just"/>
            <a:endParaRPr lang="en-ZA" dirty="0">
              <a:solidFill>
                <a:srgbClr val="003366"/>
              </a:solidFill>
              <a:latin typeface="Arial Narrow" panose="020B0606020202030204" pitchFamily="34" charset="0"/>
              <a:ea typeface="Times New Roman" pitchFamily="18" charset="0"/>
              <a:cs typeface="Tahoma" pitchFamily="34" charset="0"/>
            </a:endParaRPr>
          </a:p>
          <a:p>
            <a:pPr marL="446088" indent="-446088"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Comment on the terms and conditions set out in the Service Level Agreement and where necessary, make proposals to the terms and conditions;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Each comment and/or amendment must be explained; and </a:t>
            </a:r>
          </a:p>
          <a:p>
            <a:pPr marL="533400" indent="-533400"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All changes and/or amendments to the Service Level Agreement must be in an easily identifiable colour font and tracked for ease of reference. </a:t>
            </a:r>
          </a:p>
          <a:p>
            <a:pPr algn="just">
              <a:lnSpc>
                <a:spcPct val="150000"/>
              </a:lnSpc>
              <a:buFont typeface="Wingdings" panose="05000000000000000000" pitchFamily="2" charset="2"/>
              <a:buChar char="q"/>
            </a:pPr>
            <a:r>
              <a:rPr lang="en-ZA" dirty="0">
                <a:solidFill>
                  <a:srgbClr val="003366"/>
                </a:solidFill>
                <a:latin typeface="Arial Narrow" panose="020B0606020202030204" pitchFamily="34" charset="0"/>
                <a:ea typeface="Times New Roman" pitchFamily="18" charset="0"/>
                <a:cs typeface="Tahoma" pitchFamily="34" charset="0"/>
              </a:rPr>
              <a:t>    SARS reserves the right to accept or reject any or all amendments or additions proposed by the </a:t>
            </a:r>
          </a:p>
          <a:p>
            <a:pPr marL="358775" indent="-358775"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successful bidder if such amendments or additions are unacceptable to SARS or pose a risk to the  </a:t>
            </a:r>
          </a:p>
          <a:p>
            <a:pPr algn="just">
              <a:lnSpc>
                <a:spcPct val="150000"/>
              </a:lnSpc>
            </a:pPr>
            <a:r>
              <a:rPr lang="en-ZA" dirty="0">
                <a:solidFill>
                  <a:srgbClr val="003366"/>
                </a:solidFill>
                <a:latin typeface="Arial Narrow" panose="020B0606020202030204" pitchFamily="34" charset="0"/>
                <a:ea typeface="Times New Roman" pitchFamily="18" charset="0"/>
                <a:cs typeface="Tahoma" pitchFamily="34" charset="0"/>
              </a:rPr>
              <a:t>       organisation. </a:t>
            </a:r>
          </a:p>
          <a:p>
            <a:pPr algn="just">
              <a:lnSpc>
                <a:spcPct val="150000"/>
              </a:lnSpc>
            </a:pPr>
            <a:endParaRPr lang="en-ZA" kern="0" dirty="0">
              <a:solidFill>
                <a:schemeClr val="tx2">
                  <a:lumMod val="75000"/>
                </a:schemeClr>
              </a:solidFill>
              <a:latin typeface="Arial" panose="020B0604020202020204" pitchFamily="34" charset="0"/>
              <a:cs typeface="Arial" panose="020B0604020202020204" pitchFamily="34" charset="0"/>
            </a:endParaRPr>
          </a:p>
          <a:p>
            <a:pPr algn="just"/>
            <a:endParaRPr lang="en-GB" sz="1200" kern="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450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27</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rgbClr val="FF0000"/>
                </a:solidFill>
              </a:rPr>
              <a:t>9. RFP submission and Contact </a:t>
            </a:r>
            <a:r>
              <a:rPr lang="en-ZA" b="1" dirty="0">
                <a:solidFill>
                  <a:srgbClr val="FF0000"/>
                </a:solidFill>
              </a:rPr>
              <a:t>D</a:t>
            </a:r>
            <a:r>
              <a:rPr lang="en-ZA" sz="1800" b="1" dirty="0">
                <a:solidFill>
                  <a:srgbClr val="FF0000"/>
                </a:solidFill>
              </a:rPr>
              <a:t>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1650549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28</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1: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29"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2707154"/>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2</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7"/>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400" b="1" u="sng" dirty="0">
                <a:solidFill>
                  <a:schemeClr val="tx2"/>
                </a:solidFill>
                <a:latin typeface="Arial" panose="020B0604020202020204" pitchFamily="34" charset="0"/>
                <a:cs typeface="Arial" panose="020B0604020202020204" pitchFamily="34" charset="0"/>
              </a:rPr>
              <a:t>Pre-qualification documents </a:t>
            </a:r>
          </a:p>
          <a:p>
            <a:pPr marL="266700" indent="-171450" fontAlgn="auto">
              <a:lnSpc>
                <a:spcPct val="150000"/>
              </a:lnSpc>
              <a:spcBef>
                <a:spcPts val="0"/>
              </a:spcBef>
              <a:spcAft>
                <a:spcPts val="0"/>
              </a:spcAft>
              <a:buFont typeface="Arial" pitchFamily="34" charset="0"/>
              <a:buChar char="•"/>
              <a:tabLst>
                <a:tab pos="273050" algn="l"/>
              </a:tabLst>
              <a:defRPr/>
            </a:pPr>
            <a:r>
              <a:rPr lang="en-US" sz="1400" dirty="0">
                <a:solidFill>
                  <a:schemeClr val="tx2"/>
                </a:solidFill>
                <a:latin typeface="Arial" panose="020B0604020202020204" pitchFamily="34" charset="0"/>
                <a:cs typeface="Arial" panose="020B0604020202020204" pitchFamily="34" charset="0"/>
              </a:rPr>
              <a:t>SBD documents and others</a:t>
            </a:r>
          </a:p>
        </p:txBody>
      </p:sp>
      <p:sp>
        <p:nvSpPr>
          <p:cNvPr id="34" name="44 CuadroTexto">
            <a:extLst>
              <a:ext uri="{FF2B5EF4-FFF2-40B4-BE49-F238E27FC236}">
                <a16:creationId xmlns:a16="http://schemas.microsoft.com/office/drawing/2014/main" id="{FF51C635-8628-47A9-BA7B-273E0B0D34C3}"/>
              </a:ext>
            </a:extLst>
          </p:cNvPr>
          <p:cNvSpPr txBox="1"/>
          <p:nvPr/>
        </p:nvSpPr>
        <p:spPr>
          <a:xfrm>
            <a:off x="1984371" y="2583822"/>
            <a:ext cx="4850537" cy="1313264"/>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a:lnSpc>
                <a:spcPct val="150000"/>
              </a:lnSpc>
              <a:defRPr/>
            </a:pPr>
            <a:r>
              <a:rPr lang="en-ZA" sz="1400" b="1" u="sng" dirty="0">
                <a:solidFill>
                  <a:schemeClr val="tx2"/>
                </a:solidFill>
              </a:rPr>
              <a:t>Technical Response </a:t>
            </a:r>
          </a:p>
          <a:p>
            <a:pPr marL="271463" indent="-176213">
              <a:lnSpc>
                <a:spcPct val="150000"/>
              </a:lnSpc>
              <a:buFont typeface="Arial" panose="020B0604020202020204" pitchFamily="34" charset="0"/>
              <a:buChar char="•"/>
              <a:defRPr/>
            </a:pPr>
            <a:r>
              <a:rPr lang="en-ZA" sz="1400" dirty="0">
                <a:solidFill>
                  <a:schemeClr val="tx2"/>
                </a:solidFill>
              </a:rPr>
              <a:t>Response to mandatory requirements</a:t>
            </a:r>
          </a:p>
          <a:p>
            <a:pPr marL="266700" indent="-171450" algn="l" fontAlgn="auto">
              <a:lnSpc>
                <a:spcPct val="150000"/>
              </a:lnSpc>
              <a:spcBef>
                <a:spcPts val="0"/>
              </a:spcBef>
              <a:spcAft>
                <a:spcPts val="0"/>
              </a:spcAft>
              <a:buFont typeface="Arial" pitchFamily="34" charset="0"/>
              <a:buChar char="•"/>
              <a:defRPr/>
            </a:pPr>
            <a:r>
              <a:rPr lang="en-US" sz="1400" dirty="0">
                <a:solidFill>
                  <a:schemeClr val="tx2"/>
                </a:solidFill>
              </a:rPr>
              <a:t>Response to technical requirements</a:t>
            </a:r>
          </a:p>
          <a:p>
            <a:pPr marL="266700" indent="-171450" algn="l" fontAlgn="auto">
              <a:lnSpc>
                <a:spcPct val="150000"/>
              </a:lnSpc>
              <a:spcBef>
                <a:spcPts val="0"/>
              </a:spcBef>
              <a:spcAft>
                <a:spcPts val="0"/>
              </a:spcAft>
              <a:buFont typeface="Arial" pitchFamily="34" charset="0"/>
              <a:buChar char="•"/>
              <a:defRPr/>
            </a:pPr>
            <a:r>
              <a:rPr lang="en-US" sz="1400" kern="0" dirty="0">
                <a:solidFill>
                  <a:schemeClr val="tx2"/>
                </a:solidFill>
              </a:rPr>
              <a:t>Any supporting documentation</a:t>
            </a: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7"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88171" y="2707154"/>
            <a:ext cx="774700" cy="447037"/>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40" name="Freeform 23">
            <a:extLst>
              <a:ext uri="{FF2B5EF4-FFF2-40B4-BE49-F238E27FC236}">
                <a16:creationId xmlns:a16="http://schemas.microsoft.com/office/drawing/2014/main" id="{096873FC-2805-41FD-A154-7C988F728069}"/>
              </a:ext>
            </a:extLst>
          </p:cNvPr>
          <p:cNvSpPr>
            <a:spLocks/>
          </p:cNvSpPr>
          <p:nvPr/>
        </p:nvSpPr>
        <p:spPr bwMode="auto">
          <a:xfrm>
            <a:off x="7577990" y="2746484"/>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12" name="Rectangle 43">
            <a:extLst>
              <a:ext uri="{FF2B5EF4-FFF2-40B4-BE49-F238E27FC236}">
                <a16:creationId xmlns:a16="http://schemas.microsoft.com/office/drawing/2014/main" id="{435D2BF5-F767-43A8-8751-90EE20818EF8}"/>
              </a:ext>
            </a:extLst>
          </p:cNvPr>
          <p:cNvSpPr>
            <a:spLocks noChangeArrowheads="1"/>
          </p:cNvSpPr>
          <p:nvPr/>
        </p:nvSpPr>
        <p:spPr bwMode="auto">
          <a:xfrm>
            <a:off x="415834" y="4807511"/>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3</a:t>
            </a:r>
          </a:p>
        </p:txBody>
      </p:sp>
      <p:sp>
        <p:nvSpPr>
          <p:cNvPr id="13" name="44 CuadroTexto">
            <a:extLst>
              <a:ext uri="{FF2B5EF4-FFF2-40B4-BE49-F238E27FC236}">
                <a16:creationId xmlns:a16="http://schemas.microsoft.com/office/drawing/2014/main" id="{FF51C635-8628-47A9-BA7B-273E0B0D34C3}"/>
              </a:ext>
            </a:extLst>
          </p:cNvPr>
          <p:cNvSpPr txBox="1"/>
          <p:nvPr/>
        </p:nvSpPr>
        <p:spPr>
          <a:xfrm>
            <a:off x="1986361" y="4236620"/>
            <a:ext cx="4850537" cy="1164472"/>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400" b="1" u="sng" dirty="0">
                <a:solidFill>
                  <a:schemeClr val="tx2"/>
                </a:solidFill>
              </a:rPr>
              <a:t>Agreements</a:t>
            </a:r>
          </a:p>
          <a:p>
            <a:pPr marL="266700" indent="-171450" fontAlgn="auto">
              <a:lnSpc>
                <a:spcPct val="150000"/>
              </a:lnSpc>
              <a:spcBef>
                <a:spcPts val="0"/>
              </a:spcBef>
              <a:spcAft>
                <a:spcPts val="0"/>
              </a:spcAft>
              <a:buFont typeface="Arial" pitchFamily="34" charset="0"/>
              <a:buChar char="•"/>
              <a:tabLst>
                <a:tab pos="273050" algn="l"/>
              </a:tabLst>
              <a:defRPr/>
            </a:pPr>
            <a:r>
              <a:rPr lang="en-ZA" sz="1400" dirty="0">
                <a:solidFill>
                  <a:schemeClr val="tx2"/>
                </a:solidFill>
              </a:rPr>
              <a:t>General Conditions of Contract (GCC)</a:t>
            </a:r>
          </a:p>
          <a:p>
            <a:pPr marL="266700" indent="-171450" fontAlgn="auto">
              <a:lnSpc>
                <a:spcPct val="150000"/>
              </a:lnSpc>
              <a:spcBef>
                <a:spcPts val="0"/>
              </a:spcBef>
              <a:spcAft>
                <a:spcPts val="0"/>
              </a:spcAft>
              <a:buFont typeface="Arial" pitchFamily="34" charset="0"/>
              <a:buChar char="•"/>
              <a:tabLst>
                <a:tab pos="273050" algn="l"/>
              </a:tabLst>
              <a:defRPr/>
            </a:pPr>
            <a:r>
              <a:rPr lang="en-ZA" sz="1400" dirty="0">
                <a:solidFill>
                  <a:schemeClr val="tx2"/>
                </a:solidFill>
              </a:rPr>
              <a:t>Draft Service Level  Agreement  </a:t>
            </a:r>
            <a:endParaRPr lang="en-US" sz="1400" dirty="0">
              <a:solidFill>
                <a:schemeClr val="tx2"/>
              </a:solidFill>
            </a:endParaRPr>
          </a:p>
          <a:p>
            <a:pPr algn="l" fontAlgn="auto">
              <a:lnSpc>
                <a:spcPct val="150000"/>
              </a:lnSpc>
              <a:spcBef>
                <a:spcPts val="0"/>
              </a:spcBef>
              <a:spcAft>
                <a:spcPts val="0"/>
              </a:spcAft>
              <a:defRPr/>
            </a:pPr>
            <a:endParaRPr lang="en-US" sz="1200" kern="0" dirty="0">
              <a:solidFill>
                <a:schemeClr val="tx2"/>
              </a:solidFill>
            </a:endParaRPr>
          </a:p>
        </p:txBody>
      </p:sp>
      <p:sp>
        <p:nvSpPr>
          <p:cNvPr id="14" name="Rectangle 43">
            <a:extLst>
              <a:ext uri="{FF2B5EF4-FFF2-40B4-BE49-F238E27FC236}">
                <a16:creationId xmlns:a16="http://schemas.microsoft.com/office/drawing/2014/main" id="{35A67E93-89FE-4CA4-9A07-2D9CE71EC367}"/>
              </a:ext>
            </a:extLst>
          </p:cNvPr>
          <p:cNvSpPr>
            <a:spLocks noChangeArrowheads="1"/>
          </p:cNvSpPr>
          <p:nvPr/>
        </p:nvSpPr>
        <p:spPr bwMode="auto">
          <a:xfrm>
            <a:off x="7360994" y="4730262"/>
            <a:ext cx="774700" cy="575590"/>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15" name="Freeform 23">
            <a:extLst>
              <a:ext uri="{FF2B5EF4-FFF2-40B4-BE49-F238E27FC236}">
                <a16:creationId xmlns:a16="http://schemas.microsoft.com/office/drawing/2014/main" id="{096873FC-2805-41FD-A154-7C988F728069}"/>
              </a:ext>
            </a:extLst>
          </p:cNvPr>
          <p:cNvSpPr>
            <a:spLocks/>
          </p:cNvSpPr>
          <p:nvPr/>
        </p:nvSpPr>
        <p:spPr bwMode="auto">
          <a:xfrm>
            <a:off x="7532859" y="4742082"/>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Tree>
    <p:extLst>
      <p:ext uri="{BB962C8B-B14F-4D97-AF65-F5344CB8AC3E}">
        <p14:creationId xmlns:p14="http://schemas.microsoft.com/office/powerpoint/2010/main" val="151964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Bid Evaluation Committee</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2</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a:bodyPr>
          <a:lstStyle/>
          <a:p>
            <a:endParaRPr lang="en-ZA" dirty="0"/>
          </a:p>
        </p:txBody>
      </p:sp>
      <p:graphicFrame>
        <p:nvGraphicFramePr>
          <p:cNvPr id="7" name="Table 7">
            <a:extLst>
              <a:ext uri="{FF2B5EF4-FFF2-40B4-BE49-F238E27FC236}">
                <a16:creationId xmlns:a16="http://schemas.microsoft.com/office/drawing/2014/main" id="{9B514B89-6AAC-42EE-BEB3-A575E5F15288}"/>
              </a:ext>
            </a:extLst>
          </p:cNvPr>
          <p:cNvGraphicFramePr>
            <a:graphicFrameLocks noGrp="1"/>
          </p:cNvGraphicFramePr>
          <p:nvPr>
            <p:extLst>
              <p:ext uri="{D42A27DB-BD31-4B8C-83A1-F6EECF244321}">
                <p14:modId xmlns:p14="http://schemas.microsoft.com/office/powerpoint/2010/main" val="4126545934"/>
              </p:ext>
            </p:extLst>
          </p:nvPr>
        </p:nvGraphicFramePr>
        <p:xfrm>
          <a:off x="102842" y="632278"/>
          <a:ext cx="8699165" cy="5641911"/>
        </p:xfrm>
        <a:graphic>
          <a:graphicData uri="http://schemas.openxmlformats.org/drawingml/2006/table">
            <a:tbl>
              <a:tblPr firstRow="1" bandRow="1">
                <a:tableStyleId>{5C22544A-7EE6-4342-B048-85BDC9FD1C3A}</a:tableStyleId>
              </a:tblPr>
              <a:tblGrid>
                <a:gridCol w="8699165">
                  <a:extLst>
                    <a:ext uri="{9D8B030D-6E8A-4147-A177-3AD203B41FA5}">
                      <a16:colId xmlns:a16="http://schemas.microsoft.com/office/drawing/2014/main" val="847617628"/>
                    </a:ext>
                  </a:extLst>
                </a:gridCol>
              </a:tblGrid>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Procurement</a:t>
                      </a:r>
                    </a:p>
                  </a:txBody>
                  <a:tcPr/>
                </a:tc>
                <a:extLst>
                  <a:ext uri="{0D108BD9-81ED-4DB2-BD59-A6C34878D82A}">
                    <a16:rowId xmlns:a16="http://schemas.microsoft.com/office/drawing/2014/main" val="1161861201"/>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baseline="0" dirty="0">
                          <a:solidFill>
                            <a:schemeClr val="tx2"/>
                          </a:solidFill>
                          <a:latin typeface="+mn-lt"/>
                          <a:ea typeface="+mn-ea"/>
                          <a:cs typeface="+mn-cs"/>
                        </a:rPr>
                        <a:t>Sourcing Lead: Professional Services – Project Oversight</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282221393"/>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Governance, Compliance &amp; Risk Specialist – Audit</a:t>
                      </a:r>
                    </a:p>
                  </a:txBody>
                  <a:tcPr marL="84406" marR="84406"/>
                </a:tc>
                <a:extLst>
                  <a:ext uri="{0D108BD9-81ED-4DB2-BD59-A6C34878D82A}">
                    <a16:rowId xmlns:a16="http://schemas.microsoft.com/office/drawing/2014/main" val="563679810"/>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a:t>
                      </a:r>
                      <a:r>
                        <a:rPr lang="en-ZA" sz="1600" kern="1200" baseline="0" dirty="0">
                          <a:solidFill>
                            <a:schemeClr val="tx2"/>
                          </a:solidFill>
                          <a:latin typeface="+mn-lt"/>
                          <a:ea typeface="+mn-ea"/>
                          <a:cs typeface="+mn-cs"/>
                        </a:rPr>
                        <a:t> Office – Bid Opening</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782051094"/>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Value</a:t>
                      </a:r>
                      <a:r>
                        <a:rPr lang="en-ZA" sz="1600" kern="1200" baseline="0" dirty="0">
                          <a:solidFill>
                            <a:schemeClr val="tx2"/>
                          </a:solidFill>
                          <a:latin typeface="+mn-lt"/>
                          <a:ea typeface="+mn-ea"/>
                          <a:cs typeface="+mn-cs"/>
                        </a:rPr>
                        <a:t> Delivery Planning – Price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455642399"/>
                  </a:ext>
                </a:extLst>
              </a:tr>
              <a:tr h="51290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B-BBEE</a:t>
                      </a:r>
                      <a:r>
                        <a:rPr lang="en-ZA" sz="1600" kern="1200" baseline="0" dirty="0">
                          <a:solidFill>
                            <a:schemeClr val="tx2"/>
                          </a:solidFill>
                          <a:latin typeface="+mn-lt"/>
                          <a:ea typeface="+mn-ea"/>
                          <a:cs typeface="+mn-cs"/>
                        </a:rPr>
                        <a:t> Evaluator</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843596870"/>
                  </a:ext>
                </a:extLst>
              </a:tr>
              <a:tr h="512901">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ZA" sz="2000" b="1" kern="1200" dirty="0">
                          <a:solidFill>
                            <a:schemeClr val="bg1"/>
                          </a:solidFill>
                          <a:latin typeface="+mn-lt"/>
                          <a:ea typeface="+mn-ea"/>
                          <a:cs typeface="+mn-cs"/>
                        </a:rPr>
                        <a:t>SARS Business Unit</a:t>
                      </a:r>
                    </a:p>
                  </a:txBody>
                  <a:tcPr marL="84406" marR="84406">
                    <a:solidFill>
                      <a:srgbClr val="3882C6"/>
                    </a:solidFill>
                  </a:tcPr>
                </a:tc>
                <a:extLst>
                  <a:ext uri="{0D108BD9-81ED-4DB2-BD59-A6C34878D82A}">
                    <a16:rowId xmlns:a16="http://schemas.microsoft.com/office/drawing/2014/main" val="1503723046"/>
                  </a:ext>
                </a:extLst>
              </a:tr>
              <a:tr h="512901">
                <a:tc>
                  <a:txBody>
                    <a:bodyPr/>
                    <a:lstStyle/>
                    <a:p>
                      <a:pPr marL="0" algn="l" defTabSz="932962" rtl="0" eaLnBrk="1" latinLnBrk="0" hangingPunct="1"/>
                      <a:r>
                        <a:rPr lang="en-ZA" sz="1600" kern="1200" baseline="0" dirty="0">
                          <a:solidFill>
                            <a:schemeClr val="tx2"/>
                          </a:solidFill>
                          <a:latin typeface="+mn-lt"/>
                          <a:ea typeface="+mn-ea"/>
                          <a:cs typeface="+mn-cs"/>
                        </a:rPr>
                        <a:t>Bid Specification Committee</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32316146"/>
                  </a:ext>
                </a:extLst>
              </a:tr>
              <a:tr h="512901">
                <a:tc>
                  <a:txBody>
                    <a:bodyPr/>
                    <a:lstStyle/>
                    <a:p>
                      <a:pPr marL="0" algn="l" defTabSz="932962" rtl="0" eaLnBrk="1" latinLnBrk="0" hangingPunct="1"/>
                      <a:r>
                        <a:rPr lang="en-ZA" sz="1600" kern="1200" dirty="0">
                          <a:solidFill>
                            <a:schemeClr val="tx2"/>
                          </a:solidFill>
                          <a:latin typeface="+mn-lt"/>
                          <a:ea typeface="+mn-ea"/>
                          <a:cs typeface="+mn-cs"/>
                        </a:rPr>
                        <a:t>Technical</a:t>
                      </a:r>
                      <a:r>
                        <a:rPr lang="en-ZA" sz="1600" kern="1200" baseline="0" dirty="0">
                          <a:solidFill>
                            <a:schemeClr val="tx2"/>
                          </a:solidFill>
                          <a:latin typeface="+mn-lt"/>
                          <a:ea typeface="+mn-ea"/>
                          <a:cs typeface="+mn-cs"/>
                        </a:rPr>
                        <a:t> Evaluators </a:t>
                      </a:r>
                      <a:endParaRPr lang="en-ZA" sz="1600" kern="1200" dirty="0">
                        <a:solidFill>
                          <a:schemeClr val="tx2"/>
                        </a:solidFill>
                        <a:latin typeface="+mn-lt"/>
                        <a:ea typeface="+mn-ea"/>
                        <a:cs typeface="+mn-cs"/>
                      </a:endParaRPr>
                    </a:p>
                  </a:txBody>
                  <a:tcPr marL="84406" marR="84406"/>
                </a:tc>
                <a:extLst>
                  <a:ext uri="{0D108BD9-81ED-4DB2-BD59-A6C34878D82A}">
                    <a16:rowId xmlns:a16="http://schemas.microsoft.com/office/drawing/2014/main" val="3118149474"/>
                  </a:ext>
                </a:extLst>
              </a:tr>
              <a:tr h="512901">
                <a:tc>
                  <a:txBody>
                    <a:bodyPr/>
                    <a:lstStyle/>
                    <a:p>
                      <a:pPr algn="ctr"/>
                      <a:r>
                        <a:rPr lang="en-ZA" sz="2000" b="1" dirty="0">
                          <a:solidFill>
                            <a:schemeClr val="bg1"/>
                          </a:solidFill>
                        </a:rPr>
                        <a:t>Corporate Legal Services</a:t>
                      </a:r>
                    </a:p>
                  </a:txBody>
                  <a:tcPr marL="84406" marR="84406">
                    <a:solidFill>
                      <a:srgbClr val="3882C6"/>
                    </a:solidFill>
                  </a:tcPr>
                </a:tc>
                <a:extLst>
                  <a:ext uri="{0D108BD9-81ED-4DB2-BD59-A6C34878D82A}">
                    <a16:rowId xmlns:a16="http://schemas.microsoft.com/office/drawing/2014/main" val="3223802594"/>
                  </a:ext>
                </a:extLst>
              </a:tr>
              <a:tr h="512901">
                <a:tc>
                  <a:txBody>
                    <a:bodyPr/>
                    <a:lstStyle/>
                    <a:p>
                      <a:r>
                        <a:rPr lang="en-ZA" sz="1600" baseline="0" dirty="0">
                          <a:solidFill>
                            <a:schemeClr val="tx2"/>
                          </a:solidFill>
                        </a:rPr>
                        <a:t>Legal Specialist</a:t>
                      </a:r>
                      <a:endParaRPr lang="en-ZA" sz="1600" dirty="0">
                        <a:solidFill>
                          <a:schemeClr val="tx2"/>
                        </a:solidFill>
                      </a:endParaRPr>
                    </a:p>
                  </a:txBody>
                  <a:tcPr marL="84406" marR="84406"/>
                </a:tc>
                <a:extLst>
                  <a:ext uri="{0D108BD9-81ED-4DB2-BD59-A6C34878D82A}">
                    <a16:rowId xmlns:a16="http://schemas.microsoft.com/office/drawing/2014/main" val="4166394977"/>
                  </a:ext>
                </a:extLst>
              </a:tr>
            </a:tbl>
          </a:graphicData>
        </a:graphic>
      </p:graphicFrame>
    </p:spTree>
    <p:extLst>
      <p:ext uri="{BB962C8B-B14F-4D97-AF65-F5344CB8AC3E}">
        <p14:creationId xmlns:p14="http://schemas.microsoft.com/office/powerpoint/2010/main" val="2041414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29</a:t>
            </a:fld>
            <a:endParaRPr lang="en-ZA" dirty="0">
              <a:solidFill>
                <a:schemeClr val="tx1"/>
              </a:solidFill>
            </a:endParaRPr>
          </a:p>
        </p:txBody>
      </p:sp>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FILE 2: ORIGINAL / DUPLICATE </a:t>
            </a:r>
          </a:p>
        </p:txBody>
      </p:sp>
      <p:sp>
        <p:nvSpPr>
          <p:cNvPr id="28" name="Rectangle 43">
            <a:extLst>
              <a:ext uri="{FF2B5EF4-FFF2-40B4-BE49-F238E27FC236}">
                <a16:creationId xmlns:a16="http://schemas.microsoft.com/office/drawing/2014/main" id="{714B64CD-5972-40F8-A590-60ACA66D798A}"/>
              </a:ext>
            </a:extLst>
          </p:cNvPr>
          <p:cNvSpPr>
            <a:spLocks noChangeArrowheads="1"/>
          </p:cNvSpPr>
          <p:nvPr/>
        </p:nvSpPr>
        <p:spPr bwMode="auto">
          <a:xfrm>
            <a:off x="487938" y="1205850"/>
            <a:ext cx="1015274" cy="576620"/>
          </a:xfrm>
          <a:prstGeom prst="rect">
            <a:avLst/>
          </a:prstGeom>
          <a:solidFill>
            <a:srgbClr val="FFFFFF"/>
          </a:solidFill>
          <a:ln w="9525" algn="ctr">
            <a:solidFill>
              <a:schemeClr val="tx2"/>
            </a:solidFill>
            <a:miter lim="800000"/>
            <a:headEnd/>
            <a:tailEnd/>
          </a:ln>
          <a:effectLst>
            <a:outerShdw dist="38100" dir="2700000" algn="tl" rotWithShape="0">
              <a:srgbClr val="000000">
                <a:alpha val="39999"/>
              </a:srgbClr>
            </a:outerShdw>
          </a:effectLst>
        </p:spPr>
        <p:txBody>
          <a:bodyPr wrap="none" anchor="ctr"/>
          <a:lstStyle/>
          <a:p>
            <a:pPr>
              <a:defRPr/>
            </a:pPr>
            <a:r>
              <a:rPr lang="en-US" sz="1400" dirty="0">
                <a:solidFill>
                  <a:schemeClr val="tx2"/>
                </a:solidFill>
              </a:rPr>
              <a:t>Exhibit 1</a:t>
            </a:r>
          </a:p>
        </p:txBody>
      </p:sp>
      <p:sp>
        <p:nvSpPr>
          <p:cNvPr id="32" name="44 CuadroTexto">
            <a:extLst>
              <a:ext uri="{FF2B5EF4-FFF2-40B4-BE49-F238E27FC236}">
                <a16:creationId xmlns:a16="http://schemas.microsoft.com/office/drawing/2014/main" id="{BE195651-A829-4763-8C09-461513DC2916}"/>
              </a:ext>
            </a:extLst>
          </p:cNvPr>
          <p:cNvSpPr txBox="1"/>
          <p:nvPr/>
        </p:nvSpPr>
        <p:spPr>
          <a:xfrm>
            <a:off x="1986360" y="1226077"/>
            <a:ext cx="4850537" cy="743399"/>
          </a:xfrm>
          <a:prstGeom prst="rect">
            <a:avLst/>
          </a:prstGeom>
          <a:noFill/>
          <a:ln w="1587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ln>
          <a:effectLst/>
        </p:spPr>
        <p:txBody>
          <a:bodyPr lIns="0" tIns="0" rIns="0" bIns="0" anchor="ctr"/>
          <a:lstStyle/>
          <a:p>
            <a:pPr marL="95250" fontAlgn="auto">
              <a:lnSpc>
                <a:spcPct val="150000"/>
              </a:lnSpc>
              <a:spcBef>
                <a:spcPts val="0"/>
              </a:spcBef>
              <a:spcAft>
                <a:spcPts val="0"/>
              </a:spcAft>
              <a:tabLst>
                <a:tab pos="273050" algn="l"/>
              </a:tabLst>
              <a:defRPr/>
            </a:pPr>
            <a:r>
              <a:rPr lang="en-US" sz="1400" b="1" u="sng" dirty="0">
                <a:solidFill>
                  <a:schemeClr val="tx2"/>
                </a:solidFill>
                <a:latin typeface="Arial" panose="020B0604020202020204" pitchFamily="34" charset="0"/>
                <a:cs typeface="Arial" panose="020B0604020202020204" pitchFamily="34" charset="0"/>
              </a:rPr>
              <a:t>B-BBBEE Certificate</a:t>
            </a:r>
          </a:p>
          <a:p>
            <a:pPr marL="266700" indent="-171450" fontAlgn="auto">
              <a:lnSpc>
                <a:spcPct val="150000"/>
              </a:lnSpc>
              <a:spcBef>
                <a:spcPts val="0"/>
              </a:spcBef>
              <a:spcAft>
                <a:spcPts val="0"/>
              </a:spcAft>
              <a:buFont typeface="Arial" pitchFamily="34" charset="0"/>
              <a:buChar char="•"/>
              <a:tabLst>
                <a:tab pos="273050" algn="l"/>
              </a:tabLst>
              <a:defRPr/>
            </a:pPr>
            <a:r>
              <a:rPr lang="en-US" sz="1400" dirty="0">
                <a:solidFill>
                  <a:schemeClr val="tx2"/>
                </a:solidFill>
                <a:latin typeface="Arial" panose="020B0604020202020204" pitchFamily="34" charset="0"/>
                <a:cs typeface="Arial" panose="020B0604020202020204" pitchFamily="34" charset="0"/>
              </a:rPr>
              <a:t>SBD documents and others</a:t>
            </a:r>
          </a:p>
        </p:txBody>
      </p:sp>
      <p:sp>
        <p:nvSpPr>
          <p:cNvPr id="36" name="Rectangle 43">
            <a:extLst>
              <a:ext uri="{FF2B5EF4-FFF2-40B4-BE49-F238E27FC236}">
                <a16:creationId xmlns:a16="http://schemas.microsoft.com/office/drawing/2014/main" id="{ACDA7F4E-D40E-44DC-976B-BE83827DA7F6}"/>
              </a:ext>
            </a:extLst>
          </p:cNvPr>
          <p:cNvSpPr>
            <a:spLocks noChangeArrowheads="1"/>
          </p:cNvSpPr>
          <p:nvPr/>
        </p:nvSpPr>
        <p:spPr bwMode="auto">
          <a:xfrm>
            <a:off x="7373725" y="1205850"/>
            <a:ext cx="774700" cy="474411"/>
          </a:xfrm>
          <a:prstGeom prst="rect">
            <a:avLst/>
          </a:prstGeom>
          <a:solidFill>
            <a:schemeClr val="tx2">
              <a:lumMod val="75000"/>
            </a:schemeClr>
          </a:solidFill>
          <a:ln w="9525" algn="ctr">
            <a:noFill/>
            <a:miter lim="800000"/>
            <a:headEnd/>
            <a:tailEnd/>
          </a:ln>
          <a:effectLst>
            <a:outerShdw blurRad="50800" dist="38100" dir="2700000" algn="tl" rotWithShape="0">
              <a:prstClr val="black">
                <a:alpha val="40000"/>
              </a:prstClr>
            </a:outerShdw>
          </a:effectLst>
        </p:spPr>
        <p:txBody>
          <a:bodyPr wrap="none" anchor="ctr"/>
          <a:lstStyle/>
          <a:p>
            <a:pPr>
              <a:defRPr/>
            </a:pPr>
            <a:endParaRPr lang="en-US" sz="1800" dirty="0">
              <a:solidFill>
                <a:srgbClr val="FFFFFF"/>
              </a:solidFill>
              <a:effectLst>
                <a:outerShdw blurRad="38100" dist="38100" dir="2700000" algn="tl">
                  <a:srgbClr val="000000">
                    <a:alpha val="43137"/>
                  </a:srgbClr>
                </a:outerShdw>
              </a:effectLst>
              <a:latin typeface="Calibri"/>
              <a:cs typeface="+mn-cs"/>
            </a:endParaRPr>
          </a:p>
        </p:txBody>
      </p:sp>
      <p:sp>
        <p:nvSpPr>
          <p:cNvPr id="39" name="Freeform 23">
            <a:extLst>
              <a:ext uri="{FF2B5EF4-FFF2-40B4-BE49-F238E27FC236}">
                <a16:creationId xmlns:a16="http://schemas.microsoft.com/office/drawing/2014/main" id="{3ADE4F14-9795-4FB8-8541-33FD9F47F697}"/>
              </a:ext>
            </a:extLst>
          </p:cNvPr>
          <p:cNvSpPr>
            <a:spLocks/>
          </p:cNvSpPr>
          <p:nvPr/>
        </p:nvSpPr>
        <p:spPr bwMode="auto">
          <a:xfrm>
            <a:off x="7550814" y="1211045"/>
            <a:ext cx="395061" cy="364445"/>
          </a:xfrm>
          <a:custGeom>
            <a:avLst/>
            <a:gdLst>
              <a:gd name="T0" fmla="*/ 2 w 140"/>
              <a:gd name="T1" fmla="*/ 94 h 152"/>
              <a:gd name="T2" fmla="*/ 2 w 140"/>
              <a:gd name="T3" fmla="*/ 94 h 152"/>
              <a:gd name="T4" fmla="*/ 0 w 140"/>
              <a:gd name="T5" fmla="*/ 88 h 152"/>
              <a:gd name="T6" fmla="*/ 2 w 140"/>
              <a:gd name="T7" fmla="*/ 82 h 152"/>
              <a:gd name="T8" fmla="*/ 6 w 140"/>
              <a:gd name="T9" fmla="*/ 76 h 152"/>
              <a:gd name="T10" fmla="*/ 20 w 140"/>
              <a:gd name="T11" fmla="*/ 68 h 152"/>
              <a:gd name="T12" fmla="*/ 20 w 140"/>
              <a:gd name="T13" fmla="*/ 68 h 152"/>
              <a:gd name="T14" fmla="*/ 26 w 140"/>
              <a:gd name="T15" fmla="*/ 68 h 152"/>
              <a:gd name="T16" fmla="*/ 28 w 140"/>
              <a:gd name="T17" fmla="*/ 68 h 152"/>
              <a:gd name="T18" fmla="*/ 32 w 140"/>
              <a:gd name="T19" fmla="*/ 72 h 152"/>
              <a:gd name="T20" fmla="*/ 32 w 140"/>
              <a:gd name="T21" fmla="*/ 72 h 152"/>
              <a:gd name="T22" fmla="*/ 38 w 140"/>
              <a:gd name="T23" fmla="*/ 92 h 152"/>
              <a:gd name="T24" fmla="*/ 38 w 140"/>
              <a:gd name="T25" fmla="*/ 92 h 152"/>
              <a:gd name="T26" fmla="*/ 42 w 140"/>
              <a:gd name="T27" fmla="*/ 100 h 152"/>
              <a:gd name="T28" fmla="*/ 44 w 140"/>
              <a:gd name="T29" fmla="*/ 100 h 152"/>
              <a:gd name="T30" fmla="*/ 48 w 140"/>
              <a:gd name="T31" fmla="*/ 94 h 152"/>
              <a:gd name="T32" fmla="*/ 90 w 140"/>
              <a:gd name="T33" fmla="*/ 22 h 152"/>
              <a:gd name="T34" fmla="*/ 90 w 140"/>
              <a:gd name="T35" fmla="*/ 22 h 152"/>
              <a:gd name="T36" fmla="*/ 96 w 140"/>
              <a:gd name="T37" fmla="*/ 16 h 152"/>
              <a:gd name="T38" fmla="*/ 104 w 140"/>
              <a:gd name="T39" fmla="*/ 10 h 152"/>
              <a:gd name="T40" fmla="*/ 112 w 140"/>
              <a:gd name="T41" fmla="*/ 6 h 152"/>
              <a:gd name="T42" fmla="*/ 134 w 140"/>
              <a:gd name="T43" fmla="*/ 0 h 152"/>
              <a:gd name="T44" fmla="*/ 134 w 140"/>
              <a:gd name="T45" fmla="*/ 0 h 152"/>
              <a:gd name="T46" fmla="*/ 136 w 140"/>
              <a:gd name="T47" fmla="*/ 0 h 152"/>
              <a:gd name="T48" fmla="*/ 138 w 140"/>
              <a:gd name="T49" fmla="*/ 0 h 152"/>
              <a:gd name="T50" fmla="*/ 140 w 140"/>
              <a:gd name="T51" fmla="*/ 2 h 152"/>
              <a:gd name="T52" fmla="*/ 140 w 140"/>
              <a:gd name="T53" fmla="*/ 4 h 152"/>
              <a:gd name="T54" fmla="*/ 136 w 140"/>
              <a:gd name="T55" fmla="*/ 10 h 152"/>
              <a:gd name="T56" fmla="*/ 136 w 140"/>
              <a:gd name="T57" fmla="*/ 10 h 152"/>
              <a:gd name="T58" fmla="*/ 110 w 140"/>
              <a:gd name="T59" fmla="*/ 46 h 152"/>
              <a:gd name="T60" fmla="*/ 86 w 140"/>
              <a:gd name="T61" fmla="*/ 82 h 152"/>
              <a:gd name="T62" fmla="*/ 64 w 140"/>
              <a:gd name="T63" fmla="*/ 120 h 152"/>
              <a:gd name="T64" fmla="*/ 52 w 140"/>
              <a:gd name="T65" fmla="*/ 142 h 152"/>
              <a:gd name="T66" fmla="*/ 52 w 140"/>
              <a:gd name="T67" fmla="*/ 142 h 152"/>
              <a:gd name="T68" fmla="*/ 50 w 140"/>
              <a:gd name="T69" fmla="*/ 146 h 152"/>
              <a:gd name="T70" fmla="*/ 46 w 140"/>
              <a:gd name="T71" fmla="*/ 150 h 152"/>
              <a:gd name="T72" fmla="*/ 38 w 140"/>
              <a:gd name="T73" fmla="*/ 150 h 152"/>
              <a:gd name="T74" fmla="*/ 38 w 140"/>
              <a:gd name="T75" fmla="*/ 150 h 152"/>
              <a:gd name="T76" fmla="*/ 26 w 140"/>
              <a:gd name="T77" fmla="*/ 152 h 152"/>
              <a:gd name="T78" fmla="*/ 26 w 140"/>
              <a:gd name="T79" fmla="*/ 152 h 152"/>
              <a:gd name="T80" fmla="*/ 20 w 140"/>
              <a:gd name="T81" fmla="*/ 150 h 152"/>
              <a:gd name="T82" fmla="*/ 18 w 140"/>
              <a:gd name="T83" fmla="*/ 146 h 152"/>
              <a:gd name="T84" fmla="*/ 16 w 140"/>
              <a:gd name="T85" fmla="*/ 142 h 152"/>
              <a:gd name="T86" fmla="*/ 2 w 140"/>
              <a:gd name="T87" fmla="*/ 94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0"/>
              <a:gd name="T133" fmla="*/ 0 h 152"/>
              <a:gd name="T134" fmla="*/ 140 w 140"/>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0" h="152">
                <a:moveTo>
                  <a:pt x="2" y="94"/>
                </a:moveTo>
                <a:lnTo>
                  <a:pt x="2" y="94"/>
                </a:lnTo>
                <a:lnTo>
                  <a:pt x="0" y="88"/>
                </a:lnTo>
                <a:lnTo>
                  <a:pt x="2" y="82"/>
                </a:lnTo>
                <a:lnTo>
                  <a:pt x="6" y="76"/>
                </a:lnTo>
                <a:lnTo>
                  <a:pt x="20" y="68"/>
                </a:lnTo>
                <a:lnTo>
                  <a:pt x="26" y="68"/>
                </a:lnTo>
                <a:lnTo>
                  <a:pt x="28" y="68"/>
                </a:lnTo>
                <a:lnTo>
                  <a:pt x="32" y="72"/>
                </a:lnTo>
                <a:lnTo>
                  <a:pt x="38" y="92"/>
                </a:lnTo>
                <a:lnTo>
                  <a:pt x="42" y="100"/>
                </a:lnTo>
                <a:lnTo>
                  <a:pt x="44" y="100"/>
                </a:lnTo>
                <a:lnTo>
                  <a:pt x="48" y="94"/>
                </a:lnTo>
                <a:lnTo>
                  <a:pt x="90" y="22"/>
                </a:lnTo>
                <a:lnTo>
                  <a:pt x="96" y="16"/>
                </a:lnTo>
                <a:lnTo>
                  <a:pt x="104" y="10"/>
                </a:lnTo>
                <a:lnTo>
                  <a:pt x="112" y="6"/>
                </a:lnTo>
                <a:lnTo>
                  <a:pt x="134" y="0"/>
                </a:lnTo>
                <a:lnTo>
                  <a:pt x="136" y="0"/>
                </a:lnTo>
                <a:lnTo>
                  <a:pt x="138" y="0"/>
                </a:lnTo>
                <a:lnTo>
                  <a:pt x="140" y="2"/>
                </a:lnTo>
                <a:lnTo>
                  <a:pt x="140" y="4"/>
                </a:lnTo>
                <a:lnTo>
                  <a:pt x="136" y="10"/>
                </a:lnTo>
                <a:lnTo>
                  <a:pt x="110" y="46"/>
                </a:lnTo>
                <a:lnTo>
                  <a:pt x="86" y="82"/>
                </a:lnTo>
                <a:lnTo>
                  <a:pt x="64" y="120"/>
                </a:lnTo>
                <a:lnTo>
                  <a:pt x="52" y="142"/>
                </a:lnTo>
                <a:lnTo>
                  <a:pt x="50" y="146"/>
                </a:lnTo>
                <a:lnTo>
                  <a:pt x="46" y="150"/>
                </a:lnTo>
                <a:lnTo>
                  <a:pt x="38" y="150"/>
                </a:lnTo>
                <a:lnTo>
                  <a:pt x="26" y="152"/>
                </a:lnTo>
                <a:lnTo>
                  <a:pt x="20" y="150"/>
                </a:lnTo>
                <a:lnTo>
                  <a:pt x="18" y="146"/>
                </a:lnTo>
                <a:lnTo>
                  <a:pt x="16" y="142"/>
                </a:lnTo>
                <a:lnTo>
                  <a:pt x="2" y="94"/>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a:lstStyle/>
          <a:p>
            <a:pPr algn="l">
              <a:defRPr/>
            </a:pPr>
            <a:endParaRPr lang="en-US" sz="1800" dirty="0">
              <a:solidFill>
                <a:srgbClr val="000000"/>
              </a:solidFill>
              <a:cs typeface="+mn-cs"/>
            </a:endParaRPr>
          </a:p>
        </p:txBody>
      </p:sp>
      <p:sp>
        <p:nvSpPr>
          <p:cNvPr id="2" name="Rectangle 1"/>
          <p:cNvSpPr/>
          <p:nvPr/>
        </p:nvSpPr>
        <p:spPr>
          <a:xfrm rot="10800000" flipV="1">
            <a:off x="316523" y="4005992"/>
            <a:ext cx="8537330" cy="872034"/>
          </a:xfrm>
          <a:prstGeom prst="rect">
            <a:avLst/>
          </a:prstGeom>
        </p:spPr>
        <p:txBody>
          <a:bodyPr wrap="square">
            <a:spAutoFit/>
          </a:bodyPr>
          <a:lstStyle/>
          <a:p>
            <a:pPr marL="95250">
              <a:lnSpc>
                <a:spcPct val="150000"/>
              </a:lnSpc>
              <a:defRPr/>
            </a:pPr>
            <a:r>
              <a:rPr lang="en-US" dirty="0">
                <a:solidFill>
                  <a:srgbClr val="FF0000"/>
                </a:solidFill>
              </a:rPr>
              <a:t>NB ! Each file must be marked correctly and sealed separately for easy reference during the evaluation process USB marked with Bidder Name  </a:t>
            </a:r>
          </a:p>
        </p:txBody>
      </p:sp>
    </p:spTree>
    <p:extLst>
      <p:ext uri="{BB962C8B-B14F-4D97-AF65-F5344CB8AC3E}">
        <p14:creationId xmlns:p14="http://schemas.microsoft.com/office/powerpoint/2010/main" val="2869330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264400" y="6564622"/>
            <a:ext cx="862012" cy="184666"/>
          </a:xfrm>
        </p:spPr>
        <p:txBody>
          <a:bodyPr/>
          <a:lstStyle/>
          <a:p>
            <a:pPr algn="ctr">
              <a:defRPr/>
            </a:pPr>
            <a:fld id="{1D46AC71-C261-4AF3-BFB1-CCAEF8821007}" type="slidenum">
              <a:rPr lang="en-ZA" smtClean="0">
                <a:solidFill>
                  <a:schemeClr val="tx1"/>
                </a:solidFill>
              </a:rPr>
              <a:pPr algn="ctr">
                <a:defRPr/>
              </a:pPr>
              <a:t>30</a:t>
            </a:fld>
            <a:endParaRPr lang="en-ZA" dirty="0">
              <a:solidFill>
                <a:schemeClr val="tx1"/>
              </a:solidFill>
            </a:endParaRPr>
          </a:p>
        </p:txBody>
      </p:sp>
      <p:sp>
        <p:nvSpPr>
          <p:cNvPr id="11" name="Text Box 8"/>
          <p:cNvSpPr txBox="1">
            <a:spLocks noChangeArrowheads="1"/>
          </p:cNvSpPr>
          <p:nvPr/>
        </p:nvSpPr>
        <p:spPr bwMode="auto">
          <a:xfrm>
            <a:off x="4910919" y="2705715"/>
            <a:ext cx="357188" cy="369888"/>
          </a:xfrm>
          <a:prstGeom prst="rect">
            <a:avLst/>
          </a:prstGeom>
          <a:noFill/>
          <a:ln w="9525">
            <a:noFill/>
            <a:miter lim="800000"/>
            <a:headEnd/>
            <a:tailEnd/>
          </a:ln>
        </p:spPr>
        <p:txBody>
          <a:bodyPr>
            <a:spAutoFit/>
          </a:bodyPr>
          <a:lstStyle/>
          <a:p>
            <a:pPr algn="l"/>
            <a:r>
              <a:rPr lang="en-ZA" sz="1800" dirty="0">
                <a:solidFill>
                  <a:schemeClr val="tx1"/>
                </a:solidFill>
              </a:rPr>
              <a:t>+</a:t>
            </a:r>
            <a:endParaRPr lang="en-GB" sz="1800" dirty="0">
              <a:solidFill>
                <a:schemeClr val="tx1"/>
              </a:solidFill>
            </a:endParaRPr>
          </a:p>
        </p:txBody>
      </p:sp>
      <p:sp>
        <p:nvSpPr>
          <p:cNvPr id="12" name="TextBox 10"/>
          <p:cNvSpPr txBox="1">
            <a:spLocks noChangeArrowheads="1"/>
          </p:cNvSpPr>
          <p:nvPr/>
        </p:nvSpPr>
        <p:spPr bwMode="auto">
          <a:xfrm>
            <a:off x="2700279" y="3776799"/>
            <a:ext cx="2876550" cy="584200"/>
          </a:xfrm>
          <a:prstGeom prst="rect">
            <a:avLst/>
          </a:prstGeom>
          <a:noFill/>
          <a:ln w="9525">
            <a:noFill/>
            <a:miter lim="800000"/>
            <a:headEnd/>
            <a:tailEnd/>
          </a:ln>
        </p:spPr>
        <p:txBody>
          <a:bodyPr wrap="none">
            <a:spAutoFit/>
          </a:bodyPr>
          <a:lstStyle/>
          <a:p>
            <a:pPr algn="l"/>
            <a:r>
              <a:rPr lang="en-ZA" sz="3200" b="1" dirty="0">
                <a:solidFill>
                  <a:schemeClr val="tx2"/>
                </a:solidFill>
              </a:rPr>
              <a:t>TENDER BOX</a:t>
            </a:r>
          </a:p>
        </p:txBody>
      </p:sp>
      <p:sp>
        <p:nvSpPr>
          <p:cNvPr id="13" name="TextBox 11"/>
          <p:cNvSpPr txBox="1">
            <a:spLocks noChangeArrowheads="1"/>
          </p:cNvSpPr>
          <p:nvPr/>
        </p:nvSpPr>
        <p:spPr bwMode="auto">
          <a:xfrm>
            <a:off x="1577794" y="4223625"/>
            <a:ext cx="5429250" cy="923330"/>
          </a:xfrm>
          <a:prstGeom prst="rect">
            <a:avLst/>
          </a:prstGeom>
          <a:noFill/>
          <a:ln w="9525">
            <a:noFill/>
            <a:miter lim="800000"/>
            <a:headEnd/>
            <a:tailEnd/>
          </a:ln>
        </p:spPr>
        <p:txBody>
          <a:bodyPr>
            <a:spAutoFit/>
          </a:bodyPr>
          <a:lstStyle/>
          <a:p>
            <a:pPr algn="ctr"/>
            <a:r>
              <a:rPr lang="en-ZA" dirty="0">
                <a:solidFill>
                  <a:schemeClr val="tx2"/>
                </a:solidFill>
              </a:rPr>
              <a:t>Tender Office SARS Procurement, </a:t>
            </a:r>
            <a:r>
              <a:rPr lang="en-ZA" dirty="0" err="1">
                <a:solidFill>
                  <a:schemeClr val="tx2"/>
                </a:solidFill>
              </a:rPr>
              <a:t>Lehae</a:t>
            </a:r>
            <a:r>
              <a:rPr lang="en-ZA" dirty="0">
                <a:solidFill>
                  <a:schemeClr val="tx2"/>
                </a:solidFill>
              </a:rPr>
              <a:t> La SARS Head Office,299 Bronkhorst Street </a:t>
            </a:r>
            <a:r>
              <a:rPr lang="en-ZA" dirty="0" err="1">
                <a:solidFill>
                  <a:schemeClr val="tx2"/>
                </a:solidFill>
              </a:rPr>
              <a:t>Niew</a:t>
            </a:r>
            <a:r>
              <a:rPr lang="en-ZA" dirty="0">
                <a:solidFill>
                  <a:schemeClr val="tx2"/>
                </a:solidFill>
              </a:rPr>
              <a:t> </a:t>
            </a:r>
            <a:r>
              <a:rPr lang="en-ZA" dirty="0" err="1">
                <a:solidFill>
                  <a:schemeClr val="tx2"/>
                </a:solidFill>
              </a:rPr>
              <a:t>Mucleneuk</a:t>
            </a:r>
            <a:r>
              <a:rPr lang="en-ZA" sz="1800" dirty="0">
                <a:solidFill>
                  <a:schemeClr val="tx2"/>
                </a:solidFill>
              </a:rPr>
              <a:t>, Pretoria</a:t>
            </a:r>
          </a:p>
        </p:txBody>
      </p:sp>
      <p:sp>
        <p:nvSpPr>
          <p:cNvPr id="14" name="TextBox 12"/>
          <p:cNvSpPr txBox="1">
            <a:spLocks noChangeArrowheads="1"/>
          </p:cNvSpPr>
          <p:nvPr/>
        </p:nvSpPr>
        <p:spPr bwMode="auto">
          <a:xfrm>
            <a:off x="730146" y="5070880"/>
            <a:ext cx="7431087" cy="646331"/>
          </a:xfrm>
          <a:prstGeom prst="rect">
            <a:avLst/>
          </a:prstGeom>
          <a:noFill/>
          <a:ln w="9525">
            <a:noFill/>
            <a:miter lim="800000"/>
            <a:headEnd/>
            <a:tailEnd/>
          </a:ln>
        </p:spPr>
        <p:txBody>
          <a:bodyPr>
            <a:spAutoFit/>
          </a:bodyPr>
          <a:lstStyle/>
          <a:p>
            <a:pPr indent="84138"/>
            <a:r>
              <a:rPr lang="en-ZA" sz="1800" dirty="0">
                <a:solidFill>
                  <a:schemeClr val="tx2"/>
                </a:solidFill>
              </a:rPr>
              <a:t>Any enquiries must be referred, in writing via email:</a:t>
            </a:r>
          </a:p>
          <a:p>
            <a:r>
              <a:rPr lang="en-ZA" dirty="0">
                <a:solidFill>
                  <a:schemeClr val="tx2"/>
                </a:solidFill>
                <a:hlinkClick r:id="rId3"/>
              </a:rPr>
              <a:t>tenderoffice@sars.gov.za</a:t>
            </a:r>
            <a:endParaRPr lang="en-ZA" dirty="0">
              <a:solidFill>
                <a:schemeClr val="tx2"/>
              </a:solidFill>
            </a:endParaRPr>
          </a:p>
        </p:txBody>
      </p:sp>
      <p:cxnSp>
        <p:nvCxnSpPr>
          <p:cNvPr id="15" name="Straight Connector 14"/>
          <p:cNvCxnSpPr/>
          <p:nvPr/>
        </p:nvCxnSpPr>
        <p:spPr>
          <a:xfrm rot="10800000">
            <a:off x="437969" y="5962698"/>
            <a:ext cx="8001000"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7" descr="Folder"/>
          <p:cNvPicPr>
            <a:picLocks noChangeAspect="1" noChangeArrowheads="1"/>
          </p:cNvPicPr>
          <p:nvPr/>
        </p:nvPicPr>
        <p:blipFill>
          <a:blip r:embed="rId4"/>
          <a:srcRect/>
          <a:stretch>
            <a:fillRect/>
          </a:stretch>
        </p:blipFill>
        <p:spPr bwMode="auto">
          <a:xfrm>
            <a:off x="3554574" y="2773134"/>
            <a:ext cx="1079500" cy="1008062"/>
          </a:xfrm>
          <a:prstGeom prst="rect">
            <a:avLst/>
          </a:prstGeom>
          <a:noFill/>
          <a:ln w="9525">
            <a:noFill/>
            <a:miter lim="800000"/>
            <a:headEnd/>
            <a:tailEnd/>
          </a:ln>
        </p:spPr>
      </p:pic>
      <p:pic>
        <p:nvPicPr>
          <p:cNvPr id="20" name="Picture 7" descr="Folder"/>
          <p:cNvPicPr>
            <a:picLocks noChangeAspect="1" noChangeArrowheads="1"/>
          </p:cNvPicPr>
          <p:nvPr/>
        </p:nvPicPr>
        <p:blipFill>
          <a:blip r:embed="rId4"/>
          <a:srcRect/>
          <a:stretch>
            <a:fillRect/>
          </a:stretch>
        </p:blipFill>
        <p:spPr bwMode="auto">
          <a:xfrm>
            <a:off x="1103520" y="2817877"/>
            <a:ext cx="1079500" cy="1008063"/>
          </a:xfrm>
          <a:prstGeom prst="rect">
            <a:avLst/>
          </a:prstGeom>
          <a:noFill/>
          <a:ln w="9525">
            <a:noFill/>
            <a:miter lim="800000"/>
            <a:headEnd/>
            <a:tailEnd/>
          </a:ln>
        </p:spPr>
      </p:pic>
      <p:sp>
        <p:nvSpPr>
          <p:cNvPr id="21" name="Text Box 16"/>
          <p:cNvSpPr txBox="1">
            <a:spLocks noChangeArrowheads="1"/>
          </p:cNvSpPr>
          <p:nvPr/>
        </p:nvSpPr>
        <p:spPr bwMode="auto">
          <a:xfrm>
            <a:off x="1583732" y="2212560"/>
            <a:ext cx="292100" cy="369332"/>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b="1" dirty="0"/>
              <a:t>1</a:t>
            </a:r>
            <a:endParaRPr lang="en-GB" b="1" dirty="0"/>
          </a:p>
        </p:txBody>
      </p:sp>
      <p:sp>
        <p:nvSpPr>
          <p:cNvPr id="23" name="Text Box 17"/>
          <p:cNvSpPr txBox="1">
            <a:spLocks noChangeArrowheads="1"/>
          </p:cNvSpPr>
          <p:nvPr/>
        </p:nvSpPr>
        <p:spPr bwMode="auto">
          <a:xfrm>
            <a:off x="4000319" y="2122110"/>
            <a:ext cx="292100" cy="307975"/>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a:spAutoFit/>
          </a:bodyPr>
          <a:lstStyle/>
          <a:p>
            <a:pPr>
              <a:defRPr/>
            </a:pPr>
            <a:r>
              <a:rPr lang="en-ZA" b="1" dirty="0"/>
              <a:t>2</a:t>
            </a:r>
            <a:endParaRPr lang="en-GB" b="1" dirty="0"/>
          </a:p>
        </p:txBody>
      </p:sp>
      <p:sp>
        <p:nvSpPr>
          <p:cNvPr id="26" name="TextBox 25"/>
          <p:cNvSpPr txBox="1"/>
          <p:nvPr/>
        </p:nvSpPr>
        <p:spPr>
          <a:xfrm>
            <a:off x="1479008" y="2572390"/>
            <a:ext cx="538930" cy="215444"/>
          </a:xfrm>
          <a:prstGeom prst="rect">
            <a:avLst/>
          </a:prstGeom>
          <a:noFill/>
        </p:spPr>
        <p:txBody>
          <a:bodyPr wrap="none" rtlCol="0">
            <a:spAutoFit/>
          </a:bodyPr>
          <a:lstStyle/>
          <a:p>
            <a:r>
              <a:rPr lang="en-ZA" sz="800" dirty="0"/>
              <a:t>Original</a:t>
            </a:r>
          </a:p>
        </p:txBody>
      </p:sp>
      <p:sp>
        <p:nvSpPr>
          <p:cNvPr id="27" name="TextBox 26"/>
          <p:cNvSpPr txBox="1"/>
          <p:nvPr/>
        </p:nvSpPr>
        <p:spPr>
          <a:xfrm>
            <a:off x="3831419" y="2496082"/>
            <a:ext cx="614271" cy="215444"/>
          </a:xfrm>
          <a:prstGeom prst="rect">
            <a:avLst/>
          </a:prstGeom>
          <a:noFill/>
        </p:spPr>
        <p:txBody>
          <a:bodyPr wrap="none" rtlCol="0">
            <a:spAutoFit/>
          </a:bodyPr>
          <a:lstStyle/>
          <a:p>
            <a:r>
              <a:rPr lang="en-ZA" sz="800" dirty="0"/>
              <a:t>Duplicate</a:t>
            </a:r>
          </a:p>
        </p:txBody>
      </p:sp>
      <p:sp>
        <p:nvSpPr>
          <p:cNvPr id="30" name="Right Brace 29"/>
          <p:cNvSpPr/>
          <p:nvPr/>
        </p:nvSpPr>
        <p:spPr bwMode="auto">
          <a:xfrm flipV="1">
            <a:off x="6532884" y="2366371"/>
            <a:ext cx="377952" cy="983359"/>
          </a:xfrm>
          <a:prstGeom prst="rightBrac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3810" tIns="0" rIns="3810" bIns="0" numCol="1" rtlCol="0" anchor="ctr" anchorCtr="0" compatLnSpc="1">
            <a:prstTxWarp prst="textNoShape">
              <a:avLst/>
            </a:prstTxWarp>
          </a:bodyPr>
          <a:lstStyle/>
          <a:p>
            <a:pPr marL="0" marR="0" indent="0" algn="l" defTabSz="895350" rtl="0" eaLnBrk="1" fontAlgn="base" latinLnBrk="0" hangingPunct="1">
              <a:lnSpc>
                <a:spcPct val="100000"/>
              </a:lnSpc>
              <a:spcBef>
                <a:spcPct val="0"/>
              </a:spcBef>
              <a:spcAft>
                <a:spcPct val="0"/>
              </a:spcAft>
              <a:buClrTx/>
              <a:buSzPct val="120000"/>
              <a:buFontTx/>
              <a:buNone/>
              <a:tabLst/>
            </a:pPr>
            <a:endParaRPr kumimoji="0" lang="en-ZA" sz="1600" b="1" i="0" u="none" strike="noStrike" cap="none" normalizeH="0" baseline="0" dirty="0">
              <a:ln>
                <a:noFill/>
              </a:ln>
              <a:solidFill>
                <a:schemeClr val="tx1"/>
              </a:solidFill>
              <a:effectLst/>
              <a:latin typeface="Arial" charset="0"/>
            </a:endParaRPr>
          </a:p>
        </p:txBody>
      </p:sp>
      <p:sp>
        <p:nvSpPr>
          <p:cNvPr id="33" name="Text Box 8"/>
          <p:cNvSpPr txBox="1">
            <a:spLocks noChangeArrowheads="1"/>
          </p:cNvSpPr>
          <p:nvPr/>
        </p:nvSpPr>
        <p:spPr bwMode="auto">
          <a:xfrm flipV="1">
            <a:off x="2683239" y="2683239"/>
            <a:ext cx="397238" cy="379890"/>
          </a:xfrm>
          <a:prstGeom prst="rect">
            <a:avLst/>
          </a:prstGeom>
          <a:noFill/>
          <a:ln w="9525">
            <a:noFill/>
            <a:miter lim="800000"/>
            <a:headEnd/>
            <a:tailEnd/>
          </a:ln>
        </p:spPr>
        <p:txBody>
          <a:bodyPr wrap="square">
            <a:spAutoFit/>
          </a:bodyPr>
          <a:lstStyle/>
          <a:p>
            <a:pPr algn="l"/>
            <a:r>
              <a:rPr lang="en-ZA" sz="1800" dirty="0">
                <a:solidFill>
                  <a:schemeClr val="tx1"/>
                </a:solidFill>
              </a:rPr>
              <a:t>+</a:t>
            </a:r>
            <a:endParaRPr lang="en-GB" sz="1800" dirty="0">
              <a:solidFill>
                <a:schemeClr val="tx1"/>
              </a:solidFill>
            </a:endParaRPr>
          </a:p>
        </p:txBody>
      </p:sp>
      <p:sp>
        <p:nvSpPr>
          <p:cNvPr id="2" name="TextBox 1"/>
          <p:cNvSpPr txBox="1"/>
          <p:nvPr/>
        </p:nvSpPr>
        <p:spPr>
          <a:xfrm>
            <a:off x="6928461" y="2392914"/>
            <a:ext cx="1859280" cy="677108"/>
          </a:xfrm>
          <a:prstGeom prst="rect">
            <a:avLst/>
          </a:prstGeom>
          <a:noFill/>
        </p:spPr>
        <p:txBody>
          <a:bodyPr wrap="square" rtlCol="0">
            <a:spAutoFit/>
          </a:bodyPr>
          <a:lstStyle/>
          <a:p>
            <a:endParaRPr lang="en-ZA" sz="1000" b="1" dirty="0"/>
          </a:p>
          <a:p>
            <a:pPr algn="ctr"/>
            <a:r>
              <a:rPr lang="en-ZA" sz="1400" b="1" dirty="0">
                <a:solidFill>
                  <a:srgbClr val="FF0000"/>
                </a:solidFill>
              </a:rPr>
              <a:t>Content of File 1 and 2</a:t>
            </a:r>
            <a:endParaRPr lang="en-ZA" sz="1400" b="1" dirty="0"/>
          </a:p>
        </p:txBody>
      </p:sp>
      <p:pic>
        <p:nvPicPr>
          <p:cNvPr id="3" name="Picture 2"/>
          <p:cNvPicPr>
            <a:picLocks noChangeAspect="1"/>
          </p:cNvPicPr>
          <p:nvPr/>
        </p:nvPicPr>
        <p:blipFill>
          <a:blip r:embed="rId5"/>
          <a:stretch>
            <a:fillRect/>
          </a:stretch>
        </p:blipFill>
        <p:spPr>
          <a:xfrm>
            <a:off x="5425747" y="2515767"/>
            <a:ext cx="1009650" cy="737391"/>
          </a:xfrm>
          <a:prstGeom prst="rect">
            <a:avLst/>
          </a:prstGeom>
        </p:spPr>
      </p:pic>
      <p:sp>
        <p:nvSpPr>
          <p:cNvPr id="22" name="Title 1">
            <a:extLst>
              <a:ext uri="{FF2B5EF4-FFF2-40B4-BE49-F238E27FC236}">
                <a16:creationId xmlns:a16="http://schemas.microsoft.com/office/drawing/2014/main" id="{763043F0-AAC7-462F-9E3D-E4809DE55843}"/>
              </a:ext>
            </a:extLst>
          </p:cNvPr>
          <p:cNvSpPr txBox="1">
            <a:spLocks/>
          </p:cNvSpPr>
          <p:nvPr/>
        </p:nvSpPr>
        <p:spPr>
          <a:xfrm>
            <a:off x="114119" y="79124"/>
            <a:ext cx="9144000" cy="532606"/>
          </a:xfrm>
          <a:prstGeom prst="rect">
            <a:avLst/>
          </a:prstGeom>
        </p:spPr>
        <p:txBody>
          <a:bodyPr>
            <a:normAutofit fontScale="52500" lnSpcReduction="200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sz="7700" dirty="0">
                <a:solidFill>
                  <a:schemeClr val="accent1">
                    <a:lumMod val="75000"/>
                  </a:schemeClr>
                </a:solidFill>
                <a:effectLst>
                  <a:outerShdw blurRad="38100" dist="38100" dir="2700000" algn="tl">
                    <a:srgbClr val="000000">
                      <a:alpha val="43137"/>
                    </a:srgbClr>
                  </a:outerShdw>
                </a:effectLst>
                <a:latin typeface="+mn-lt"/>
                <a:ea typeface="+mn-ea"/>
                <a:cs typeface="+mn-cs"/>
              </a:rPr>
              <a:t>BID SUBMISSION</a:t>
            </a:r>
            <a:endParaRPr lang="en-ZA" dirty="0"/>
          </a:p>
        </p:txBody>
      </p:sp>
      <p:sp>
        <p:nvSpPr>
          <p:cNvPr id="24" name="Rectangle 21">
            <a:extLst>
              <a:ext uri="{FF2B5EF4-FFF2-40B4-BE49-F238E27FC236}">
                <a16:creationId xmlns:a16="http://schemas.microsoft.com/office/drawing/2014/main" id="{3C706C4C-E5CD-4B5D-B5D6-DAD3D3F4BFF8}"/>
              </a:ext>
            </a:extLst>
          </p:cNvPr>
          <p:cNvSpPr>
            <a:spLocks noChangeArrowheads="1"/>
          </p:cNvSpPr>
          <p:nvPr/>
        </p:nvSpPr>
        <p:spPr bwMode="auto">
          <a:xfrm>
            <a:off x="-1" y="614736"/>
            <a:ext cx="9143999" cy="1631216"/>
          </a:xfrm>
          <a:prstGeom prst="rect">
            <a:avLst/>
          </a:prstGeom>
          <a:noFill/>
          <a:ln w="9525">
            <a:noFill/>
            <a:miter lim="800000"/>
            <a:headEnd/>
            <a:tailEnd/>
          </a:ln>
        </p:spPr>
        <p:txBody>
          <a:bodyPr wrap="square">
            <a:spAutoFit/>
          </a:bodyPr>
          <a:lstStyle/>
          <a:p>
            <a:pPr algn="ctr"/>
            <a:r>
              <a:rPr lang="en-ZA" sz="1400" dirty="0">
                <a:solidFill>
                  <a:schemeClr val="tx2"/>
                </a:solidFill>
              </a:rPr>
              <a:t>  Bidders must submit copies of each file (Original and Duplicate) and a USB with content of each file by the </a:t>
            </a:r>
            <a:r>
              <a:rPr lang="en-ZA" sz="1400" b="1" dirty="0">
                <a:solidFill>
                  <a:schemeClr val="tx2"/>
                </a:solidFill>
              </a:rPr>
              <a:t> 11 February 2025 at 11:00</a:t>
            </a:r>
          </a:p>
          <a:p>
            <a:pPr algn="ctr"/>
            <a:endParaRPr lang="en-ZA" b="1" dirty="0">
              <a:solidFill>
                <a:schemeClr val="tx2"/>
              </a:solidFill>
            </a:endParaRPr>
          </a:p>
          <a:p>
            <a:pPr marR="0" lvl="0" indent="0" algn="ctr" fontAlgn="base">
              <a:lnSpc>
                <a:spcPct val="100000"/>
              </a:lnSpc>
              <a:spcBef>
                <a:spcPct val="0"/>
              </a:spcBef>
              <a:spcAft>
                <a:spcPct val="0"/>
              </a:spcAft>
              <a:buClrTx/>
              <a:buSzTx/>
              <a:buFontTx/>
              <a:buNone/>
              <a:tabLst/>
              <a:defRPr/>
            </a:pPr>
            <a:r>
              <a:rPr lang="en-ZA" sz="1200" dirty="0">
                <a:solidFill>
                  <a:schemeClr val="tx2"/>
                </a:solidFill>
              </a:rPr>
              <a:t>Bid documents will only be considered if received by SARS before the Closing Date and time, regardless of the method used to send or deliver such documents to SARS and Bid documents must also be uploaded on the SARS e-Sourcing portal, go to the SARS website to access the link and register on https://www.sars.gov.za/procurement/esourcing/</a:t>
            </a:r>
          </a:p>
          <a:p>
            <a:pPr algn="ctr"/>
            <a:endParaRPr lang="en-ZA" b="1" dirty="0">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31</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85000" lnSpcReduction="1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8.Services Agreements</a:t>
            </a:r>
          </a:p>
          <a:p>
            <a:pPr marL="228600" indent="-228600">
              <a:lnSpc>
                <a:spcPct val="135000"/>
              </a:lnSpc>
              <a:spcBef>
                <a:spcPct val="75000"/>
              </a:spcBef>
              <a:spcAft>
                <a:spcPct val="10000"/>
              </a:spcAft>
              <a:buClr>
                <a:schemeClr val="accent1"/>
              </a:buClr>
            </a:pPr>
            <a:r>
              <a:rPr lang="en-ZA" b="1" dirty="0">
                <a:solidFill>
                  <a:srgbClr val="FF0000"/>
                </a:solidFill>
              </a:rPr>
              <a:t>9. Q&amp;A</a:t>
            </a:r>
          </a:p>
          <a:p>
            <a:endParaRPr lang="en-ZA" dirty="0"/>
          </a:p>
        </p:txBody>
      </p:sp>
    </p:spTree>
    <p:extLst>
      <p:ext uri="{BB962C8B-B14F-4D97-AF65-F5344CB8AC3E}">
        <p14:creationId xmlns:p14="http://schemas.microsoft.com/office/powerpoint/2010/main" val="235884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B16AAD-28D9-4239-80A4-1C112E13D977}"/>
              </a:ext>
            </a:extLst>
          </p:cNvPr>
          <p:cNvSpPr>
            <a:spLocks noGrp="1"/>
          </p:cNvSpPr>
          <p:nvPr>
            <p:ph type="sldNum" sz="quarter" idx="11"/>
          </p:nvPr>
        </p:nvSpPr>
        <p:spPr/>
        <p:txBody>
          <a:bodyPr/>
          <a:lstStyle/>
          <a:p>
            <a:pPr>
              <a:defRPr/>
            </a:pPr>
            <a:fld id="{1D46AC71-C261-4AF3-BFB1-CCAEF8821007}" type="slidenum">
              <a:rPr lang="en-ZA" smtClean="0"/>
              <a:pPr>
                <a:defRPr/>
              </a:pPr>
              <a:t>32</a:t>
            </a:fld>
            <a:endParaRPr lang="en-ZA" dirty="0"/>
          </a:p>
        </p:txBody>
      </p:sp>
      <p:pic>
        <p:nvPicPr>
          <p:cNvPr id="3" name="Picture 7" descr="Questions">
            <a:extLst>
              <a:ext uri="{FF2B5EF4-FFF2-40B4-BE49-F238E27FC236}">
                <a16:creationId xmlns:a16="http://schemas.microsoft.com/office/drawing/2014/main" id="{64C33304-783C-4CF5-BC6C-8861FE2C6566}"/>
              </a:ext>
            </a:extLst>
          </p:cNvPr>
          <p:cNvPicPr>
            <a:picLocks noChangeAspect="1" noChangeArrowheads="1"/>
          </p:cNvPicPr>
          <p:nvPr/>
        </p:nvPicPr>
        <p:blipFill>
          <a:blip r:embed="rId2"/>
          <a:srcRect/>
          <a:stretch>
            <a:fillRect/>
          </a:stretch>
        </p:blipFill>
        <p:spPr bwMode="auto">
          <a:xfrm>
            <a:off x="3132138" y="995729"/>
            <a:ext cx="2447925" cy="3956050"/>
          </a:xfrm>
          <a:prstGeom prst="rect">
            <a:avLst/>
          </a:prstGeom>
          <a:noFill/>
          <a:ln w="9525">
            <a:noFill/>
            <a:miter lim="800000"/>
            <a:headEnd/>
            <a:tailEnd/>
          </a:ln>
        </p:spPr>
      </p:pic>
      <p:sp>
        <p:nvSpPr>
          <p:cNvPr id="4" name="Title 1">
            <a:extLst>
              <a:ext uri="{FF2B5EF4-FFF2-40B4-BE49-F238E27FC236}">
                <a16:creationId xmlns:a16="http://schemas.microsoft.com/office/drawing/2014/main" id="{ABAEAC38-5362-462C-B5BA-BFC0F485D6B2}"/>
              </a:ext>
            </a:extLst>
          </p:cNvPr>
          <p:cNvSpPr txBox="1">
            <a:spLocks/>
          </p:cNvSpPr>
          <p:nvPr/>
        </p:nvSpPr>
        <p:spPr>
          <a:xfrm>
            <a:off x="114119" y="79124"/>
            <a:ext cx="9144000" cy="532606"/>
          </a:xfrm>
          <a:prstGeom prst="rect">
            <a:avLst/>
          </a:prstGeom>
        </p:spPr>
        <p:txBody>
          <a:bodyPr>
            <a:normAutofit fontScale="97500"/>
          </a:bodyPr>
          <a:lstStyle>
            <a:lvl1pPr algn="l" defTabSz="914400" rtl="0" eaLnBrk="1" latinLnBrk="0" hangingPunct="1">
              <a:lnSpc>
                <a:spcPct val="90000"/>
              </a:lnSpc>
              <a:spcBef>
                <a:spcPct val="0"/>
              </a:spcBef>
              <a:buNone/>
              <a:defRPr sz="3000" b="1" kern="1200">
                <a:solidFill>
                  <a:srgbClr val="004C85"/>
                </a:solidFill>
                <a:latin typeface="+mj-lt"/>
                <a:ea typeface="+mj-ea"/>
                <a:cs typeface="+mj-cs"/>
              </a:defRPr>
            </a:lvl1pPr>
          </a:lstStyle>
          <a:p>
            <a:r>
              <a:rPr lang="en-ZA" dirty="0"/>
              <a:t>QUESTION AND ANSWERS</a:t>
            </a:r>
          </a:p>
        </p:txBody>
      </p:sp>
    </p:spTree>
    <p:extLst>
      <p:ext uri="{BB962C8B-B14F-4D97-AF65-F5344CB8AC3E}">
        <p14:creationId xmlns:p14="http://schemas.microsoft.com/office/powerpoint/2010/main" val="1509928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EFDA22-6EA5-4844-BFEF-5AFC8C20B9F4}"/>
              </a:ext>
            </a:extLst>
          </p:cNvPr>
          <p:cNvPicPr>
            <a:picLocks noChangeAspect="1"/>
          </p:cNvPicPr>
          <p:nvPr/>
        </p:nvPicPr>
        <p:blipFill>
          <a:blip r:embed="rId3"/>
          <a:stretch>
            <a:fillRect/>
          </a:stretch>
        </p:blipFill>
        <p:spPr>
          <a:xfrm>
            <a:off x="372115" y="354061"/>
            <a:ext cx="1750145" cy="577489"/>
          </a:xfrm>
          <a:prstGeom prst="rect">
            <a:avLst/>
          </a:prstGeom>
        </p:spPr>
      </p:pic>
    </p:spTree>
    <p:extLst>
      <p:ext uri="{BB962C8B-B14F-4D97-AF65-F5344CB8AC3E}">
        <p14:creationId xmlns:p14="http://schemas.microsoft.com/office/powerpoint/2010/main" val="343121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3</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sz="1800" b="1" dirty="0">
                <a:solidFill>
                  <a:srgbClr val="FF0000"/>
                </a:solidFill>
              </a:rPr>
              <a:t>2. Governance, Rules and Procedures</a:t>
            </a:r>
          </a:p>
          <a:p>
            <a:pPr marL="228600" indent="-228600">
              <a:lnSpc>
                <a:spcPct val="135000"/>
              </a:lnSpc>
              <a:spcBef>
                <a:spcPct val="75000"/>
              </a:spcBef>
              <a:spcAft>
                <a:spcPct val="10000"/>
              </a:spcAft>
              <a:buClr>
                <a:schemeClr val="accent1"/>
              </a:buClr>
            </a:pPr>
            <a:r>
              <a:rPr lang="en-ZA" b="1" dirty="0">
                <a:solidFill>
                  <a:schemeClr val="tx2"/>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a:t>
            </a:r>
            <a:r>
              <a:rPr lang="en-ZA" sz="1800" b="1" dirty="0">
                <a:solidFill>
                  <a:schemeClr val="tx2"/>
                </a:solidFill>
              </a:rPr>
              <a:t>.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 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a:t>
            </a:r>
            <a:r>
              <a:rPr lang="en-ZA" b="1" dirty="0">
                <a:solidFill>
                  <a:schemeClr val="tx2"/>
                </a:solidFill>
              </a:rPr>
              <a:t>Financial Analysis </a:t>
            </a:r>
            <a:endParaRPr lang="en-ZA" sz="1800" b="1" dirty="0">
              <a:solidFill>
                <a:schemeClr val="tx2"/>
              </a:solidFill>
            </a:endParaRP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b="1" dirty="0">
                <a:solidFill>
                  <a:schemeClr val="tx2"/>
                </a:solidFill>
              </a:rPr>
              <a:t>9</a:t>
            </a:r>
            <a:r>
              <a:rPr lang="en-ZA" sz="1800" b="1" dirty="0">
                <a:solidFill>
                  <a:schemeClr val="tx2"/>
                </a:solidFill>
              </a:rPr>
              <a:t>. RFP submission and contact details</a:t>
            </a:r>
          </a:p>
          <a:p>
            <a:pPr marL="228600" indent="-228600" algn="l">
              <a:lnSpc>
                <a:spcPct val="135000"/>
              </a:lnSpc>
              <a:spcBef>
                <a:spcPct val="75000"/>
              </a:spcBef>
              <a:spcAft>
                <a:spcPct val="10000"/>
              </a:spcAft>
              <a:buClr>
                <a:schemeClr val="accent1"/>
              </a:buClr>
            </a:pPr>
            <a:r>
              <a:rPr lang="en-ZA" sz="1800" b="1" dirty="0">
                <a:solidFill>
                  <a:schemeClr val="tx2"/>
                </a:solidFill>
              </a:rPr>
              <a:t>10. Q&amp;A</a:t>
            </a:r>
            <a:endParaRPr lang="en-ZA" sz="1100" dirty="0">
              <a:solidFill>
                <a:schemeClr val="tx1"/>
              </a:solidFill>
            </a:endParaRPr>
          </a:p>
          <a:p>
            <a:endParaRPr lang="en-ZA" dirty="0"/>
          </a:p>
        </p:txBody>
      </p:sp>
    </p:spTree>
    <p:extLst>
      <p:ext uri="{BB962C8B-B14F-4D97-AF65-F5344CB8AC3E}">
        <p14:creationId xmlns:p14="http://schemas.microsoft.com/office/powerpoint/2010/main" val="351115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486" y="174561"/>
            <a:ext cx="6640391" cy="540060"/>
          </a:xfrm>
        </p:spPr>
        <p:txBody>
          <a:bodyPr>
            <a:normAutofit/>
          </a:bodyPr>
          <a:lstStyle/>
          <a:p>
            <a:r>
              <a:rPr lang="en-ZA" altLang="en-US" b="1" dirty="0">
                <a:solidFill>
                  <a:schemeClr val="bg1"/>
                </a:solidFill>
                <a:latin typeface="Arial" panose="020B0604020202020204" pitchFamily="34" charset="0"/>
                <a:cs typeface="Arial" panose="020B0604020202020204" pitchFamily="34" charset="0"/>
              </a:rPr>
              <a:t>Purpose</a:t>
            </a:r>
            <a:endParaRPr lang="en-ZA" b="1" dirty="0">
              <a:solidFill>
                <a:schemeClr val="bg1"/>
              </a:solidFill>
              <a:latin typeface="Arial" panose="020B0604020202020204" pitchFamily="34" charset="0"/>
              <a:cs typeface="Arial" panose="020B0604020202020204" pitchFamily="34" charset="0"/>
            </a:endParaRPr>
          </a:p>
        </p:txBody>
      </p:sp>
      <p:sp>
        <p:nvSpPr>
          <p:cNvPr id="4" name="Text Placeholder 3"/>
          <p:cNvSpPr>
            <a:spLocks noGrp="1" noChangeArrowheads="1"/>
          </p:cNvSpPr>
          <p:nvPr>
            <p:ph type="body" idx="4294967295"/>
          </p:nvPr>
        </p:nvSpPr>
        <p:spPr>
          <a:xfrm>
            <a:off x="173486" y="1099071"/>
            <a:ext cx="8129686" cy="4104085"/>
          </a:xfrm>
          <a:prstGeom prst="rect">
            <a:avLst/>
          </a:prstGeom>
        </p:spPr>
        <p:txBody>
          <a:bodyPr>
            <a:noAutofit/>
          </a:bodyPr>
          <a:lstStyle/>
          <a:p>
            <a:pPr eaLnBrk="1" hangingPunct="1">
              <a:lnSpc>
                <a:spcPct val="80000"/>
              </a:lnSpc>
              <a:buFontTx/>
              <a:buNone/>
            </a:pPr>
            <a:r>
              <a:rPr lang="en-ZA" altLang="en-US" sz="1400" u="sng" dirty="0">
                <a:solidFill>
                  <a:schemeClr val="accent1">
                    <a:lumMod val="50000"/>
                  </a:schemeClr>
                </a:solidFill>
                <a:latin typeface="Arial" panose="020B0604020202020204" pitchFamily="34" charset="0"/>
                <a:cs typeface="Arial" panose="020B0604020202020204" pitchFamily="34" charset="0"/>
              </a:rPr>
              <a:t>Non- Compulsory Briefing Session</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Purpose</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explain selected concepts, procedures and other aspects of the RFP</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confirm formal registration of Bidders for notices and other communications</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It may contain</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additional information</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additional rules that must be adhered to</a:t>
            </a: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It does not</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cover every item in the RFP</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replace any of the issued RFP material</a:t>
            </a:r>
          </a:p>
          <a:p>
            <a:pPr lvl="1"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change any of the RFP rules unless explicitly communicated in writing</a:t>
            </a:r>
          </a:p>
          <a:p>
            <a:pPr lvl="1" eaLnBrk="1" hangingPunct="1">
              <a:lnSpc>
                <a:spcPct val="80000"/>
              </a:lnSpc>
              <a:buFontTx/>
              <a:buNone/>
            </a:pPr>
            <a:endParaRPr lang="en-ZA" altLang="en-US" sz="1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The briefing session slides will be posted on the SARS website </a:t>
            </a:r>
          </a:p>
          <a:p>
            <a:pPr marL="0" indent="0">
              <a:lnSpc>
                <a:spcPct val="80000"/>
              </a:lnSpc>
              <a:buNone/>
            </a:pPr>
            <a:endParaRPr lang="en-ZA" altLang="en-US" sz="1400" dirty="0">
              <a:solidFill>
                <a:schemeClr val="accent1">
                  <a:lumMod val="50000"/>
                </a:schemeClr>
              </a:solidFill>
              <a:latin typeface="Arial" panose="020B0604020202020204" pitchFamily="34" charset="0"/>
              <a:cs typeface="Arial" panose="020B0604020202020204" pitchFamily="34" charset="0"/>
            </a:endParaRPr>
          </a:p>
          <a:p>
            <a:pPr eaLnBrk="1" hangingPunct="1">
              <a:lnSpc>
                <a:spcPct val="80000"/>
              </a:lnSpc>
            </a:pPr>
            <a:r>
              <a:rPr lang="en-ZA" altLang="en-US" sz="1400" dirty="0">
                <a:solidFill>
                  <a:schemeClr val="accent1">
                    <a:lumMod val="50000"/>
                  </a:schemeClr>
                </a:solidFill>
                <a:latin typeface="Arial" panose="020B0604020202020204" pitchFamily="34" charset="0"/>
                <a:cs typeface="Arial" panose="020B0604020202020204" pitchFamily="34" charset="0"/>
              </a:rPr>
              <a:t>The RFP pack remains the primary source of information for the Bidder to respond</a:t>
            </a:r>
            <a:r>
              <a:rPr lang="en-ZA" alt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1432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body" idx="4294967295"/>
          </p:nvPr>
        </p:nvSpPr>
        <p:spPr>
          <a:xfrm>
            <a:off x="329761" y="1050790"/>
            <a:ext cx="8162597" cy="3726656"/>
          </a:xfrm>
          <a:prstGeom prst="rect">
            <a:avLst/>
          </a:prstGeom>
        </p:spPr>
        <p:txBody>
          <a:bodyPr>
            <a:normAutofit/>
          </a:bodyPr>
          <a:lstStyle/>
          <a:p>
            <a:pPr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Questions during the session.</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SARS will take written questions submitted during the session</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SARS will review and focus on most pertinent themes arising from the questions and provide answers where possible</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All questions and answers will be published as part of the wider Q &amp; A process</a:t>
            </a:r>
          </a:p>
          <a:p>
            <a:pPr lvl="1"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The published answers will take precedence over any verbal response given in the briefing session</a:t>
            </a:r>
          </a:p>
          <a:p>
            <a:pPr eaLnBrk="1" hangingPunct="1">
              <a:lnSpc>
                <a:spcPct val="150000"/>
              </a:lnSpc>
            </a:pPr>
            <a:r>
              <a:rPr lang="en-ZA" altLang="en-US" sz="1600" dirty="0">
                <a:solidFill>
                  <a:schemeClr val="accent1">
                    <a:lumMod val="50000"/>
                  </a:schemeClr>
                </a:solidFill>
                <a:latin typeface="Arial" panose="020B0604020202020204" pitchFamily="34" charset="0"/>
                <a:cs typeface="Arial" panose="020B0604020202020204" pitchFamily="34" charset="0"/>
              </a:rPr>
              <a:t>The session is being recorded</a:t>
            </a:r>
          </a:p>
        </p:txBody>
      </p:sp>
      <p:sp>
        <p:nvSpPr>
          <p:cNvPr id="6" name="Rectangle 6"/>
          <p:cNvSpPr>
            <a:spLocks noGrp="1" noChangeArrowheads="1"/>
          </p:cNvSpPr>
          <p:nvPr>
            <p:ph type="title"/>
          </p:nvPr>
        </p:nvSpPr>
        <p:spPr>
          <a:xfrm>
            <a:off x="186559" y="174078"/>
            <a:ext cx="7612117" cy="573528"/>
          </a:xfrm>
        </p:spPr>
        <p:txBody>
          <a:bodyPr>
            <a:normAutofit/>
          </a:bodyPr>
          <a:lstStyle/>
          <a:p>
            <a:pPr eaLnBrk="1" hangingPunct="1"/>
            <a:r>
              <a:rPr lang="en-ZA" altLang="en-US" b="1" dirty="0">
                <a:solidFill>
                  <a:schemeClr val="bg1"/>
                </a:solidFill>
                <a:latin typeface="Arial" panose="020B0604020202020204" pitchFamily="34" charset="0"/>
                <a:cs typeface="Arial" panose="020B0604020202020204" pitchFamily="34" charset="0"/>
              </a:rPr>
              <a:t>Procedures during Briefing Session</a:t>
            </a:r>
            <a:endParaRPr lang="en-US" alt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975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610" y="132519"/>
            <a:ext cx="6640391" cy="540060"/>
          </a:xfrm>
        </p:spPr>
        <p:txBody>
          <a:bodyPr>
            <a:normAutofit/>
          </a:bodyPr>
          <a:lstStyle/>
          <a:p>
            <a:r>
              <a:rPr lang="en-ZA" altLang="en-US" b="1" dirty="0">
                <a:solidFill>
                  <a:schemeClr val="bg1"/>
                </a:solidFill>
                <a:latin typeface="Arial" panose="020B0604020202020204" pitchFamily="34" charset="0"/>
                <a:cs typeface="Arial" panose="020B0604020202020204" pitchFamily="34" charset="0"/>
              </a:rPr>
              <a:t>Governance Requirements</a:t>
            </a:r>
            <a:endParaRPr lang="en-ZA" b="1" dirty="0">
              <a:solidFill>
                <a:schemeClr val="bg1"/>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336314" y="1113852"/>
            <a:ext cx="8282169" cy="372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defRPr sz="3200" b="1">
                <a:solidFill>
                  <a:schemeClr val="tx1"/>
                </a:solidFill>
                <a:latin typeface="Arial" charset="0"/>
              </a:defRPr>
            </a:lvl1pPr>
            <a:lvl2pPr marL="800100" indent="-342900" algn="l" eaLnBrk="0" hangingPunct="0">
              <a:buChar char="–"/>
              <a:defRPr sz="26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Strict communication channels</a:t>
            </a:r>
          </a:p>
          <a:p>
            <a:pPr marL="600075" lvl="1" indent="-257175" defTabSz="685800" eaLnBrk="1" fontAlgn="base" hangingPunct="1">
              <a:lnSpc>
                <a:spcPct val="150000"/>
              </a:lnSpc>
              <a:spcBef>
                <a:spcPct val="20000"/>
              </a:spcBef>
              <a:spcAft>
                <a:spcPct val="0"/>
              </a:spcAft>
            </a:pPr>
            <a:r>
              <a:rPr lang="en-GB" altLang="en-US" sz="1600" dirty="0">
                <a:solidFill>
                  <a:schemeClr val="accent1">
                    <a:lumMod val="50000"/>
                  </a:schemeClr>
                </a:solidFill>
              </a:rPr>
              <a:t>Bidders will be disqualified for non-compliance</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No solicitation of information will be allowed other than by prescribed channels</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Deadlines to be strictly met</a:t>
            </a:r>
          </a:p>
          <a:p>
            <a:pPr marL="257175" indent="-257175" defTabSz="685800" eaLnBrk="1" fontAlgn="base" hangingPunct="1">
              <a:lnSpc>
                <a:spcPct val="150000"/>
              </a:lnSpc>
              <a:spcBef>
                <a:spcPct val="20000"/>
              </a:spcBef>
              <a:spcAft>
                <a:spcPct val="0"/>
              </a:spcAft>
              <a:buFontTx/>
              <a:buChar char="•"/>
            </a:pPr>
            <a:r>
              <a:rPr lang="en-GB" altLang="en-US" sz="1600" b="0" dirty="0">
                <a:solidFill>
                  <a:schemeClr val="accent1">
                    <a:lumMod val="50000"/>
                  </a:schemeClr>
                </a:solidFill>
              </a:rPr>
              <a:t>Adhere to prescribed submission format to ensure queries are properly dealt with</a:t>
            </a:r>
          </a:p>
        </p:txBody>
      </p:sp>
    </p:spTree>
    <p:extLst>
      <p:ext uri="{BB962C8B-B14F-4D97-AF65-F5344CB8AC3E}">
        <p14:creationId xmlns:p14="http://schemas.microsoft.com/office/powerpoint/2010/main" val="1317516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341993" y="175022"/>
            <a:ext cx="7886700" cy="532606"/>
          </a:xfrm>
        </p:spPr>
        <p:txBody>
          <a:bodyPr>
            <a:normAutofit fontScale="90000"/>
          </a:bodyPr>
          <a:lstStyle/>
          <a:p>
            <a:r>
              <a:rPr lang="en-ZA" sz="3200" dirty="0">
                <a:solidFill>
                  <a:schemeClr val="accent1">
                    <a:lumMod val="75000"/>
                  </a:schemeClr>
                </a:solidFill>
                <a:effectLst>
                  <a:outerShdw blurRad="38100" dist="38100" dir="2700000" algn="tl">
                    <a:srgbClr val="000000">
                      <a:alpha val="43137"/>
                    </a:srgbClr>
                  </a:outerShdw>
                </a:effectLst>
              </a:rPr>
              <a:t>Table of Content</a:t>
            </a: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7</a:t>
            </a:fld>
            <a:endParaRPr lang="en-US" dirty="0"/>
          </a:p>
        </p:txBody>
      </p:sp>
      <p:sp>
        <p:nvSpPr>
          <p:cNvPr id="4" name="Text Placeholder 3">
            <a:extLst>
              <a:ext uri="{FF2B5EF4-FFF2-40B4-BE49-F238E27FC236}">
                <a16:creationId xmlns:a16="http://schemas.microsoft.com/office/drawing/2014/main" id="{C9AC161C-A544-4499-B9AC-84A54B02EABA}"/>
              </a:ext>
            </a:extLst>
          </p:cNvPr>
          <p:cNvSpPr>
            <a:spLocks noGrp="1"/>
          </p:cNvSpPr>
          <p:nvPr>
            <p:ph type="body" sz="quarter" idx="11"/>
          </p:nvPr>
        </p:nvSpPr>
        <p:spPr>
          <a:xfrm>
            <a:off x="341993" y="973931"/>
            <a:ext cx="8370887" cy="4248151"/>
          </a:xfrm>
        </p:spPr>
        <p:txBody>
          <a:bodyPr>
            <a:normAutofit fontScale="77500" lnSpcReduction="20000"/>
          </a:bodyPr>
          <a:lstStyle/>
          <a:p>
            <a:pPr marL="228600" indent="-228600">
              <a:lnSpc>
                <a:spcPct val="135000"/>
              </a:lnSpc>
              <a:spcBef>
                <a:spcPct val="75000"/>
              </a:spcBef>
              <a:spcAft>
                <a:spcPct val="10000"/>
              </a:spcAft>
              <a:buClr>
                <a:schemeClr val="accent1"/>
              </a:buClr>
            </a:pPr>
            <a:r>
              <a:rPr lang="en-US" b="1" dirty="0">
                <a:solidFill>
                  <a:schemeClr val="tx2"/>
                </a:solidFill>
              </a:rPr>
              <a:t>1. Welcome and Introduction</a:t>
            </a:r>
          </a:p>
          <a:p>
            <a:pPr marL="228600" indent="-228600">
              <a:lnSpc>
                <a:spcPct val="135000"/>
              </a:lnSpc>
              <a:spcBef>
                <a:spcPct val="75000"/>
              </a:spcBef>
              <a:spcAft>
                <a:spcPct val="10000"/>
              </a:spcAft>
              <a:buClr>
                <a:schemeClr val="accent1"/>
              </a:buClr>
            </a:pPr>
            <a:r>
              <a:rPr lang="en-ZA" b="1" dirty="0">
                <a:solidFill>
                  <a:schemeClr val="tx2"/>
                </a:solidFill>
              </a:rPr>
              <a:t>2. Governance, Rules and Procedures</a:t>
            </a:r>
          </a:p>
          <a:p>
            <a:pPr marL="228600" indent="-228600">
              <a:lnSpc>
                <a:spcPct val="135000"/>
              </a:lnSpc>
              <a:spcBef>
                <a:spcPct val="75000"/>
              </a:spcBef>
              <a:spcAft>
                <a:spcPct val="10000"/>
              </a:spcAft>
              <a:buClr>
                <a:schemeClr val="accent1"/>
              </a:buClr>
            </a:pPr>
            <a:r>
              <a:rPr lang="en-ZA" b="1" dirty="0">
                <a:solidFill>
                  <a:srgbClr val="FF0000"/>
                </a:solidFill>
              </a:rPr>
              <a:t>3. RFP Timelines</a:t>
            </a:r>
          </a:p>
          <a:p>
            <a:pPr marL="228600" indent="-228600">
              <a:lnSpc>
                <a:spcPct val="135000"/>
              </a:lnSpc>
              <a:spcBef>
                <a:spcPct val="75000"/>
              </a:spcBef>
              <a:spcAft>
                <a:spcPct val="10000"/>
              </a:spcAft>
              <a:buClr>
                <a:schemeClr val="accent1"/>
              </a:buClr>
            </a:pPr>
            <a:r>
              <a:rPr lang="en-ZA" b="1" dirty="0">
                <a:solidFill>
                  <a:schemeClr val="tx2"/>
                </a:solidFill>
              </a:rPr>
              <a:t>4. Background and Scope of Work </a:t>
            </a:r>
          </a:p>
          <a:p>
            <a:pPr marL="228600" indent="-228600">
              <a:lnSpc>
                <a:spcPct val="135000"/>
              </a:lnSpc>
              <a:spcBef>
                <a:spcPct val="75000"/>
              </a:spcBef>
              <a:spcAft>
                <a:spcPct val="10000"/>
              </a:spcAft>
              <a:buClr>
                <a:schemeClr val="accent1"/>
              </a:buClr>
            </a:pPr>
            <a:r>
              <a:rPr lang="en-ZA" b="1" dirty="0">
                <a:solidFill>
                  <a:schemeClr val="tx2"/>
                </a:solidFill>
              </a:rPr>
              <a:t>5</a:t>
            </a:r>
            <a:r>
              <a:rPr lang="en-ZA" sz="1800" b="1" dirty="0">
                <a:solidFill>
                  <a:schemeClr val="tx2"/>
                </a:solidFill>
              </a:rPr>
              <a:t>. Bid Evaluation Process </a:t>
            </a:r>
          </a:p>
          <a:p>
            <a:pPr marL="228600" indent="-228600">
              <a:lnSpc>
                <a:spcPct val="135000"/>
              </a:lnSpc>
              <a:spcBef>
                <a:spcPct val="75000"/>
              </a:spcBef>
              <a:spcAft>
                <a:spcPct val="10000"/>
              </a:spcAft>
              <a:buClr>
                <a:schemeClr val="accent1"/>
              </a:buClr>
            </a:pPr>
            <a:r>
              <a:rPr lang="en-US" b="1" dirty="0">
                <a:solidFill>
                  <a:schemeClr val="tx2"/>
                </a:solidFill>
              </a:rPr>
              <a:t>6.Price &amp; B-BBEE</a:t>
            </a:r>
          </a:p>
          <a:p>
            <a:pPr marL="228600" indent="-228600">
              <a:lnSpc>
                <a:spcPct val="135000"/>
              </a:lnSpc>
              <a:spcBef>
                <a:spcPct val="75000"/>
              </a:spcBef>
              <a:spcAft>
                <a:spcPct val="10000"/>
              </a:spcAft>
              <a:buClr>
                <a:schemeClr val="accent1"/>
              </a:buClr>
            </a:pPr>
            <a:r>
              <a:rPr lang="en-ZA" b="1" dirty="0">
                <a:solidFill>
                  <a:schemeClr val="tx2"/>
                </a:solidFill>
              </a:rPr>
              <a:t>7</a:t>
            </a:r>
            <a:r>
              <a:rPr lang="en-ZA" sz="1800" b="1" dirty="0">
                <a:solidFill>
                  <a:schemeClr val="tx2"/>
                </a:solidFill>
              </a:rPr>
              <a:t>. Financial Analysis</a:t>
            </a:r>
          </a:p>
          <a:p>
            <a:pPr marL="228600" indent="-228600">
              <a:lnSpc>
                <a:spcPct val="135000"/>
              </a:lnSpc>
              <a:spcBef>
                <a:spcPct val="75000"/>
              </a:spcBef>
              <a:spcAft>
                <a:spcPct val="10000"/>
              </a:spcAft>
              <a:buClr>
                <a:schemeClr val="accent1"/>
              </a:buClr>
            </a:pPr>
            <a:r>
              <a:rPr lang="en-ZA" b="1" dirty="0">
                <a:solidFill>
                  <a:schemeClr val="tx2"/>
                </a:solidFill>
              </a:rPr>
              <a:t>8. Services Agreements</a:t>
            </a:r>
          </a:p>
          <a:p>
            <a:pPr marL="228600" indent="-228600">
              <a:lnSpc>
                <a:spcPct val="135000"/>
              </a:lnSpc>
              <a:spcBef>
                <a:spcPct val="75000"/>
              </a:spcBef>
              <a:spcAft>
                <a:spcPct val="10000"/>
              </a:spcAft>
              <a:buClr>
                <a:schemeClr val="accent1"/>
              </a:buClr>
            </a:pPr>
            <a:r>
              <a:rPr lang="en-ZA" sz="1800" b="1" dirty="0">
                <a:solidFill>
                  <a:schemeClr val="tx2"/>
                </a:solidFill>
              </a:rPr>
              <a:t>9. RFP submission and contact details</a:t>
            </a:r>
          </a:p>
          <a:p>
            <a:pPr marL="228600" indent="-228600" algn="l">
              <a:lnSpc>
                <a:spcPct val="135000"/>
              </a:lnSpc>
              <a:spcBef>
                <a:spcPct val="75000"/>
              </a:spcBef>
              <a:spcAft>
                <a:spcPct val="10000"/>
              </a:spcAft>
              <a:buClr>
                <a:schemeClr val="accent1"/>
              </a:buClr>
            </a:pPr>
            <a:r>
              <a:rPr lang="en-ZA" b="1" dirty="0">
                <a:solidFill>
                  <a:schemeClr val="tx2"/>
                </a:solidFill>
              </a:rPr>
              <a:t>10</a:t>
            </a:r>
            <a:r>
              <a:rPr lang="en-ZA" sz="1800" b="1" dirty="0">
                <a:solidFill>
                  <a:schemeClr val="tx2"/>
                </a:solidFill>
              </a:rPr>
              <a:t>. Q&amp;A</a:t>
            </a:r>
            <a:endParaRPr lang="en-ZA" sz="1100" dirty="0">
              <a:solidFill>
                <a:schemeClr val="tx1"/>
              </a:solidFill>
            </a:endParaRPr>
          </a:p>
          <a:p>
            <a:endParaRPr lang="en-ZA" dirty="0"/>
          </a:p>
        </p:txBody>
      </p:sp>
    </p:spTree>
    <p:extLst>
      <p:ext uri="{BB962C8B-B14F-4D97-AF65-F5344CB8AC3E}">
        <p14:creationId xmlns:p14="http://schemas.microsoft.com/office/powerpoint/2010/main" val="343240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F8370-1371-482B-9555-B7CD449F5247}"/>
              </a:ext>
            </a:extLst>
          </p:cNvPr>
          <p:cNvSpPr>
            <a:spLocks noGrp="1"/>
          </p:cNvSpPr>
          <p:nvPr>
            <p:ph type="title"/>
          </p:nvPr>
        </p:nvSpPr>
        <p:spPr>
          <a:xfrm>
            <a:off x="0" y="110479"/>
            <a:ext cx="7886700" cy="532606"/>
          </a:xfrm>
        </p:spPr>
        <p:txBody>
          <a:bodyPr>
            <a:normAutofit fontScale="90000"/>
          </a:bodyPr>
          <a:lstStyle/>
          <a:p>
            <a:r>
              <a:rPr kumimoji="0" lang="en-ZA" sz="32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RFP TIMELINES</a:t>
            </a:r>
            <a:br>
              <a:rPr kumimoji="0" lang="en-ZA"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rPr>
            </a:br>
            <a:br>
              <a:rPr lang="en-ZA" dirty="0"/>
            </a:br>
            <a:endParaRPr lang="en-ZA" dirty="0"/>
          </a:p>
        </p:txBody>
      </p:sp>
      <p:sp>
        <p:nvSpPr>
          <p:cNvPr id="3" name="Slide Number Placeholder 2">
            <a:extLst>
              <a:ext uri="{FF2B5EF4-FFF2-40B4-BE49-F238E27FC236}">
                <a16:creationId xmlns:a16="http://schemas.microsoft.com/office/drawing/2014/main" id="{DD53E922-F8CB-450F-ADCE-D24CD57ABC3B}"/>
              </a:ext>
            </a:extLst>
          </p:cNvPr>
          <p:cNvSpPr>
            <a:spLocks noGrp="1"/>
          </p:cNvSpPr>
          <p:nvPr>
            <p:ph type="sldNum" sz="quarter" idx="10"/>
          </p:nvPr>
        </p:nvSpPr>
        <p:spPr/>
        <p:txBody>
          <a:bodyPr/>
          <a:lstStyle/>
          <a:p>
            <a:fld id="{B540B12B-D968-2643-8E7F-238A3C456CC9}" type="slidenum">
              <a:rPr lang="en-US" smtClean="0"/>
              <a:pPr/>
              <a:t>8</a:t>
            </a:fld>
            <a:endParaRPr lang="en-US" dirty="0"/>
          </a:p>
        </p:txBody>
      </p:sp>
      <p:graphicFrame>
        <p:nvGraphicFramePr>
          <p:cNvPr id="5" name="Table 5">
            <a:extLst>
              <a:ext uri="{FF2B5EF4-FFF2-40B4-BE49-F238E27FC236}">
                <a16:creationId xmlns:a16="http://schemas.microsoft.com/office/drawing/2014/main" id="{AA133F07-979D-4386-873F-62B1BA3EFEE4}"/>
              </a:ext>
            </a:extLst>
          </p:cNvPr>
          <p:cNvGraphicFramePr>
            <a:graphicFrameLocks noGrp="1"/>
          </p:cNvGraphicFramePr>
          <p:nvPr>
            <p:extLst>
              <p:ext uri="{D42A27DB-BD31-4B8C-83A1-F6EECF244321}">
                <p14:modId xmlns:p14="http://schemas.microsoft.com/office/powerpoint/2010/main" val="881612222"/>
              </p:ext>
            </p:extLst>
          </p:nvPr>
        </p:nvGraphicFramePr>
        <p:xfrm>
          <a:off x="140677" y="858128"/>
          <a:ext cx="8792308" cy="5282807"/>
        </p:xfrm>
        <a:graphic>
          <a:graphicData uri="http://schemas.openxmlformats.org/drawingml/2006/table">
            <a:tbl>
              <a:tblPr firstRow="1" bandRow="1">
                <a:tableStyleId>{5C22544A-7EE6-4342-B048-85BDC9FD1C3A}</a:tableStyleId>
              </a:tblPr>
              <a:tblGrid>
                <a:gridCol w="4740812">
                  <a:extLst>
                    <a:ext uri="{9D8B030D-6E8A-4147-A177-3AD203B41FA5}">
                      <a16:colId xmlns:a16="http://schemas.microsoft.com/office/drawing/2014/main" val="1945109945"/>
                    </a:ext>
                  </a:extLst>
                </a:gridCol>
                <a:gridCol w="4051496">
                  <a:extLst>
                    <a:ext uri="{9D8B030D-6E8A-4147-A177-3AD203B41FA5}">
                      <a16:colId xmlns:a16="http://schemas.microsoft.com/office/drawing/2014/main" val="3449785096"/>
                    </a:ext>
                  </a:extLst>
                </a:gridCol>
              </a:tblGrid>
              <a:tr h="723454">
                <a:tc>
                  <a:txBody>
                    <a:bodyPr/>
                    <a:lstStyle/>
                    <a:p>
                      <a:r>
                        <a:rPr lang="en-ZA" dirty="0"/>
                        <a:t>ACTIVITY</a:t>
                      </a:r>
                    </a:p>
                  </a:txBody>
                  <a:tcPr/>
                </a:tc>
                <a:tc>
                  <a:txBody>
                    <a:bodyPr/>
                    <a:lstStyle/>
                    <a:p>
                      <a:r>
                        <a:rPr lang="en-ZA" dirty="0"/>
                        <a:t>DATE DUE</a:t>
                      </a:r>
                    </a:p>
                  </a:txBody>
                  <a:tcPr/>
                </a:tc>
                <a:extLst>
                  <a:ext uri="{0D108BD9-81ED-4DB2-BD59-A6C34878D82A}">
                    <a16:rowId xmlns:a16="http://schemas.microsoft.com/office/drawing/2014/main" val="54260067"/>
                  </a:ext>
                </a:extLst>
              </a:tr>
              <a:tr h="956431">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Advertisement of Bid in the:</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SARS Website. </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1200" dirty="0">
                          <a:solidFill>
                            <a:schemeClr val="tx2"/>
                          </a:solidFill>
                          <a:latin typeface="+mn-lt"/>
                          <a:ea typeface="+mn-ea"/>
                          <a:cs typeface="+mn-cs"/>
                        </a:rPr>
                        <a:t>National Treasury Tender Portal.</a:t>
                      </a:r>
                    </a:p>
                  </a:txBody>
                  <a:tcPr/>
                </a:tc>
                <a:tc>
                  <a:txBody>
                    <a:bodyPr/>
                    <a:lstStyle/>
                    <a:p>
                      <a:r>
                        <a:rPr lang="en-ZA" sz="1600" kern="1200" dirty="0">
                          <a:solidFill>
                            <a:schemeClr val="tx2"/>
                          </a:solidFill>
                          <a:latin typeface="+mn-lt"/>
                          <a:ea typeface="+mn-ea"/>
                          <a:cs typeface="+mn-cs"/>
                        </a:rPr>
                        <a:t>13 December 2024</a:t>
                      </a:r>
                    </a:p>
                  </a:txBody>
                  <a:tcPr/>
                </a:tc>
                <a:extLst>
                  <a:ext uri="{0D108BD9-81ED-4DB2-BD59-A6C34878D82A}">
                    <a16:rowId xmlns:a16="http://schemas.microsoft.com/office/drawing/2014/main" val="719324787"/>
                  </a:ext>
                </a:extLst>
              </a:tr>
              <a:tr h="504125">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Tender documents on SARS website </a:t>
                      </a:r>
                    </a:p>
                    <a:p>
                      <a:endParaRPr lang="en-ZA" dirty="0"/>
                    </a:p>
                  </a:txBody>
                  <a:tcPr/>
                </a:tc>
                <a:tc>
                  <a:txBody>
                    <a:bodyPr/>
                    <a:lstStyle/>
                    <a:p>
                      <a:r>
                        <a:rPr lang="en-ZA" sz="1600" kern="1200" dirty="0">
                          <a:solidFill>
                            <a:schemeClr val="tx2"/>
                          </a:solidFill>
                          <a:latin typeface="+mn-lt"/>
                          <a:ea typeface="+mn-ea"/>
                          <a:cs typeface="+mn-cs"/>
                        </a:rPr>
                        <a:t>13 December 2024</a:t>
                      </a:r>
                    </a:p>
                  </a:txBody>
                  <a:tcPr/>
                </a:tc>
                <a:extLst>
                  <a:ext uri="{0D108BD9-81ED-4DB2-BD59-A6C34878D82A}">
                    <a16:rowId xmlns:a16="http://schemas.microsoft.com/office/drawing/2014/main" val="3424055144"/>
                  </a:ext>
                </a:extLst>
              </a:tr>
              <a:tr h="743891">
                <a:tc>
                  <a:txBody>
                    <a:bodyPr/>
                    <a:lstStyle/>
                    <a:p>
                      <a:pPr marL="0" algn="l" defTabSz="932962" rtl="0" eaLnBrk="1" latinLnBrk="0" hangingPunct="1"/>
                      <a:r>
                        <a:rPr lang="en-ZA" sz="1800" b="1" kern="1200" baseline="0" dirty="0">
                          <a:solidFill>
                            <a:srgbClr val="FF0000"/>
                          </a:solidFill>
                          <a:latin typeface="+mn-lt"/>
                          <a:ea typeface="+mn-ea"/>
                          <a:cs typeface="+mn-cs"/>
                        </a:rPr>
                        <a:t>Non-compulsory virtual briefing session</a:t>
                      </a:r>
                    </a:p>
                  </a:txBody>
                  <a:tcPr anchor="ctr"/>
                </a:tc>
                <a:tc>
                  <a:txBody>
                    <a:bodyPr/>
                    <a:lstStyle/>
                    <a:p>
                      <a:endParaRPr lang="en-ZA" sz="1600" kern="1200" noProof="0" dirty="0">
                        <a:solidFill>
                          <a:schemeClr val="tx2"/>
                        </a:solidFill>
                        <a:latin typeface="+mn-lt"/>
                        <a:ea typeface="+mn-ea"/>
                        <a:cs typeface="+mn-cs"/>
                      </a:endParaRPr>
                    </a:p>
                    <a:p>
                      <a:r>
                        <a:rPr lang="en-ZA" sz="1600" kern="1200" noProof="0" dirty="0">
                          <a:solidFill>
                            <a:schemeClr val="tx2"/>
                          </a:solidFill>
                          <a:latin typeface="+mn-lt"/>
                          <a:ea typeface="+mn-ea"/>
                          <a:cs typeface="+mn-cs"/>
                        </a:rPr>
                        <a:t>15 January 2025 </a:t>
                      </a:r>
                      <a:r>
                        <a:rPr lang="en-GB" sz="1600" kern="1200" dirty="0">
                          <a:solidFill>
                            <a:schemeClr val="tx2"/>
                          </a:solidFill>
                          <a:latin typeface="+mn-lt"/>
                          <a:ea typeface="+mn-ea"/>
                          <a:cs typeface="+mn-cs"/>
                        </a:rPr>
                        <a:t>AT 11:00</a:t>
                      </a:r>
                      <a:endParaRPr lang="en-ZA" sz="1600" kern="120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3384964731"/>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Last date for questions relating to RFP</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rgbClr val="004C85"/>
                          </a:solidFill>
                          <a:latin typeface="+mn-lt"/>
                          <a:ea typeface="+mn-ea"/>
                          <a:cs typeface="+mn-cs"/>
                        </a:rPr>
                        <a:t>20 January 2024 </a:t>
                      </a:r>
                      <a:endParaRPr lang="en-ZA" sz="1600" kern="1200" noProof="0" dirty="0">
                        <a:solidFill>
                          <a:srgbClr val="004C85"/>
                        </a:solidFill>
                        <a:latin typeface="+mn-lt"/>
                        <a:ea typeface="+mn-ea"/>
                        <a:cs typeface="+mn-cs"/>
                      </a:endParaRPr>
                    </a:p>
                  </a:txBody>
                  <a:tcPr/>
                </a:tc>
                <a:extLst>
                  <a:ext uri="{0D108BD9-81ED-4DB2-BD59-A6C34878D82A}">
                    <a16:rowId xmlns:a16="http://schemas.microsoft.com/office/drawing/2014/main" val="1407839868"/>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Bid Closing Date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2"/>
                          </a:solidFill>
                          <a:latin typeface="+mn-lt"/>
                          <a:ea typeface="+mn-ea"/>
                          <a:cs typeface="+mn-cs"/>
                        </a:rPr>
                        <a:t>11 February 2025 AT 11:00</a:t>
                      </a: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4268033793"/>
                  </a:ext>
                </a:extLst>
              </a:tr>
              <a:tr h="7234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tx2"/>
                          </a:solidFill>
                          <a:latin typeface="+mn-lt"/>
                          <a:ea typeface="+mn-ea"/>
                          <a:cs typeface="+mn-cs"/>
                        </a:rPr>
                        <a:t>Notice to bidders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sz="1600" kern="120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baseline="0" noProof="0" dirty="0">
                          <a:solidFill>
                            <a:schemeClr val="tx2"/>
                          </a:solidFill>
                          <a:latin typeface="+mn-lt"/>
                          <a:ea typeface="+mn-ea"/>
                          <a:cs typeface="+mn-cs"/>
                        </a:rPr>
                        <a:t>April/May 2025</a:t>
                      </a:r>
                      <a:endParaRPr lang="en-ZA" sz="1600" kern="1200" noProof="0" dirty="0">
                        <a:solidFill>
                          <a:schemeClr val="tx2"/>
                        </a:solidFill>
                        <a:latin typeface="+mn-lt"/>
                        <a:ea typeface="+mn-ea"/>
                        <a:cs typeface="+mn-cs"/>
                      </a:endParaRPr>
                    </a:p>
                  </a:txBody>
                  <a:tcPr/>
                </a:tc>
                <a:extLst>
                  <a:ext uri="{0D108BD9-81ED-4DB2-BD59-A6C34878D82A}">
                    <a16:rowId xmlns:a16="http://schemas.microsoft.com/office/drawing/2014/main" val="1773444724"/>
                  </a:ext>
                </a:extLst>
              </a:tr>
            </a:tbl>
          </a:graphicData>
        </a:graphic>
      </p:graphicFrame>
    </p:spTree>
    <p:extLst>
      <p:ext uri="{BB962C8B-B14F-4D97-AF65-F5344CB8AC3E}">
        <p14:creationId xmlns:p14="http://schemas.microsoft.com/office/powerpoint/2010/main" val="39453921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Z8X2IV_QsEuoi_8kMCOMTQ"/>
</p:tagLst>
</file>

<file path=ppt/theme/theme1.xml><?xml version="1.0" encoding="utf-8"?>
<a:theme xmlns:a="http://schemas.openxmlformats.org/drawingml/2006/main" name="Corporate Identity presentation_MANCO_2017 v1.3 S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606_SARS_PLAIN_PPT.pptx" id="{6DB6358A-5B68-E44E-AD01-63344069B75A}" vid="{702AC70A-0333-DF4E-AA47-865E57494E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0F01450D51C248A13762FEF3653C9C" ma:contentTypeVersion="3" ma:contentTypeDescription="Create a new document." ma:contentTypeScope="" ma:versionID="8970a0fe6d3ad7727213c3d9a000550a">
  <xsd:schema xmlns:xsd="http://www.w3.org/2001/XMLSchema" xmlns:xs="http://www.w3.org/2001/XMLSchema" xmlns:p="http://schemas.microsoft.com/office/2006/metadata/properties" xmlns:ns1="http://schemas.microsoft.com/sharepoint/v3" xmlns:ns2="77346db6-4ad3-4091-ac3f-0d28eb710522" targetNamespace="http://schemas.microsoft.com/office/2006/metadata/properties" ma:root="true" ma:fieldsID="a4704b9bc4a014bdf33931594177159a" ns1:_="" ns2:_="">
    <xsd:import namespace="http://schemas.microsoft.com/sharepoint/v3"/>
    <xsd:import namespace="77346db6-4ad3-4091-ac3f-0d28eb71052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346db6-4ad3-4091-ac3f-0d28eb7105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B784F3A-BF70-4540-B7DA-EDED340FD4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7346db6-4ad3-4091-ac3f-0d28eb7105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6FEF6F-3EDD-4CDA-96D1-84A754F6BCC6}">
  <ds:schemaRefs>
    <ds:schemaRef ds:uri="http://schemas.microsoft.com/sharepoint/v3/contenttype/forms"/>
  </ds:schemaRefs>
</ds:datastoreItem>
</file>

<file path=customXml/itemProps3.xml><?xml version="1.0" encoding="utf-8"?>
<ds:datastoreItem xmlns:ds="http://schemas.openxmlformats.org/officeDocument/2006/customXml" ds:itemID="{76A6FB1A-60FB-48D3-9433-0EC83991451A}">
  <ds:schemaRefs>
    <ds:schemaRef ds:uri="http://purl.org/dc/terms/"/>
    <ds:schemaRef ds:uri="http://schemas.microsoft.com/office/2006/documentManagement/types"/>
    <ds:schemaRef ds:uri="http://purl.org/dc/elements/1.1/"/>
    <ds:schemaRef ds:uri="http://schemas.microsoft.com/office/2006/metadata/properties"/>
    <ds:schemaRef ds:uri="http://purl.org/dc/dcmitype/"/>
    <ds:schemaRef ds:uri="http://www.w3.org/XML/1998/namespace"/>
    <ds:schemaRef ds:uri="77346db6-4ad3-4091-ac3f-0d28eb710522"/>
    <ds:schemaRef ds:uri="http://schemas.microsoft.com/sharepoint/v3"/>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TM03090430[[fn=Banded]]</Template>
  <TotalTime>4178</TotalTime>
  <Words>2520</Words>
  <Application>Microsoft Office PowerPoint</Application>
  <PresentationFormat>On-screen Show (4:3)</PresentationFormat>
  <Paragraphs>360</Paragraphs>
  <Slides>34</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0</vt:i4>
      </vt:variant>
      <vt:variant>
        <vt:lpstr>Slide Titles</vt:lpstr>
      </vt:variant>
      <vt:variant>
        <vt:i4>34</vt:i4>
      </vt:variant>
    </vt:vector>
  </HeadingPairs>
  <TitlesOfParts>
    <vt:vector size="42" baseType="lpstr">
      <vt:lpstr>SimSun</vt:lpstr>
      <vt:lpstr>Arial</vt:lpstr>
      <vt:lpstr>Arial Narrow</vt:lpstr>
      <vt:lpstr>Calibri</vt:lpstr>
      <vt:lpstr>Tahoma</vt:lpstr>
      <vt:lpstr>Times New Roman</vt:lpstr>
      <vt:lpstr>Wingdings</vt:lpstr>
      <vt:lpstr>Corporate Identity presentation_MANCO_2017 v1.3 SR</vt:lpstr>
      <vt:lpstr>PowerPoint Presentation</vt:lpstr>
      <vt:lpstr>Table of Content </vt:lpstr>
      <vt:lpstr>Bid Evaluation Committee  </vt:lpstr>
      <vt:lpstr>Table of Content </vt:lpstr>
      <vt:lpstr>Purpose</vt:lpstr>
      <vt:lpstr>Procedures during Briefing Session</vt:lpstr>
      <vt:lpstr>Governance Requirements</vt:lpstr>
      <vt:lpstr>Table of Content </vt:lpstr>
      <vt:lpstr>RFP TIMELINES  </vt:lpstr>
      <vt:lpstr>Table of Content </vt:lpstr>
      <vt:lpstr>BACKGROUND &amp; SCOPE OF WORK   </vt:lpstr>
      <vt:lpstr>Table of Content </vt:lpstr>
      <vt:lpstr>BID EVALUATION PROCESS Refer to section 8 of the RFP doc  </vt:lpstr>
      <vt:lpstr>BID EVALUATION PROCESS   Refer to section 9 of the RFP doc  </vt:lpstr>
      <vt:lpstr>Table of Content </vt:lpstr>
      <vt:lpstr>Bid Evaluation Process  Gate 3 – Price</vt:lpstr>
      <vt:lpstr>Specific goals  evaluation  and evidence </vt:lpstr>
      <vt:lpstr>B-BBEE/specific goals evaluation (Gate 3, Stage 2) </vt:lpstr>
      <vt:lpstr>PowerPoint Presentation</vt:lpstr>
      <vt:lpstr> </vt:lpstr>
      <vt:lpstr> </vt:lpstr>
      <vt:lpstr>JOINT VENTURES AND SUB -CONTRACTING </vt:lpstr>
      <vt:lpstr>Table of Content </vt:lpstr>
      <vt:lpstr>PowerPoint Presentation</vt:lpstr>
      <vt:lpstr>PowerPoint Presentation</vt:lpstr>
      <vt:lpstr>Table of Content </vt:lpstr>
      <vt:lpstr>Service Level Agreement  </vt:lpstr>
      <vt:lpstr>Table of Content </vt:lpstr>
      <vt:lpstr>PowerPoint Presentation</vt:lpstr>
      <vt:lpstr>PowerPoint Presentation</vt:lpstr>
      <vt:lpstr>PowerPoint Presentation</vt:lpstr>
      <vt:lpstr>Table of Content </vt:lpstr>
      <vt:lpstr>PowerPoint Presentation</vt:lpstr>
      <vt:lpstr>PowerPoint Presentation</vt:lpstr>
    </vt:vector>
  </TitlesOfParts>
  <Company>SARS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Year Anniversary Powerpoint Template A</dc:title>
  <dc:creator>Simangele Radebe</dc:creator>
  <cp:lastModifiedBy>Alfred Masemene</cp:lastModifiedBy>
  <cp:revision>113</cp:revision>
  <cp:lastPrinted>2019-07-22T09:05:08Z</cp:lastPrinted>
  <dcterms:created xsi:type="dcterms:W3CDTF">2017-08-25T14:16:48Z</dcterms:created>
  <dcterms:modified xsi:type="dcterms:W3CDTF">2025-01-29T12:43:34Z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0x010100CA0F01450D51C248A13762FEF3653C9C</vt:lpwstr>
  </property>
  <property fmtid="{D5CDD505-2E9C-101B-9397-08002B2CF9AE}" pid="3" name="_dlc_DocIdItemGuid">
    <vt:lpwstr>2143bd4b-7c40-4309-8067-dc47fc5ba370</vt:lpwstr>
  </property>
  <property fmtid="{D5CDD505-2E9C-101B-9397-08002B2CF9AE}" pid="4" name="SARS SuppServ Keywords">
    <vt:lpwstr>1889;#communications|99f118ec-bc8c-499e-90c2-01975f38d542</vt:lpwstr>
  </property>
  <property fmtid="{D5CDD505-2E9C-101B-9397-08002B2CF9AE}" pid="5" name="Place in SuppServ Navigation">
    <vt:lpwstr>1888;#Templates|b43f2ca6-37ed-425a-b6bf-873d5f19db93;#2024;#Communications|8fe426ae-a6ff-4e04-a79e-3995fc7c51fa</vt:lpwstr>
  </property>
  <property fmtid="{D5CDD505-2E9C-101B-9397-08002B2CF9AE}" pid="6" name="SARS SuppServ Function">
    <vt:lpwstr>1884;#Communications|2b378cf1-a46b-45a4-b05e-8c7d84352a5f</vt:lpwstr>
  </property>
  <property fmtid="{D5CDD505-2E9C-101B-9397-08002B2CF9AE}" pid="7" name="SARS SuppServ Function0">
    <vt:lpwstr>1884;#Communications|2b378cf1-a46b-45a4-b05e-8c7d84352a5f</vt:lpwstr>
  </property>
  <property fmtid="{D5CDD505-2E9C-101B-9397-08002B2CF9AE}" pid="8" name="Order">
    <vt:r8>7400</vt:r8>
  </property>
  <property fmtid="{D5CDD505-2E9C-101B-9397-08002B2CF9AE}" pid="9" name="xd_ProgID">
    <vt:lpwstr/>
  </property>
  <property fmtid="{D5CDD505-2E9C-101B-9397-08002B2CF9AE}" pid="10" name="_CopySource">
    <vt:lpwstr>http://sarsportal/ProdQMS/Supp/SARS SuppServ Doc Router/COMMS-CI-01-T47 - PowerPoint Presentation Template Plain - Internal Template.potx</vt:lpwstr>
  </property>
  <property fmtid="{D5CDD505-2E9C-101B-9397-08002B2CF9AE}" pid="11" name="TemplateUrl">
    <vt:lpwstr/>
  </property>
  <property fmtid="{D5CDD505-2E9C-101B-9397-08002B2CF9AE}" pid="12" name="Synopsis">
    <vt:lpwstr/>
  </property>
  <property fmtid="{D5CDD505-2E9C-101B-9397-08002B2CF9AE}" pid="13" name="Applicable Year">
    <vt:lpwstr/>
  </property>
  <property fmtid="{D5CDD505-2E9C-101B-9397-08002B2CF9AE}" pid="14" name="Tender Type">
    <vt:lpwstr/>
  </property>
  <property fmtid="{D5CDD505-2E9C-101B-9397-08002B2CF9AE}" pid="15" name="Tender Number">
    <vt:lpwstr/>
  </property>
  <property fmtid="{D5CDD505-2E9C-101B-9397-08002B2CF9AE}" pid="16" name="Scam Institution">
    <vt:lpwstr/>
  </property>
  <property fmtid="{D5CDD505-2E9C-101B-9397-08002B2CF9AE}" pid="17" name="Tender Doc Type">
    <vt:lpwstr/>
  </property>
  <property fmtid="{D5CDD505-2E9C-101B-9397-08002B2CF9AE}" pid="18" name="Scam Subject">
    <vt:lpwstr/>
  </property>
  <property fmtid="{D5CDD505-2E9C-101B-9397-08002B2CF9AE}" pid="19" name="Scam Source">
    <vt:lpwstr/>
  </property>
</Properties>
</file>