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4"/>
  </p:notesMasterIdLst>
  <p:sldIdLst>
    <p:sldId id="256" r:id="rId6"/>
    <p:sldId id="266" r:id="rId7"/>
    <p:sldId id="281" r:id="rId8"/>
    <p:sldId id="289" r:id="rId9"/>
    <p:sldId id="290" r:id="rId10"/>
    <p:sldId id="291" r:id="rId11"/>
    <p:sldId id="288" r:id="rId12"/>
    <p:sldId id="298" r:id="rId13"/>
    <p:sldId id="284" r:id="rId14"/>
    <p:sldId id="297" r:id="rId15"/>
    <p:sldId id="292" r:id="rId16"/>
    <p:sldId id="293" r:id="rId17"/>
    <p:sldId id="294" r:id="rId18"/>
    <p:sldId id="295" r:id="rId19"/>
    <p:sldId id="296" r:id="rId20"/>
    <p:sldId id="285" r:id="rId21"/>
    <p:sldId id="286"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B230F-584F-4334-8C42-FA3D230DC245}" v="45" dt="2025-11-24T09:05:45.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p:normalViewPr>
  <p:slideViewPr>
    <p:cSldViewPr snapToGrid="0">
      <p:cViewPr varScale="1">
        <p:scale>
          <a:sx n="56" d="100"/>
          <a:sy n="56" d="100"/>
        </p:scale>
        <p:origin x="12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04654-8418-412E-A839-7688FD63D73B}" type="datetimeFigureOut">
              <a:rPr lang="en-ZA" smtClean="0"/>
              <a:t>2025/12/01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E159E-F5D7-4F4F-9CBB-735896105FE1}" type="slidenum">
              <a:rPr lang="en-ZA" smtClean="0"/>
              <a:t>‹#›</a:t>
            </a:fld>
            <a:endParaRPr lang="en-ZA"/>
          </a:p>
        </p:txBody>
      </p:sp>
    </p:spTree>
    <p:extLst>
      <p:ext uri="{BB962C8B-B14F-4D97-AF65-F5344CB8AC3E}">
        <p14:creationId xmlns:p14="http://schemas.microsoft.com/office/powerpoint/2010/main" val="247518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0E159E-F5D7-4F4F-9CBB-735896105FE1}" type="slidenum">
              <a:rPr lang="en-ZA" smtClean="0"/>
              <a:t>9</a:t>
            </a:fld>
            <a:endParaRPr lang="en-ZA"/>
          </a:p>
        </p:txBody>
      </p:sp>
    </p:spTree>
    <p:extLst>
      <p:ext uri="{BB962C8B-B14F-4D97-AF65-F5344CB8AC3E}">
        <p14:creationId xmlns:p14="http://schemas.microsoft.com/office/powerpoint/2010/main" val="23481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96748-B95A-23FB-325B-9FC3E1EC4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77F09-5EAB-06D9-06A7-25E719A56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469E9-5FD6-6CBB-EB93-56B60868632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3A6C0A81-665B-5D3E-9CD0-2F9D3297A978}"/>
              </a:ext>
            </a:extLst>
          </p:cNvPr>
          <p:cNvSpPr>
            <a:spLocks noGrp="1"/>
          </p:cNvSpPr>
          <p:nvPr>
            <p:ph type="sldNum" sz="quarter" idx="5"/>
          </p:nvPr>
        </p:nvSpPr>
        <p:spPr/>
        <p:txBody>
          <a:bodyPr/>
          <a:lstStyle/>
          <a:p>
            <a:fld id="{090E159E-F5D7-4F4F-9CBB-735896105FE1}" type="slidenum">
              <a:rPr lang="en-ZA" smtClean="0"/>
              <a:t>10</a:t>
            </a:fld>
            <a:endParaRPr lang="en-ZA"/>
          </a:p>
        </p:txBody>
      </p:sp>
    </p:spTree>
    <p:extLst>
      <p:ext uri="{BB962C8B-B14F-4D97-AF65-F5344CB8AC3E}">
        <p14:creationId xmlns:p14="http://schemas.microsoft.com/office/powerpoint/2010/main" val="296711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0A582-193C-4E82-B139-2C8AF6CC9084}"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777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07F6C-5CA9-ABD8-AC53-66C521807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E3D28-B072-0A16-D24E-3FAF121ED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511BB-8098-90DD-AF17-5BABEB5FB6C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78C58179-D641-E903-FEBF-3A3C409E18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0A582-193C-4E82-B139-2C8AF6CC9084}"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0377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7655" y="6004272"/>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12701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9071-1A09-0DDF-8703-7FA398D56E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757FD-DE4F-BF25-BC7A-BE784AE476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25BE7E-4FFA-E247-71D8-F9508AC845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1BB801-1BD4-F59E-419B-D5816D6E5AF0}"/>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12/1/2025</a:t>
            </a:fld>
            <a:endParaRPr lang="en-US"/>
          </a:p>
        </p:txBody>
      </p:sp>
      <p:sp>
        <p:nvSpPr>
          <p:cNvPr id="6" name="Footer Placeholder 5">
            <a:extLst>
              <a:ext uri="{FF2B5EF4-FFF2-40B4-BE49-F238E27FC236}">
                <a16:creationId xmlns:a16="http://schemas.microsoft.com/office/drawing/2014/main" id="{1EC63716-7603-2550-729A-1A871DA95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29FA10-C12F-78BC-906C-5436CB242602}"/>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10056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6F1-6A75-2D15-F581-CE45044250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3C061-B2C3-BF55-9A86-030D6E456E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8D294-249C-D41D-57C1-A817760F20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687C1-246C-1ACD-8D5F-FA913A9C1FB4}"/>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12/1/2025</a:t>
            </a:fld>
            <a:endParaRPr lang="en-US"/>
          </a:p>
        </p:txBody>
      </p:sp>
      <p:sp>
        <p:nvSpPr>
          <p:cNvPr id="6" name="Footer Placeholder 5">
            <a:extLst>
              <a:ext uri="{FF2B5EF4-FFF2-40B4-BE49-F238E27FC236}">
                <a16:creationId xmlns:a16="http://schemas.microsoft.com/office/drawing/2014/main" id="{6E244A01-E666-A086-524E-F92E4898C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7A42D6-F2D1-0DB8-5F7E-B22E0E1F125D}"/>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43199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091A-D795-1544-AD1B-C1E5351441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569582-313F-B3BD-744D-BE57250E24C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02B8E-4992-4039-F080-72B41A35D702}"/>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12/1/2025</a:t>
            </a:fld>
            <a:endParaRPr lang="en-US"/>
          </a:p>
        </p:txBody>
      </p:sp>
      <p:sp>
        <p:nvSpPr>
          <p:cNvPr id="5" name="Footer Placeholder 4">
            <a:extLst>
              <a:ext uri="{FF2B5EF4-FFF2-40B4-BE49-F238E27FC236}">
                <a16:creationId xmlns:a16="http://schemas.microsoft.com/office/drawing/2014/main" id="{796AA617-1C0C-5257-9EA9-83CEDF11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8325B-B581-D4C2-8B88-6F3D126FDD3E}"/>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257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0114-EF1C-F031-A2A4-B10739A2EF2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F1479-537A-E42A-4A77-C7D162292BF8}"/>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899E5-CA13-7BF0-5460-4AE6144FF757}"/>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12/1/2025</a:t>
            </a:fld>
            <a:endParaRPr lang="en-US"/>
          </a:p>
        </p:txBody>
      </p:sp>
      <p:sp>
        <p:nvSpPr>
          <p:cNvPr id="5" name="Footer Placeholder 4">
            <a:extLst>
              <a:ext uri="{FF2B5EF4-FFF2-40B4-BE49-F238E27FC236}">
                <a16:creationId xmlns:a16="http://schemas.microsoft.com/office/drawing/2014/main" id="{DC3E7DD1-69CC-C8A6-1869-51AF1DD7E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95CC34-797D-9F9A-9346-E57D3654FFE7}"/>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618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49926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04400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806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2251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16964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8162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55156" y="6024150"/>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8955156" y="258417"/>
            <a:ext cx="1133062" cy="113306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9806" y="516503"/>
            <a:ext cx="963762" cy="616889"/>
          </a:xfrm>
          <a:prstGeom prst="rect">
            <a:avLst/>
          </a:prstGeom>
        </p:spPr>
      </p:pic>
      <p:sp>
        <p:nvSpPr>
          <p:cNvPr id="2" name="TextBox 1">
            <a:extLst>
              <a:ext uri="{FF2B5EF4-FFF2-40B4-BE49-F238E27FC236}">
                <a16:creationId xmlns:a16="http://schemas.microsoft.com/office/drawing/2014/main" id="{52355AEA-8E3D-9490-340A-8887EB9C4920}"/>
              </a:ext>
            </a:extLst>
          </p:cNvPr>
          <p:cNvSpPr txBox="1"/>
          <p:nvPr userDrawn="1"/>
        </p:nvSpPr>
        <p:spPr>
          <a:xfrm>
            <a:off x="2007476" y="609599"/>
            <a:ext cx="4330262" cy="4647426"/>
          </a:xfrm>
          <a:prstGeom prst="rect">
            <a:avLst/>
          </a:prstGeom>
          <a:noFill/>
        </p:spPr>
        <p:txBody>
          <a:bodyPr wrap="square" rtlCol="0">
            <a:spAutoFit/>
          </a:bodyPr>
          <a:lstStyle/>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Thank you</a:t>
            </a: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leboha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Ndza</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Khenza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Dankie</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Ndi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livhuwa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Enkosi</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144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2710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96630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93943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69714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12/1/2025</a:t>
            </a:fld>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9946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F65B3DF-2205-EE1D-A5EF-3AE7E5728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402975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FF8-6D56-4E05-2B8E-15AE13D6C61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F9BE93-06E8-FE5D-32E8-3317DBBC20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E3CD0-8355-ECFF-B974-83BEC18928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659C73-8B51-A0AB-AB74-FE4E052095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31AE93-0173-0ABD-C365-975FD695FD3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7AE1C9-B632-890B-7B77-17F5EFC2C92A}"/>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12/1/2025</a:t>
            </a:fld>
            <a:endParaRPr lang="en-US"/>
          </a:p>
        </p:txBody>
      </p:sp>
      <p:sp>
        <p:nvSpPr>
          <p:cNvPr id="8" name="Footer Placeholder 7">
            <a:extLst>
              <a:ext uri="{FF2B5EF4-FFF2-40B4-BE49-F238E27FC236}">
                <a16:creationId xmlns:a16="http://schemas.microsoft.com/office/drawing/2014/main" id="{C507F890-D0EE-A649-0340-80B7FC3E13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73B257-17C9-29A2-8839-2132CB4DB764}"/>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356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739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42EF-E912-6EFC-B8DB-C3C42D61D12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04F570-2240-5612-8198-77EE87E061C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0B435F-BE3E-7554-3470-A8B4A111F97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9EE838-C8DF-9042-2D1F-8679A0E7DE6D}"/>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12/1/2025</a:t>
            </a:fld>
            <a:endParaRPr lang="en-US"/>
          </a:p>
        </p:txBody>
      </p:sp>
      <p:sp>
        <p:nvSpPr>
          <p:cNvPr id="6" name="Footer Placeholder 5">
            <a:extLst>
              <a:ext uri="{FF2B5EF4-FFF2-40B4-BE49-F238E27FC236}">
                <a16:creationId xmlns:a16="http://schemas.microsoft.com/office/drawing/2014/main" id="{FBCBDD5B-DE51-159A-548D-2987F2ACA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B8AC-6910-DC50-DB7B-C725A74B3893}"/>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4821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8FF-7BDF-9448-12A9-B8E3A1FDB17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64F54-68E1-43F7-D9BD-811BB1E373DB}"/>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12/1/2025</a:t>
            </a:fld>
            <a:endParaRPr lang="en-US"/>
          </a:p>
        </p:txBody>
      </p:sp>
      <p:sp>
        <p:nvSpPr>
          <p:cNvPr id="4" name="Footer Placeholder 3">
            <a:extLst>
              <a:ext uri="{FF2B5EF4-FFF2-40B4-BE49-F238E27FC236}">
                <a16:creationId xmlns:a16="http://schemas.microsoft.com/office/drawing/2014/main" id="{8CFC7881-1143-D6E4-DCB9-8BFCF04B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4315DB-324B-02B7-0761-943ED88C4476}"/>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60085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584F-5331-94E6-4E44-2F285F82EC78}"/>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12/1/2025</a:t>
            </a:fld>
            <a:endParaRPr lang="en-US"/>
          </a:p>
        </p:txBody>
      </p:sp>
      <p:sp>
        <p:nvSpPr>
          <p:cNvPr id="3" name="Footer Placeholder 2">
            <a:extLst>
              <a:ext uri="{FF2B5EF4-FFF2-40B4-BE49-F238E27FC236}">
                <a16:creationId xmlns:a16="http://schemas.microsoft.com/office/drawing/2014/main" id="{BD6279AC-728D-5711-961B-9D324126C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0CAF83F-3736-90D9-7F3B-10D8A061454F}"/>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7995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r blurry image of a room&#10;&#10;Description automatically generated">
            <a:extLst>
              <a:ext uri="{FF2B5EF4-FFF2-40B4-BE49-F238E27FC236}">
                <a16:creationId xmlns:a16="http://schemas.microsoft.com/office/drawing/2014/main" id="{F5259BB0-5968-0DCF-4D7E-BEFDE7B06754}"/>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EF4E032A-E140-3E6B-DE0C-8A81B88A4BC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0" name="Straight Connector 9">
            <a:extLst>
              <a:ext uri="{FF2B5EF4-FFF2-40B4-BE49-F238E27FC236}">
                <a16:creationId xmlns:a16="http://schemas.microsoft.com/office/drawing/2014/main" id="{519D78C4-89ED-F42F-52FF-D0B9BD8366AC}"/>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C34938D-2FFC-1D65-E950-B9804F357F43}"/>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30D23A-7A21-70AD-BD73-4A0C9DBCEF9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3037666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61"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357809" y="6041854"/>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760" y="6219212"/>
            <a:ext cx="600238"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854648" y="5987762"/>
            <a:ext cx="1979543" cy="847102"/>
          </a:xfrm>
          <a:prstGeom prst="rect">
            <a:avLst/>
          </a:prstGeom>
        </p:spPr>
      </p:pic>
    </p:spTree>
    <p:extLst>
      <p:ext uri="{BB962C8B-B14F-4D97-AF65-F5344CB8AC3E}">
        <p14:creationId xmlns:p14="http://schemas.microsoft.com/office/powerpoint/2010/main" val="3235116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7.jpeg"/><Relationship Id="rId1" Type="http://schemas.openxmlformats.org/officeDocument/2006/relationships/slideLayout" Target="../slideLayouts/slideLayout17.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7.xml"/><Relationship Id="rId4" Type="http://schemas.openxmlformats.org/officeDocument/2006/relationships/hyperlink" Target="mailto:tenderoffice@sars.gov.z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17.x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7A7FE-3056-381C-BDFB-2D3586E0476A}"/>
              </a:ext>
            </a:extLst>
          </p:cNvPr>
          <p:cNvSpPr txBox="1"/>
          <p:nvPr/>
        </p:nvSpPr>
        <p:spPr>
          <a:xfrm>
            <a:off x="357351" y="420414"/>
            <a:ext cx="10085097" cy="954877"/>
          </a:xfrm>
          <a:prstGeom prst="rect">
            <a:avLst/>
          </a:prstGeom>
          <a:noFill/>
        </p:spPr>
        <p:txBody>
          <a:bodyPr wrap="square" rtlCol="0">
            <a:spAutoFit/>
          </a:bodyPr>
          <a:lstStyle/>
          <a:p>
            <a:pPr algn="ctr">
              <a:lnSpc>
                <a:spcPct val="150000"/>
              </a:lnSpc>
            </a:pPr>
            <a:r>
              <a:rPr lang="en-GB" sz="20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APPOINTMENT OF A SERVICE PROVIDER TO PROVIDE A TURN-KEY SOLUTION INCLUDING FIT-OUT FOR SARS CENTRAL STATE WAREHOUSE IN GAUTENG.</a:t>
            </a:r>
          </a:p>
        </p:txBody>
      </p:sp>
      <p:sp>
        <p:nvSpPr>
          <p:cNvPr id="2" name="Subtitle 3">
            <a:extLst>
              <a:ext uri="{FF2B5EF4-FFF2-40B4-BE49-F238E27FC236}">
                <a16:creationId xmlns:a16="http://schemas.microsoft.com/office/drawing/2014/main" id="{E70DD3D3-3F16-1681-47A1-5F06F8477D61}"/>
              </a:ext>
            </a:extLst>
          </p:cNvPr>
          <p:cNvSpPr txBox="1">
            <a:spLocks/>
          </p:cNvSpPr>
          <p:nvPr/>
        </p:nvSpPr>
        <p:spPr bwMode="auto">
          <a:xfrm>
            <a:off x="357351" y="2017110"/>
            <a:ext cx="9925336" cy="4190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RFP No:                         	RFP 26/2025</a:t>
            </a:r>
          </a:p>
          <a:p>
            <a:pPr lvl="0" defTabSz="912813" eaLnBrk="0" hangingPunct="0">
              <a:lnSpc>
                <a:spcPct val="150000"/>
              </a:lnSpc>
              <a:buSzPct val="120000"/>
              <a:defRPr/>
            </a:pPr>
            <a:endPar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lvl="0" defTabSz="912813" eaLnBrk="0" hangingPunct="0">
              <a:lnSpc>
                <a:spcPct val="150000"/>
              </a:lnSpc>
              <a:buSzPct val="120000"/>
              <a:defRPr/>
            </a:pPr>
            <a:r>
              <a:rPr lang="en-ZA" sz="2000" b="1" kern="0" dirty="0">
                <a:solidFill>
                  <a:schemeClr val="accent1">
                    <a:lumMod val="50000"/>
                  </a:schemeClr>
                </a:solidFill>
                <a:latin typeface="Arial" panose="020B0604020202020204" pitchFamily="34" charset="0"/>
                <a:cs typeface="Arial" panose="020B0604020202020204" pitchFamily="34" charset="0"/>
              </a:rPr>
              <a:t>Q &amp; A:				</a:t>
            </a:r>
            <a:r>
              <a:rPr lang="en-GB" sz="2000" b="1" kern="0" dirty="0">
                <a:solidFill>
                  <a:schemeClr val="accent1">
                    <a:lumMod val="50000"/>
                  </a:schemeClr>
                </a:solidFill>
                <a:latin typeface="Arial" panose="020B0604020202020204" pitchFamily="34" charset="0"/>
                <a:cs typeface="Arial" panose="020B0604020202020204" pitchFamily="34" charset="0"/>
              </a:rPr>
              <a:t>11 November 2025 to date 28 November 2025</a:t>
            </a:r>
          </a:p>
          <a:p>
            <a:pPr lvl="0" defTabSz="912813" eaLnBrk="0" hangingPunct="0">
              <a:lnSpc>
                <a:spcPct val="150000"/>
              </a:lnSpc>
              <a:buSzPct val="120000"/>
              <a:defRPr/>
            </a:pPr>
            <a:endParaRPr kumimoji="0" lang="en-GB"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lvl="0" defTabSz="912813" eaLnBrk="0" hangingPunct="0">
              <a:lnSpc>
                <a:spcPct val="150000"/>
              </a:lnSpc>
              <a:buSzPct val="120000"/>
              <a:defRPr/>
            </a:pPr>
            <a:r>
              <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Virtual Briefing Session:	25 November </a:t>
            </a:r>
            <a:r>
              <a:rPr lang="en-ZA" sz="2000" b="1" kern="0" dirty="0">
                <a:solidFill>
                  <a:schemeClr val="accent1">
                    <a:lumMod val="50000"/>
                  </a:schemeClr>
                </a:solidFill>
                <a:latin typeface="Arial" panose="020B0604020202020204" pitchFamily="34" charset="0"/>
                <a:cs typeface="Arial" panose="020B0604020202020204" pitchFamily="34" charset="0"/>
              </a:rPr>
              <a:t>2025 at 11h00</a:t>
            </a:r>
          </a:p>
          <a:p>
            <a:pPr lvl="0" defTabSz="912813" eaLnBrk="0" hangingPunct="0">
              <a:lnSpc>
                <a:spcPct val="150000"/>
              </a:lnSpc>
              <a:buSzPct val="120000"/>
              <a:defRPr/>
            </a:pPr>
            <a:endParaRPr lang="en-ZA" sz="2000" b="1" kern="0" dirty="0">
              <a:solidFill>
                <a:schemeClr val="accent1">
                  <a:lumMod val="50000"/>
                </a:schemeClr>
              </a:solidFill>
              <a:latin typeface="Arial" panose="020B0604020202020204" pitchFamily="34" charset="0"/>
              <a:cs typeface="Arial" panose="020B0604020202020204" pitchFamily="34" charset="0"/>
            </a:endParaRPr>
          </a:p>
          <a:p>
            <a:pPr lvl="0" defTabSz="912813" eaLnBrk="0" hangingPunct="0">
              <a:lnSpc>
                <a:spcPct val="150000"/>
              </a:lnSpc>
              <a:buSzPct val="120000"/>
              <a:defRPr/>
            </a:pPr>
            <a:r>
              <a:rPr lang="en-ZA" sz="2000" b="1" kern="0" dirty="0">
                <a:solidFill>
                  <a:schemeClr val="accent1">
                    <a:lumMod val="50000"/>
                  </a:schemeClr>
                </a:solidFill>
                <a:latin typeface="Arial" panose="020B0604020202020204" pitchFamily="34" charset="0"/>
                <a:cs typeface="Arial" panose="020B0604020202020204" pitchFamily="34" charset="0"/>
              </a:rPr>
              <a:t>Publication (Q&amp;As):                  1 December 2025</a:t>
            </a:r>
          </a:p>
          <a:p>
            <a:pPr lvl="0" defTabSz="912813" eaLnBrk="0" hangingPunct="0">
              <a:lnSpc>
                <a:spcPct val="150000"/>
              </a:lnSpc>
              <a:buSzPct val="120000"/>
              <a:defRPr/>
            </a:pPr>
            <a:endPar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lvl="0" defTabSz="912813" eaLnBrk="0" hangingPunct="0">
              <a:lnSpc>
                <a:spcPct val="150000"/>
              </a:lnSpc>
              <a:buSzPct val="120000"/>
              <a:defRPr/>
            </a:pPr>
            <a:r>
              <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Closing Date:      	             </a:t>
            </a:r>
            <a:r>
              <a:rPr lang="en-ZA" sz="2000" b="1" kern="0" noProof="0" dirty="0">
                <a:solidFill>
                  <a:schemeClr val="accent1">
                    <a:lumMod val="50000"/>
                  </a:schemeClr>
                </a:solidFill>
                <a:latin typeface="Arial" panose="020B0604020202020204" pitchFamily="34" charset="0"/>
                <a:cs typeface="Arial" panose="020B0604020202020204" pitchFamily="34" charset="0"/>
              </a:rPr>
              <a:t> 23 January 2026 </a:t>
            </a:r>
            <a:r>
              <a:rPr kumimoji="0" lang="en-ZA" sz="2000" b="1" i="0" u="none" strike="noStrike" kern="0" cap="none" spc="0" normalizeH="0" noProof="0" dirty="0">
                <a:ln>
                  <a:noFill/>
                </a:ln>
                <a:solidFill>
                  <a:schemeClr val="accent1">
                    <a:lumMod val="50000"/>
                  </a:schemeClr>
                </a:solidFill>
                <a:effectLst/>
                <a:uLnTx/>
                <a:uFillTx/>
                <a:latin typeface="Arial" panose="020B0604020202020204" pitchFamily="34" charset="0"/>
                <a:cs typeface="Arial" panose="020B0604020202020204" pitchFamily="34" charset="0"/>
              </a:rPr>
              <a:t>at </a:t>
            </a:r>
            <a:r>
              <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11h00</a:t>
            </a:r>
          </a:p>
        </p:txBody>
      </p:sp>
    </p:spTree>
    <p:extLst>
      <p:ext uri="{BB962C8B-B14F-4D97-AF65-F5344CB8AC3E}">
        <p14:creationId xmlns:p14="http://schemas.microsoft.com/office/powerpoint/2010/main" val="379492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CEDF-C90F-0107-7637-A3D4A79DF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122A6-623D-79F0-A518-DBFF157D9E78}"/>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4.1 BID EVALUATION PROCESS – Mandatory Evaluation </a:t>
            </a:r>
          </a:p>
        </p:txBody>
      </p:sp>
      <p:pic>
        <p:nvPicPr>
          <p:cNvPr id="7" name="Picture 19">
            <a:extLst>
              <a:ext uri="{FF2B5EF4-FFF2-40B4-BE49-F238E27FC236}">
                <a16:creationId xmlns:a16="http://schemas.microsoft.com/office/drawing/2014/main" id="{A3F8149E-F90B-0DB9-B6DA-640FB3D2A73F}"/>
              </a:ext>
            </a:extLst>
          </p:cNvPr>
          <p:cNvPicPr>
            <a:picLocks noChangeAspect="1"/>
          </p:cNvPicPr>
          <p:nvPr/>
        </p:nvPicPr>
        <p:blipFill rotWithShape="1">
          <a:blip r:embed="rId3"/>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8" name="TextBox 12">
            <a:extLst>
              <a:ext uri="{FF2B5EF4-FFF2-40B4-BE49-F238E27FC236}">
                <a16:creationId xmlns:a16="http://schemas.microsoft.com/office/drawing/2014/main" id="{FFAEF4C5-7D51-9FF8-802A-DC0D57DE87AE}"/>
              </a:ext>
            </a:extLst>
          </p:cNvPr>
          <p:cNvSpPr txBox="1">
            <a:spLocks noChangeArrowheads="1"/>
          </p:cNvSpPr>
          <p:nvPr/>
        </p:nvSpPr>
        <p:spPr bwMode="auto">
          <a:xfrm>
            <a:off x="1535503" y="4319575"/>
            <a:ext cx="6021268" cy="461665"/>
          </a:xfrm>
          <a:prstGeom prst="rect">
            <a:avLst/>
          </a:prstGeom>
          <a:noFill/>
          <a:ln w="9525">
            <a:noFill/>
            <a:miter lim="800000"/>
            <a:headEnd/>
            <a:tailEnd/>
          </a:ln>
        </p:spPr>
        <p:txBody>
          <a:bodyPr wrap="square">
            <a:spAutoFit/>
          </a:bodyPr>
          <a:lstStyle/>
          <a:p>
            <a:pPr indent="84138"/>
            <a:r>
              <a:rPr lang="en-ZA" sz="2400" b="1" dirty="0">
                <a:solidFill>
                  <a:schemeClr val="tx2"/>
                </a:solidFill>
                <a:latin typeface="Arial Narrow" panose="020B0606020202030204" pitchFamily="34" charset="0"/>
              </a:rPr>
              <a:t>Annexure A Main RFP Document (Section 7)</a:t>
            </a:r>
          </a:p>
        </p:txBody>
      </p:sp>
      <p:graphicFrame>
        <p:nvGraphicFramePr>
          <p:cNvPr id="5" name="Object 4">
            <a:extLst>
              <a:ext uri="{FF2B5EF4-FFF2-40B4-BE49-F238E27FC236}">
                <a16:creationId xmlns:a16="http://schemas.microsoft.com/office/drawing/2014/main" id="{C4286B1F-4CFE-F07B-430B-C544A2A38301}"/>
              </a:ext>
            </a:extLst>
          </p:cNvPr>
          <p:cNvGraphicFramePr>
            <a:graphicFrameLocks noChangeAspect="1"/>
          </p:cNvGraphicFramePr>
          <p:nvPr>
            <p:extLst>
              <p:ext uri="{D42A27DB-BD31-4B8C-83A1-F6EECF244321}">
                <p14:modId xmlns:p14="http://schemas.microsoft.com/office/powerpoint/2010/main" val="2431642693"/>
              </p:ext>
            </p:extLst>
          </p:nvPr>
        </p:nvGraphicFramePr>
        <p:xfrm>
          <a:off x="4546137" y="253842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563" imgH="771697" progId="AcroExch.Document.DC">
                  <p:embed/>
                </p:oleObj>
              </mc:Choice>
              <mc:Fallback>
                <p:oleObj name="Acrobat Document" showAsIcon="1" r:id="rId4" imgW="914563" imgH="771697" progId="AcroExch.Document.DC">
                  <p:embed/>
                  <p:pic>
                    <p:nvPicPr>
                      <p:cNvPr id="0" name=""/>
                      <p:cNvPicPr/>
                      <p:nvPr/>
                    </p:nvPicPr>
                    <p:blipFill>
                      <a:blip r:embed="rId5"/>
                      <a:stretch>
                        <a:fillRect/>
                      </a:stretch>
                    </p:blipFill>
                    <p:spPr>
                      <a:xfrm>
                        <a:off x="4546137" y="253842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6149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84DAE-071C-CB40-CC7B-E614FB65A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4539B-7793-D8EA-3E41-78AB5E8CF6C6}"/>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4.2 BID EVALUATION PROCESS – Stage 2</a:t>
            </a:r>
          </a:p>
        </p:txBody>
      </p:sp>
      <p:pic>
        <p:nvPicPr>
          <p:cNvPr id="7" name="Picture 19">
            <a:extLst>
              <a:ext uri="{FF2B5EF4-FFF2-40B4-BE49-F238E27FC236}">
                <a16:creationId xmlns:a16="http://schemas.microsoft.com/office/drawing/2014/main" id="{973C0521-4CE9-090E-9B5A-97AEF7CAF234}"/>
              </a:ext>
            </a:extLst>
          </p:cNvPr>
          <p:cNvPicPr>
            <a:picLocks noChangeAspect="1"/>
          </p:cNvPicPr>
          <p:nvPr/>
        </p:nvPicPr>
        <p:blipFill rotWithShape="1">
          <a:blip r:embed="rId2"/>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DEF2F99F-6F18-8CDB-AD43-7AA78C817447}"/>
              </a:ext>
            </a:extLst>
          </p:cNvPr>
          <p:cNvSpPr txBox="1">
            <a:spLocks/>
          </p:cNvSpPr>
          <p:nvPr/>
        </p:nvSpPr>
        <p:spPr>
          <a:xfrm>
            <a:off x="2757599" y="3113875"/>
            <a:ext cx="496037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accent1">
                  <a:lumMod val="75000"/>
                </a:schemeClr>
              </a:solidFill>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4E6D0C6C-7324-7AA3-FDE8-00D86BF3F3D1}"/>
              </a:ext>
            </a:extLst>
          </p:cNvPr>
          <p:cNvGraphicFramePr>
            <a:graphicFrameLocks noGrp="1"/>
          </p:cNvGraphicFramePr>
          <p:nvPr>
            <p:extLst>
              <p:ext uri="{D42A27DB-BD31-4B8C-83A1-F6EECF244321}">
                <p14:modId xmlns:p14="http://schemas.microsoft.com/office/powerpoint/2010/main" val="2399580715"/>
              </p:ext>
            </p:extLst>
          </p:nvPr>
        </p:nvGraphicFramePr>
        <p:xfrm>
          <a:off x="108857" y="824897"/>
          <a:ext cx="12083143" cy="5208207"/>
        </p:xfrm>
        <a:graphic>
          <a:graphicData uri="http://schemas.openxmlformats.org/drawingml/2006/table">
            <a:tbl>
              <a:tblPr firstRow="1" firstCol="1" bandRow="1"/>
              <a:tblGrid>
                <a:gridCol w="593434">
                  <a:extLst>
                    <a:ext uri="{9D8B030D-6E8A-4147-A177-3AD203B41FA5}">
                      <a16:colId xmlns:a16="http://schemas.microsoft.com/office/drawing/2014/main" val="2787538505"/>
                    </a:ext>
                  </a:extLst>
                </a:gridCol>
                <a:gridCol w="11489709">
                  <a:extLst>
                    <a:ext uri="{9D8B030D-6E8A-4147-A177-3AD203B41FA5}">
                      <a16:colId xmlns:a16="http://schemas.microsoft.com/office/drawing/2014/main" val="395441383"/>
                    </a:ext>
                  </a:extLst>
                </a:gridCol>
              </a:tblGrid>
              <a:tr h="3962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50000"/>
                        </a:lnSpc>
                      </a:pPr>
                      <a:r>
                        <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6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6195" marR="71755"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B7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50000"/>
                        </a:lnSpc>
                      </a:pPr>
                      <a:r>
                        <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Stage 2 of the bidding Process</a:t>
                      </a:r>
                      <a:endParaRPr lang="en-ZA" sz="16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6195" marR="71755"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B7E"/>
                    </a:solidFill>
                  </a:tcPr>
                </a:tc>
                <a:extLst>
                  <a:ext uri="{0D108BD9-81ED-4DB2-BD59-A6C34878D82A}">
                    <a16:rowId xmlns:a16="http://schemas.microsoft.com/office/drawing/2014/main" val="515637836"/>
                  </a:ext>
                </a:extLst>
              </a:tr>
              <a:tr h="46414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50000"/>
                        </a:lnSpc>
                      </a:pPr>
                      <a:r>
                        <a:rPr lang="en-ZA"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1.</a:t>
                      </a:r>
                    </a:p>
                  </a:txBody>
                  <a:tcPr marL="36195" marR="71755"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B7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50000"/>
                        </a:lnSpc>
                      </a:pPr>
                      <a:r>
                        <a:rPr lang="en-ZA"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r>
                        <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Stage 2: Financial Model Confirmation and Comparative Evaluation.</a:t>
                      </a:r>
                    </a:p>
                    <a:p>
                      <a:pPr algn="just">
                        <a:lnSpc>
                          <a:spcPct val="150000"/>
                        </a:lnSpc>
                      </a:pPr>
                      <a:r>
                        <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SARS will assess the bidder’s mandatory proposals and their proposed financial model(s), with a preferred financial model based on Stage 1 analysis. Shortlisted bidders will be invited to submit detailed financial offers on the selected model using the same specifications published in stage 1 of the process (reference footprint or gross building area [GBA] of approximately 20 000 m²).</a:t>
                      </a:r>
                    </a:p>
                    <a:p>
                      <a:pPr algn="just">
                        <a:lnSpc>
                          <a:spcPct val="150000"/>
                        </a:lnSpc>
                      </a:pPr>
                      <a:r>
                        <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Bidders are required to submit complete financial proposals illustrating the total cost of the various proposal of tenure for immovable property and return to SARS under the following financial models as a minimum:</a:t>
                      </a:r>
                    </a:p>
                    <a:p>
                      <a:pPr marL="285750" indent="-285750" algn="just">
                        <a:lnSpc>
                          <a:spcPct val="150000"/>
                        </a:lnSpc>
                        <a:buFont typeface="Arial" panose="020B0604020202020204" pitchFamily="34" charset="0"/>
                        <a:buChar char="•"/>
                      </a:pPr>
                      <a:r>
                        <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Straight Lease;</a:t>
                      </a:r>
                    </a:p>
                    <a:p>
                      <a:pPr marL="285750" indent="-285750" algn="just">
                        <a:lnSpc>
                          <a:spcPct val="150000"/>
                        </a:lnSpc>
                        <a:buFont typeface="Arial" panose="020B0604020202020204" pitchFamily="34" charset="0"/>
                        <a:buChar char="•"/>
                      </a:pPr>
                      <a:r>
                        <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Lease to own;</a:t>
                      </a:r>
                    </a:p>
                    <a:p>
                      <a:pPr marL="285750" indent="-285750" algn="just">
                        <a:lnSpc>
                          <a:spcPct val="150000"/>
                        </a:lnSpc>
                        <a:buFont typeface="Arial" panose="020B0604020202020204" pitchFamily="34" charset="0"/>
                        <a:buChar char="•"/>
                      </a:pPr>
                      <a:r>
                        <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Purchase - including instalment sale, where there is a gradual write-off the initial cost of over a period.</a:t>
                      </a:r>
                    </a:p>
                    <a:p>
                      <a:pPr marL="285750" indent="-285750" algn="just">
                        <a:lnSpc>
                          <a:spcPct val="150000"/>
                        </a:lnSpc>
                        <a:buFont typeface="Arial" panose="020B0604020202020204" pitchFamily="34" charset="0"/>
                        <a:buChar char="•"/>
                      </a:pPr>
                      <a:endParaRPr lang="en-GB" sz="16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p>
                      <a:pPr marL="0" indent="0" algn="just">
                        <a:lnSpc>
                          <a:spcPct val="150000"/>
                        </a:lnSpc>
                        <a:buFont typeface="Arial" panose="020B0604020202020204" pitchFamily="34" charset="0"/>
                        <a:buNone/>
                      </a:pPr>
                      <a:r>
                        <a:rPr lang="en-GB" sz="1600"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Bidders may also include and propose alternative transparent financing structures, provided they are fully described and compliant with procurement regulations. All financial proposals must include (but not limited to) indicative schedules, escalation assumptions, and lifecycle cost analysis projections</a:t>
                      </a:r>
                    </a:p>
                  </a:txBody>
                  <a:tcPr marL="36195" marR="71755"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B7E"/>
                    </a:solidFill>
                  </a:tcPr>
                </a:tc>
                <a:extLst>
                  <a:ext uri="{0D108BD9-81ED-4DB2-BD59-A6C34878D82A}">
                    <a16:rowId xmlns:a16="http://schemas.microsoft.com/office/drawing/2014/main" val="2883122952"/>
                  </a:ext>
                </a:extLst>
              </a:tr>
            </a:tbl>
          </a:graphicData>
        </a:graphic>
      </p:graphicFrame>
    </p:spTree>
    <p:extLst>
      <p:ext uri="{BB962C8B-B14F-4D97-AF65-F5344CB8AC3E}">
        <p14:creationId xmlns:p14="http://schemas.microsoft.com/office/powerpoint/2010/main" val="377231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A93E-A20D-7D14-4D2A-8EE1E6220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2A869-4CC2-111F-40C4-6FEFE92B2CBB}"/>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4.3 SPECIFIC GOALS </a:t>
            </a:r>
          </a:p>
        </p:txBody>
      </p:sp>
      <p:pic>
        <p:nvPicPr>
          <p:cNvPr id="7" name="Picture 19">
            <a:extLst>
              <a:ext uri="{FF2B5EF4-FFF2-40B4-BE49-F238E27FC236}">
                <a16:creationId xmlns:a16="http://schemas.microsoft.com/office/drawing/2014/main" id="{ADAB4052-6FAC-2E92-3C2F-1B764246B8FF}"/>
              </a:ext>
            </a:extLst>
          </p:cNvPr>
          <p:cNvPicPr>
            <a:picLocks noChangeAspect="1"/>
          </p:cNvPicPr>
          <p:nvPr/>
        </p:nvPicPr>
        <p:blipFill rotWithShape="1">
          <a:blip r:embed="rId2"/>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B583369D-F43E-CC5B-EFA2-C39ECE65FE5D}"/>
              </a:ext>
            </a:extLst>
          </p:cNvPr>
          <p:cNvSpPr txBox="1">
            <a:spLocks/>
          </p:cNvSpPr>
          <p:nvPr/>
        </p:nvSpPr>
        <p:spPr>
          <a:xfrm>
            <a:off x="221227" y="1494745"/>
            <a:ext cx="7683886" cy="35603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ZA" sz="3200" b="0" i="0" u="none" strike="noStrike" baseline="0" dirty="0">
              <a:latin typeface="Arial" panose="020B0604020202020204" pitchFamily="34" charset="0"/>
            </a:endParaRPr>
          </a:p>
          <a:p>
            <a:r>
              <a:rPr lang="en-ZA" sz="3200" b="0" i="0" u="none" strike="noStrike" baseline="0" dirty="0">
                <a:solidFill>
                  <a:schemeClr val="accent1">
                    <a:lumMod val="50000"/>
                  </a:schemeClr>
                </a:solidFill>
                <a:latin typeface="Arial Narrow" panose="020B0606020202030204" pitchFamily="34" charset="0"/>
              </a:rPr>
              <a:t>B-BBEE certificate or sworn affidavit</a:t>
            </a:r>
          </a:p>
          <a:p>
            <a:r>
              <a:rPr lang="en-ZA" sz="3200" b="0" i="0" u="none" strike="noStrike" baseline="0" dirty="0">
                <a:solidFill>
                  <a:schemeClr val="accent1">
                    <a:lumMod val="50000"/>
                  </a:schemeClr>
                </a:solidFill>
                <a:latin typeface="Arial Narrow" panose="020B0606020202030204" pitchFamily="34" charset="0"/>
              </a:rPr>
              <a:t> </a:t>
            </a:r>
          </a:p>
          <a:p>
            <a:r>
              <a:rPr lang="en-US" sz="3200" b="0" i="0" u="none" strike="noStrike" baseline="0" dirty="0">
                <a:solidFill>
                  <a:schemeClr val="accent1">
                    <a:lumMod val="50000"/>
                  </a:schemeClr>
                </a:solidFill>
                <a:latin typeface="Arial Narrow" panose="020B0606020202030204" pitchFamily="34" charset="0"/>
              </a:rPr>
              <a:t>SBD 6.1 Preference point claim form</a:t>
            </a:r>
          </a:p>
          <a:p>
            <a:endParaRPr lang="en-US" sz="3200" dirty="0">
              <a:solidFill>
                <a:schemeClr val="accent1">
                  <a:lumMod val="50000"/>
                </a:schemeClr>
              </a:solidFill>
              <a:latin typeface="Arial Narrow" panose="020B0606020202030204" pitchFamily="34" charset="0"/>
            </a:endParaRPr>
          </a:p>
          <a:p>
            <a:r>
              <a:rPr lang="en-US" sz="3200" b="0" i="0" u="none" strike="noStrike" baseline="0" dirty="0">
                <a:solidFill>
                  <a:schemeClr val="accent1">
                    <a:lumMod val="50000"/>
                  </a:schemeClr>
                </a:solidFill>
                <a:latin typeface="Arial Narrow" panose="020B0606020202030204" pitchFamily="34" charset="0"/>
              </a:rPr>
              <a:t> </a:t>
            </a:r>
          </a:p>
          <a:p>
            <a:r>
              <a:rPr lang="en-ZA" sz="3200" b="0" i="0" u="none" strike="noStrike" baseline="0" dirty="0">
                <a:solidFill>
                  <a:srgbClr val="000000"/>
                </a:solidFill>
                <a:latin typeface="Arial" panose="020B0604020202020204" pitchFamily="34" charset="0"/>
              </a:rPr>
              <a:t>	</a:t>
            </a:r>
          </a:p>
          <a:p>
            <a:endParaRPr lang="en-US" sz="3200" dirty="0">
              <a:solidFill>
                <a:schemeClr val="accent1">
                  <a:lumMod val="75000"/>
                </a:schemeClr>
              </a:solidFill>
              <a:latin typeface="Arial" panose="020B0604020202020204" pitchFamily="34" charset="0"/>
              <a:ea typeface="+mn-ea"/>
              <a:cs typeface="Arial" panose="020B0604020202020204" pitchFamily="34" charset="0"/>
            </a:endParaRPr>
          </a:p>
        </p:txBody>
      </p:sp>
      <p:graphicFrame>
        <p:nvGraphicFramePr>
          <p:cNvPr id="6" name="Object 5">
            <a:extLst>
              <a:ext uri="{FF2B5EF4-FFF2-40B4-BE49-F238E27FC236}">
                <a16:creationId xmlns:a16="http://schemas.microsoft.com/office/drawing/2014/main" id="{42B60D8E-0184-AB81-C6FA-16D102953851}"/>
              </a:ext>
            </a:extLst>
          </p:cNvPr>
          <p:cNvGraphicFramePr>
            <a:graphicFrameLocks noChangeAspect="1"/>
          </p:cNvGraphicFramePr>
          <p:nvPr>
            <p:extLst>
              <p:ext uri="{D42A27DB-BD31-4B8C-83A1-F6EECF244321}">
                <p14:modId xmlns:p14="http://schemas.microsoft.com/office/powerpoint/2010/main" val="3643764195"/>
              </p:ext>
            </p:extLst>
          </p:nvPr>
        </p:nvGraphicFramePr>
        <p:xfrm>
          <a:off x="3792748" y="377665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563" imgH="771697" progId="AcroExch.Document.DC">
                  <p:embed/>
                </p:oleObj>
              </mc:Choice>
              <mc:Fallback>
                <p:oleObj name="Acrobat Document" showAsIcon="1" r:id="rId3" imgW="914563" imgH="771697" progId="AcroExch.Document.DC">
                  <p:embed/>
                  <p:pic>
                    <p:nvPicPr>
                      <p:cNvPr id="0" name=""/>
                      <p:cNvPicPr/>
                      <p:nvPr/>
                    </p:nvPicPr>
                    <p:blipFill>
                      <a:blip r:embed="rId4"/>
                      <a:stretch>
                        <a:fillRect/>
                      </a:stretch>
                    </p:blipFill>
                    <p:spPr>
                      <a:xfrm>
                        <a:off x="3792748" y="377665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09510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6DF6-57C0-B48D-DBEC-B667CAA75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0373E-C8BC-F5C2-6F6C-2C7C0715A79F}"/>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4.4 FINANCIAL ANALYSIS</a:t>
            </a:r>
          </a:p>
        </p:txBody>
      </p:sp>
      <p:pic>
        <p:nvPicPr>
          <p:cNvPr id="7" name="Picture 19">
            <a:extLst>
              <a:ext uri="{FF2B5EF4-FFF2-40B4-BE49-F238E27FC236}">
                <a16:creationId xmlns:a16="http://schemas.microsoft.com/office/drawing/2014/main" id="{B2F7F936-8C2C-8513-FD03-3E3200D0B43A}"/>
              </a:ext>
            </a:extLst>
          </p:cNvPr>
          <p:cNvPicPr>
            <a:picLocks noChangeAspect="1"/>
          </p:cNvPicPr>
          <p:nvPr/>
        </p:nvPicPr>
        <p:blipFill rotWithShape="1">
          <a:blip r:embed="rId2"/>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652946B8-BA1E-E08C-C85E-8E1A9CF7DAA6}"/>
              </a:ext>
            </a:extLst>
          </p:cNvPr>
          <p:cNvSpPr txBox="1">
            <a:spLocks/>
          </p:cNvSpPr>
          <p:nvPr/>
        </p:nvSpPr>
        <p:spPr>
          <a:xfrm>
            <a:off x="1135627" y="1000665"/>
            <a:ext cx="6769485" cy="47100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4.4.1 PURPOSE: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Part of overall risk management strategy of SARS</a:t>
            </a:r>
          </a:p>
          <a:p>
            <a:pPr marL="0" marR="0" lvl="0" indent="0" algn="l" defTabSz="912813" rtl="0" eaLnBrk="1" fontAlgn="t" latinLnBrk="0" hangingPunct="1">
              <a:lnSpc>
                <a:spcPct val="150000"/>
              </a:lnSpc>
              <a:spcBef>
                <a:spcPct val="0"/>
              </a:spcBef>
              <a:spcAft>
                <a:spcPct val="0"/>
              </a:spcAft>
              <a:buClrTx/>
              <a:buSzPct val="120000"/>
              <a:buFontTx/>
              <a:buNone/>
              <a:tabLst/>
              <a:defRPr/>
            </a:pPr>
            <a:endPar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One of multiple governance steps to assess financial fitness of bidders</a:t>
            </a:r>
          </a:p>
          <a:p>
            <a:pPr marL="0" marR="0" lvl="0" indent="0" algn="l" defTabSz="912813" rtl="0" eaLnBrk="1" fontAlgn="t" latinLnBrk="0" hangingPunct="1">
              <a:lnSpc>
                <a:spcPct val="150000"/>
              </a:lnSpc>
              <a:spcBef>
                <a:spcPct val="0"/>
              </a:spcBef>
              <a:spcAft>
                <a:spcPct val="0"/>
              </a:spcAft>
              <a:buClrTx/>
              <a:buSzPct val="120000"/>
              <a:buFontTx/>
              <a:buNone/>
              <a:tabLst/>
              <a:defRPr/>
            </a:pPr>
            <a:endPar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Assess financially stability</a:t>
            </a:r>
          </a:p>
          <a:p>
            <a:pPr marL="0" marR="0" lvl="0" indent="0" algn="l" defTabSz="912813" rtl="0" eaLnBrk="1" fontAlgn="t" latinLnBrk="0" hangingPunct="1">
              <a:lnSpc>
                <a:spcPct val="150000"/>
              </a:lnSpc>
              <a:spcBef>
                <a:spcPct val="0"/>
              </a:spcBef>
              <a:spcAft>
                <a:spcPct val="0"/>
              </a:spcAft>
              <a:buClrTx/>
              <a:buSzPct val="120000"/>
              <a:buFontTx/>
              <a:buNone/>
              <a:tabLst/>
              <a:defRPr/>
            </a:pPr>
            <a:endPar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Identify financial risks that SARS as an organisation is exposed too</a:t>
            </a:r>
          </a:p>
          <a:p>
            <a:pPr marL="0" marR="0" lvl="0" indent="0" algn="l" defTabSz="912813" rtl="0" eaLnBrk="1" fontAlgn="t" latinLnBrk="0" hangingPunct="1">
              <a:lnSpc>
                <a:spcPct val="150000"/>
              </a:lnSpc>
              <a:spcBef>
                <a:spcPct val="0"/>
              </a:spcBef>
              <a:spcAft>
                <a:spcPct val="0"/>
              </a:spcAft>
              <a:buClrTx/>
              <a:buSzPct val="120000"/>
              <a:buFontTx/>
              <a:buNone/>
              <a:tabLst/>
              <a:defRPr/>
            </a:pPr>
            <a:endPar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Recommend appropriate mitigating strategies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7318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B517-AF5D-05BC-99D9-18F426E7D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9BC9E-96B7-D13D-4E39-5920DF79B81A}"/>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4.3 FINANCIAL ANALYSIS</a:t>
            </a:r>
          </a:p>
        </p:txBody>
      </p:sp>
      <p:pic>
        <p:nvPicPr>
          <p:cNvPr id="7" name="Picture 19">
            <a:extLst>
              <a:ext uri="{FF2B5EF4-FFF2-40B4-BE49-F238E27FC236}">
                <a16:creationId xmlns:a16="http://schemas.microsoft.com/office/drawing/2014/main" id="{FD5CCE10-4AB1-EFE7-E1F2-E290EEF0C9DB}"/>
              </a:ext>
            </a:extLst>
          </p:cNvPr>
          <p:cNvPicPr>
            <a:picLocks noChangeAspect="1"/>
          </p:cNvPicPr>
          <p:nvPr/>
        </p:nvPicPr>
        <p:blipFill rotWithShape="1">
          <a:blip r:embed="rId3"/>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9EF46272-2C07-4E95-068B-7EFEDC61DC2C}"/>
              </a:ext>
            </a:extLst>
          </p:cNvPr>
          <p:cNvSpPr txBox="1">
            <a:spLocks/>
          </p:cNvSpPr>
          <p:nvPr/>
        </p:nvSpPr>
        <p:spPr>
          <a:xfrm>
            <a:off x="221227" y="1000664"/>
            <a:ext cx="9923437" cy="4861961"/>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4.4.2 FINANCIAL REQUIREMENTS: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Bidders </a:t>
            </a:r>
            <a:r>
              <a:rPr kumimoji="0" lang="en-GB"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kumimoji="0" lang="en-US"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2200" b="1"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Three recent complete sets of Audited/Reviewed Annual Financial Statements comprising of:</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Statement Of Profit and Loss Comprehensive Income (</a:t>
            </a:r>
            <a:r>
              <a:rPr kumimoji="0" lang="en-ZA" sz="22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Income Statement</a:t>
            </a: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Statement of Financial Position (</a:t>
            </a:r>
            <a:r>
              <a:rPr kumimoji="0" lang="en-ZA" sz="22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Balance Sheet</a:t>
            </a: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Statement of Cash Flows (</a:t>
            </a:r>
            <a:r>
              <a:rPr kumimoji="0" lang="en-ZA" sz="22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Cash Flow Statement)</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Accompanying Unabridged Notes for ALL of the above documents</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Any supplementary information</a:t>
            </a:r>
          </a:p>
          <a:p>
            <a:pPr marL="442912" marR="0" lvl="4" indent="0" algn="l" defTabSz="912813" rtl="0" eaLnBrk="1" fontAlgn="t" latinLnBrk="0" hangingPunct="1">
              <a:lnSpc>
                <a:spcPct val="150000"/>
              </a:lnSpc>
              <a:spcBef>
                <a:spcPct val="0"/>
              </a:spcBef>
              <a:spcAft>
                <a:spcPct val="0"/>
              </a:spcAft>
              <a:buClrTx/>
              <a:buSzPct val="75000"/>
              <a:buFont typeface="Times New Roman" pitchFamily="18" charset="0"/>
              <a:buNone/>
              <a:tabLst/>
              <a:defRPr/>
            </a:pPr>
            <a:endPar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 </a:t>
            </a:r>
            <a:r>
              <a:rPr kumimoji="0" lang="en-ZA" sz="2200" b="1"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Less than three years Financial Periods</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GB"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 letter detailing that fact, signed by a duly authorised representative of the entity;</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GB"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The annual financial statements that the entity is able to provide, taking into account the period that it has been trading; and</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GB"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Any other information or documentation which would provide more clarity on the financial history of the bidder.</a:t>
            </a:r>
            <a:endPar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9830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F12C9-E55C-D3DB-0272-0373202F5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C81A3-6907-2D0D-1FCA-71D027298BC6}"/>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4.3 FINANCIAL ANALYSIS</a:t>
            </a:r>
          </a:p>
        </p:txBody>
      </p:sp>
      <p:pic>
        <p:nvPicPr>
          <p:cNvPr id="7" name="Picture 19">
            <a:extLst>
              <a:ext uri="{FF2B5EF4-FFF2-40B4-BE49-F238E27FC236}">
                <a16:creationId xmlns:a16="http://schemas.microsoft.com/office/drawing/2014/main" id="{55C1470B-5F9C-FB0E-47AA-2985C33365BB}"/>
              </a:ext>
            </a:extLst>
          </p:cNvPr>
          <p:cNvPicPr>
            <a:picLocks noChangeAspect="1"/>
          </p:cNvPicPr>
          <p:nvPr/>
        </p:nvPicPr>
        <p:blipFill rotWithShape="1">
          <a:blip r:embed="rId3"/>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74218D58-D528-549A-C10A-77476F69E25A}"/>
              </a:ext>
            </a:extLst>
          </p:cNvPr>
          <p:cNvSpPr txBox="1">
            <a:spLocks/>
          </p:cNvSpPr>
          <p:nvPr/>
        </p:nvSpPr>
        <p:spPr>
          <a:xfrm>
            <a:off x="221227" y="1000664"/>
            <a:ext cx="9923437" cy="48619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4.4.3 FINANCIAL REQUIREMENTS CONT: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1"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Joint Arrangements (JA)</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Annual financial statements of the JA and legal agreement detailing the percentage of ownership of each entity.</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Unincorporated JAs must submit separate F/S for each party to the JA.</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Signed JA legal agreement</a:t>
            </a:r>
            <a:r>
              <a:rPr kumimoji="0" lang="en-ZA" sz="18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t>
            </a:r>
          </a:p>
          <a:p>
            <a:pPr marL="442912" marR="0" lvl="4" indent="0" algn="l" defTabSz="912813" rtl="0" eaLnBrk="1" fontAlgn="t" latinLnBrk="0" hangingPunct="1">
              <a:lnSpc>
                <a:spcPct val="150000"/>
              </a:lnSpc>
              <a:spcBef>
                <a:spcPct val="0"/>
              </a:spcBef>
              <a:spcAft>
                <a:spcPct val="0"/>
              </a:spcAft>
              <a:buClrTx/>
              <a:buSzPct val="75000"/>
              <a:buFont typeface="Times New Roman" pitchFamily="18" charset="0"/>
              <a:buNone/>
              <a:tabLst/>
              <a:defRPr/>
            </a:pPr>
            <a:endParaRPr kumimoji="0" lang="en-ZA" sz="18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1"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Financial statements in Bidding Companies Name</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Financial statements must be in name of the bidding entity.</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Subsidiary submitting holding company’s AFS must also furnish a Performance Guarantee from holding company.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6062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5"/>
            <a:ext cx="11244943" cy="1325563"/>
          </a:xfrm>
        </p:spPr>
        <p:txBody>
          <a:bodyPr>
            <a:normAutofit/>
          </a:bodyPr>
          <a:lstStyle/>
          <a:p>
            <a:r>
              <a:rPr lang="en-US" dirty="0">
                <a:solidFill>
                  <a:schemeClr val="accent1">
                    <a:lumMod val="75000"/>
                  </a:schemeClr>
                </a:solidFill>
                <a:latin typeface="Arial" panose="020B0604020202020204" pitchFamily="34" charset="0"/>
                <a:ea typeface="+mn-ea"/>
                <a:cs typeface="Arial" panose="020B0604020202020204" pitchFamily="34" charset="0"/>
              </a:rPr>
              <a:t>5</a:t>
            </a:r>
            <a:r>
              <a:rPr lang="en-US" sz="4400" dirty="0">
                <a:solidFill>
                  <a:schemeClr val="accent1">
                    <a:lumMod val="75000"/>
                  </a:schemeClr>
                </a:solidFill>
                <a:latin typeface="Arial" panose="020B0604020202020204" pitchFamily="34" charset="0"/>
                <a:ea typeface="+mn-ea"/>
                <a:cs typeface="Arial" panose="020B0604020202020204" pitchFamily="34" charset="0"/>
              </a:rPr>
              <a:t>.  RFP submission and contact details</a:t>
            </a:r>
          </a:p>
        </p:txBody>
      </p:sp>
      <p:sp>
        <p:nvSpPr>
          <p:cNvPr id="6" name="Rectangle 21">
            <a:extLst>
              <a:ext uri="{FF2B5EF4-FFF2-40B4-BE49-F238E27FC236}">
                <a16:creationId xmlns:a16="http://schemas.microsoft.com/office/drawing/2014/main" id="{0C17C280-2664-0393-0F42-EB0170F6AC65}"/>
              </a:ext>
            </a:extLst>
          </p:cNvPr>
          <p:cNvSpPr>
            <a:spLocks noGrp="1" noChangeArrowheads="1"/>
          </p:cNvSpPr>
          <p:nvPr>
            <p:ph sz="half" idx="1"/>
          </p:nvPr>
        </p:nvSpPr>
        <p:spPr bwMode="auto">
          <a:xfrm>
            <a:off x="1010920" y="1175385"/>
            <a:ext cx="8895080" cy="646331"/>
          </a:xfrm>
          <a:prstGeom prst="rect">
            <a:avLst/>
          </a:prstGeom>
          <a:noFill/>
          <a:ln w="9525">
            <a:noFill/>
            <a:miter lim="800000"/>
            <a:headEnd/>
            <a:tailEnd/>
          </a:ln>
        </p:spPr>
        <p:txBody>
          <a:bodyPr wrap="square">
            <a:spAutoFit/>
          </a:bodyPr>
          <a:lstStyle/>
          <a:p>
            <a:pPr algn="just"/>
            <a:r>
              <a:rPr lang="en-ZA" sz="2000" dirty="0">
                <a:solidFill>
                  <a:schemeClr val="tx2"/>
                </a:solidFill>
                <a:latin typeface="Arial" panose="020B0604020202020204" pitchFamily="34" charset="0"/>
                <a:cs typeface="Arial" panose="020B0604020202020204" pitchFamily="34" charset="0"/>
              </a:rPr>
              <a:t>Bidders must submit one (1) hard copy file and a USB with content of each file. </a:t>
            </a:r>
            <a:r>
              <a:rPr lang="en-ZA" sz="2000" b="1" dirty="0">
                <a:solidFill>
                  <a:schemeClr val="tx2"/>
                </a:solidFill>
                <a:latin typeface="Arial" panose="020B0604020202020204" pitchFamily="34" charset="0"/>
                <a:cs typeface="Arial" panose="020B0604020202020204" pitchFamily="34" charset="0"/>
              </a:rPr>
              <a:t>Refer to paragraph 6.5 of the Main RFP document</a:t>
            </a:r>
          </a:p>
        </p:txBody>
      </p:sp>
      <p:sp>
        <p:nvSpPr>
          <p:cNvPr id="7" name="Text Box 16">
            <a:extLst>
              <a:ext uri="{FF2B5EF4-FFF2-40B4-BE49-F238E27FC236}">
                <a16:creationId xmlns:a16="http://schemas.microsoft.com/office/drawing/2014/main" id="{BBE3DC92-5E90-20AA-9307-8EFC2216C451}"/>
              </a:ext>
            </a:extLst>
          </p:cNvPr>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8" name="TextBox 7">
            <a:extLst>
              <a:ext uri="{FF2B5EF4-FFF2-40B4-BE49-F238E27FC236}">
                <a16:creationId xmlns:a16="http://schemas.microsoft.com/office/drawing/2014/main" id="{0E85AE8D-D7CC-73EA-4D30-8BE6C748B298}"/>
              </a:ext>
            </a:extLst>
          </p:cNvPr>
          <p:cNvSpPr txBox="1"/>
          <p:nvPr/>
        </p:nvSpPr>
        <p:spPr>
          <a:xfrm>
            <a:off x="1479008" y="2572390"/>
            <a:ext cx="870751" cy="215444"/>
          </a:xfrm>
          <a:prstGeom prst="rect">
            <a:avLst/>
          </a:prstGeom>
          <a:noFill/>
        </p:spPr>
        <p:txBody>
          <a:bodyPr wrap="square" rtlCol="0">
            <a:spAutoFit/>
          </a:bodyPr>
          <a:lstStyle/>
          <a:p>
            <a:r>
              <a:rPr lang="en-US" sz="800" dirty="0"/>
              <a:t>H</a:t>
            </a:r>
            <a:r>
              <a:rPr lang="en-ZA" sz="800" dirty="0" err="1"/>
              <a:t>ard</a:t>
            </a:r>
            <a:r>
              <a:rPr lang="en-ZA" sz="800" dirty="0"/>
              <a:t> Copy File</a:t>
            </a:r>
          </a:p>
        </p:txBody>
      </p:sp>
      <p:pic>
        <p:nvPicPr>
          <p:cNvPr id="9" name="Picture 7" descr="Folder">
            <a:extLst>
              <a:ext uri="{FF2B5EF4-FFF2-40B4-BE49-F238E27FC236}">
                <a16:creationId xmlns:a16="http://schemas.microsoft.com/office/drawing/2014/main" id="{E7EBD6A7-7082-518B-65A8-6CE64F656E24}"/>
              </a:ext>
            </a:extLst>
          </p:cNvPr>
          <p:cNvPicPr>
            <a:picLocks noChangeAspect="1" noChangeArrowheads="1"/>
          </p:cNvPicPr>
          <p:nvPr/>
        </p:nvPicPr>
        <p:blipFill>
          <a:blip r:embed="rId2"/>
          <a:srcRect/>
          <a:stretch>
            <a:fillRect/>
          </a:stretch>
        </p:blipFill>
        <p:spPr bwMode="auto">
          <a:xfrm>
            <a:off x="1103520" y="2817877"/>
            <a:ext cx="1079500" cy="1008063"/>
          </a:xfrm>
          <a:prstGeom prst="rect">
            <a:avLst/>
          </a:prstGeom>
          <a:noFill/>
          <a:ln w="9525">
            <a:noFill/>
            <a:miter lim="800000"/>
            <a:headEnd/>
            <a:tailEnd/>
          </a:ln>
        </p:spPr>
      </p:pic>
      <p:sp>
        <p:nvSpPr>
          <p:cNvPr id="10" name="Text Box 8">
            <a:extLst>
              <a:ext uri="{FF2B5EF4-FFF2-40B4-BE49-F238E27FC236}">
                <a16:creationId xmlns:a16="http://schemas.microsoft.com/office/drawing/2014/main" id="{38445450-E4F5-9E22-3D62-82929FA6C151}"/>
              </a:ext>
            </a:extLst>
          </p:cNvPr>
          <p:cNvSpPr txBox="1">
            <a:spLocks noChangeArrowheads="1"/>
          </p:cNvSpPr>
          <p:nvPr/>
        </p:nvSpPr>
        <p:spPr bwMode="auto">
          <a:xfrm flipV="1">
            <a:off x="3139075" y="2974585"/>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11" name="Text Box 16">
            <a:extLst>
              <a:ext uri="{FF2B5EF4-FFF2-40B4-BE49-F238E27FC236}">
                <a16:creationId xmlns:a16="http://schemas.microsoft.com/office/drawing/2014/main" id="{2F4BBD8A-4600-2619-AC5D-2F5B25BA3040}"/>
              </a:ext>
            </a:extLst>
          </p:cNvPr>
          <p:cNvSpPr txBox="1">
            <a:spLocks noChangeArrowheads="1"/>
          </p:cNvSpPr>
          <p:nvPr/>
        </p:nvSpPr>
        <p:spPr bwMode="auto">
          <a:xfrm>
            <a:off x="5033541" y="2129854"/>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12" name="TextBox 11">
            <a:extLst>
              <a:ext uri="{FF2B5EF4-FFF2-40B4-BE49-F238E27FC236}">
                <a16:creationId xmlns:a16="http://schemas.microsoft.com/office/drawing/2014/main" id="{F25525B9-BCC4-68AA-F79B-8139A5FCD4E8}"/>
              </a:ext>
            </a:extLst>
          </p:cNvPr>
          <p:cNvSpPr txBox="1"/>
          <p:nvPr/>
        </p:nvSpPr>
        <p:spPr>
          <a:xfrm>
            <a:off x="4674766" y="2488771"/>
            <a:ext cx="1121039" cy="215444"/>
          </a:xfrm>
          <a:prstGeom prst="rect">
            <a:avLst/>
          </a:prstGeom>
          <a:noFill/>
        </p:spPr>
        <p:txBody>
          <a:bodyPr wrap="square" rtlCol="0">
            <a:spAutoFit/>
          </a:bodyPr>
          <a:lstStyle/>
          <a:p>
            <a:r>
              <a:rPr lang="en-US" sz="800" dirty="0"/>
              <a:t>Electric Submission</a:t>
            </a:r>
            <a:endParaRPr lang="en-ZA" sz="800" dirty="0"/>
          </a:p>
        </p:txBody>
      </p:sp>
      <p:pic>
        <p:nvPicPr>
          <p:cNvPr id="13" name="Picture 12">
            <a:extLst>
              <a:ext uri="{FF2B5EF4-FFF2-40B4-BE49-F238E27FC236}">
                <a16:creationId xmlns:a16="http://schemas.microsoft.com/office/drawing/2014/main" id="{1F629DE6-8B06-D8EA-A6E3-E53D9E267221}"/>
              </a:ext>
            </a:extLst>
          </p:cNvPr>
          <p:cNvPicPr>
            <a:picLocks noChangeAspect="1"/>
          </p:cNvPicPr>
          <p:nvPr/>
        </p:nvPicPr>
        <p:blipFill>
          <a:blip r:embed="rId3"/>
          <a:stretch>
            <a:fillRect/>
          </a:stretch>
        </p:blipFill>
        <p:spPr>
          <a:xfrm>
            <a:off x="4674766" y="2762654"/>
            <a:ext cx="1009650" cy="737391"/>
          </a:xfrm>
          <a:prstGeom prst="rect">
            <a:avLst/>
          </a:prstGeom>
        </p:spPr>
      </p:pic>
      <p:sp>
        <p:nvSpPr>
          <p:cNvPr id="14" name="Right Brace 13">
            <a:extLst>
              <a:ext uri="{FF2B5EF4-FFF2-40B4-BE49-F238E27FC236}">
                <a16:creationId xmlns:a16="http://schemas.microsoft.com/office/drawing/2014/main" id="{C492FEAD-A497-CCA3-5FA9-0B631ED0F347}"/>
              </a:ext>
            </a:extLst>
          </p:cNvPr>
          <p:cNvSpPr/>
          <p:nvPr/>
        </p:nvSpPr>
        <p:spPr bwMode="auto">
          <a:xfrm flipV="1">
            <a:off x="6578169" y="2544613"/>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15" name="TextBox 10">
            <a:extLst>
              <a:ext uri="{FF2B5EF4-FFF2-40B4-BE49-F238E27FC236}">
                <a16:creationId xmlns:a16="http://schemas.microsoft.com/office/drawing/2014/main" id="{251D7AAE-AC84-92E5-B92F-9FFA3D9BD205}"/>
              </a:ext>
            </a:extLst>
          </p:cNvPr>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6" name="TextBox 11">
            <a:extLst>
              <a:ext uri="{FF2B5EF4-FFF2-40B4-BE49-F238E27FC236}">
                <a16:creationId xmlns:a16="http://schemas.microsoft.com/office/drawing/2014/main" id="{9B37AEA6-AC20-76A3-173A-CD1242EA99AA}"/>
              </a:ext>
            </a:extLst>
          </p:cNvPr>
          <p:cNvSpPr txBox="1">
            <a:spLocks noChangeArrowheads="1"/>
          </p:cNvSpPr>
          <p:nvPr/>
        </p:nvSpPr>
        <p:spPr bwMode="auto">
          <a:xfrm>
            <a:off x="1577794" y="4223625"/>
            <a:ext cx="5429250" cy="923330"/>
          </a:xfrm>
          <a:prstGeom prst="rect">
            <a:avLst/>
          </a:prstGeom>
          <a:noFill/>
          <a:ln w="9525">
            <a:noFill/>
            <a:miter lim="800000"/>
            <a:headEnd/>
            <a:tailEnd/>
          </a:ln>
        </p:spPr>
        <p:txBody>
          <a:bodyPr wrap="square">
            <a:spAutoFit/>
          </a:bodyPr>
          <a:lstStyle/>
          <a:p>
            <a:pPr algn="ctr"/>
            <a:r>
              <a:rPr lang="en-ZA" dirty="0">
                <a:solidFill>
                  <a:schemeClr val="tx2"/>
                </a:solidFill>
                <a:latin typeface="Arial" panose="020B0604020202020204" pitchFamily="34" charset="0"/>
                <a:cs typeface="Arial" panose="020B0604020202020204" pitchFamily="34" charset="0"/>
              </a:rPr>
              <a:t>Tender Office SARS Procurement, </a:t>
            </a:r>
            <a:r>
              <a:rPr lang="en-ZA" dirty="0" err="1">
                <a:solidFill>
                  <a:schemeClr val="tx2"/>
                </a:solidFill>
                <a:latin typeface="Arial" panose="020B0604020202020204" pitchFamily="34" charset="0"/>
                <a:cs typeface="Arial" panose="020B0604020202020204" pitchFamily="34" charset="0"/>
              </a:rPr>
              <a:t>Lehae</a:t>
            </a:r>
            <a:r>
              <a:rPr lang="en-ZA" dirty="0">
                <a:solidFill>
                  <a:schemeClr val="tx2"/>
                </a:solidFill>
                <a:latin typeface="Arial" panose="020B0604020202020204" pitchFamily="34" charset="0"/>
                <a:cs typeface="Arial" panose="020B0604020202020204" pitchFamily="34" charset="0"/>
              </a:rPr>
              <a:t> La SARS Head Office,299 Bronkhorst Street </a:t>
            </a:r>
            <a:r>
              <a:rPr lang="en-ZA" dirty="0" err="1">
                <a:solidFill>
                  <a:schemeClr val="tx2"/>
                </a:solidFill>
                <a:latin typeface="Arial" panose="020B0604020202020204" pitchFamily="34" charset="0"/>
                <a:cs typeface="Arial" panose="020B0604020202020204" pitchFamily="34" charset="0"/>
              </a:rPr>
              <a:t>Niew</a:t>
            </a:r>
            <a:r>
              <a:rPr lang="en-ZA" dirty="0">
                <a:solidFill>
                  <a:schemeClr val="tx2"/>
                </a:solidFill>
                <a:latin typeface="Arial" panose="020B0604020202020204" pitchFamily="34" charset="0"/>
                <a:cs typeface="Arial" panose="020B0604020202020204" pitchFamily="34" charset="0"/>
              </a:rPr>
              <a:t> </a:t>
            </a:r>
            <a:r>
              <a:rPr lang="en-ZA" dirty="0" err="1">
                <a:solidFill>
                  <a:schemeClr val="tx2"/>
                </a:solidFill>
                <a:latin typeface="Arial" panose="020B0604020202020204" pitchFamily="34" charset="0"/>
                <a:cs typeface="Arial" panose="020B0604020202020204" pitchFamily="34" charset="0"/>
              </a:rPr>
              <a:t>Mucleneuk</a:t>
            </a:r>
            <a:r>
              <a:rPr lang="en-ZA" sz="1800" dirty="0">
                <a:solidFill>
                  <a:schemeClr val="tx2"/>
                </a:solidFill>
                <a:latin typeface="Arial" panose="020B0604020202020204" pitchFamily="34" charset="0"/>
                <a:cs typeface="Arial" panose="020B0604020202020204" pitchFamily="34" charset="0"/>
              </a:rPr>
              <a:t>, Pretoria</a:t>
            </a:r>
          </a:p>
        </p:txBody>
      </p:sp>
      <p:sp>
        <p:nvSpPr>
          <p:cNvPr id="17" name="TextBox 12">
            <a:extLst>
              <a:ext uri="{FF2B5EF4-FFF2-40B4-BE49-F238E27FC236}">
                <a16:creationId xmlns:a16="http://schemas.microsoft.com/office/drawing/2014/main" id="{EC96F60C-B3B9-F404-4542-1DB77CB55725}"/>
              </a:ext>
            </a:extLst>
          </p:cNvPr>
          <p:cNvSpPr txBox="1">
            <a:spLocks noChangeArrowheads="1"/>
          </p:cNvSpPr>
          <p:nvPr/>
        </p:nvSpPr>
        <p:spPr bwMode="auto">
          <a:xfrm>
            <a:off x="730146" y="5070880"/>
            <a:ext cx="8200494" cy="646331"/>
          </a:xfrm>
          <a:prstGeom prst="rect">
            <a:avLst/>
          </a:prstGeom>
          <a:noFill/>
          <a:ln w="9525">
            <a:noFill/>
            <a:miter lim="800000"/>
            <a:headEnd/>
            <a:tailEnd/>
          </a:ln>
        </p:spPr>
        <p:txBody>
          <a:bodyPr wrap="square">
            <a:spAutoFit/>
          </a:bodyPr>
          <a:lstStyle/>
          <a:p>
            <a:pPr indent="84138"/>
            <a:endParaRPr lang="en-ZA" sz="1800" dirty="0">
              <a:solidFill>
                <a:schemeClr val="tx2"/>
              </a:solidFill>
              <a:latin typeface="Arial" panose="020B0604020202020204" pitchFamily="34" charset="0"/>
              <a:cs typeface="Arial" panose="020B0604020202020204" pitchFamily="34" charset="0"/>
            </a:endParaRPr>
          </a:p>
          <a:p>
            <a:pPr indent="84138"/>
            <a:r>
              <a:rPr lang="en-ZA" sz="1800" dirty="0">
                <a:solidFill>
                  <a:schemeClr val="tx2"/>
                </a:solidFill>
                <a:latin typeface="Arial" panose="020B0604020202020204" pitchFamily="34" charset="0"/>
                <a:cs typeface="Arial" panose="020B0604020202020204" pitchFamily="34" charset="0"/>
              </a:rPr>
              <a:t>Any enquiries must be referred, in writing via email: </a:t>
            </a:r>
            <a:r>
              <a:rPr lang="en-ZA" dirty="0">
                <a:solidFill>
                  <a:schemeClr val="tx2"/>
                </a:solidFill>
                <a:latin typeface="Arial" panose="020B0604020202020204" pitchFamily="34" charset="0"/>
                <a:cs typeface="Arial" panose="020B0604020202020204" pitchFamily="34" charset="0"/>
                <a:hlinkClick r:id="rId4"/>
              </a:rPr>
              <a:t>tenderoffice@sars.gov.za</a:t>
            </a:r>
            <a:r>
              <a:rPr lang="en-ZA" dirty="0">
                <a:solidFill>
                  <a:schemeClr val="tx2"/>
                </a:solidFill>
                <a:latin typeface="Arial" panose="020B0604020202020204" pitchFamily="34" charset="0"/>
                <a:cs typeface="Arial" panose="020B0604020202020204" pitchFamily="34" charset="0"/>
              </a:rPr>
              <a:t>         </a:t>
            </a:r>
          </a:p>
        </p:txBody>
      </p:sp>
      <p:cxnSp>
        <p:nvCxnSpPr>
          <p:cNvPr id="18" name="Straight Connector 17">
            <a:extLst>
              <a:ext uri="{FF2B5EF4-FFF2-40B4-BE49-F238E27FC236}">
                <a16:creationId xmlns:a16="http://schemas.microsoft.com/office/drawing/2014/main" id="{3AED7F9E-414E-5AC5-D827-7F050FDE1788}"/>
              </a:ext>
            </a:extLst>
          </p:cNvPr>
          <p:cNvCxnSpPr/>
          <p:nvPr/>
        </p:nvCxnSpPr>
        <p:spPr>
          <a:xfrm rot="10800000">
            <a:off x="457200" y="5247396"/>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2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5"/>
            <a:ext cx="11244943" cy="760729"/>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5.1 RFP TIMELINES</a:t>
            </a:r>
            <a:endParaRPr lang="en-US" sz="32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D319193-2DA3-C46B-0F7B-D56AD4D34D36}"/>
              </a:ext>
            </a:extLst>
          </p:cNvPr>
          <p:cNvGraphicFramePr>
            <a:graphicFrameLocks noGrp="1"/>
          </p:cNvGraphicFramePr>
          <p:nvPr>
            <p:extLst>
              <p:ext uri="{D42A27DB-BD31-4B8C-83A1-F6EECF244321}">
                <p14:modId xmlns:p14="http://schemas.microsoft.com/office/powerpoint/2010/main" val="4083438894"/>
              </p:ext>
            </p:extLst>
          </p:nvPr>
        </p:nvGraphicFramePr>
        <p:xfrm>
          <a:off x="838199" y="860383"/>
          <a:ext cx="9898626" cy="4865504"/>
        </p:xfrm>
        <a:graphic>
          <a:graphicData uri="http://schemas.openxmlformats.org/drawingml/2006/table">
            <a:tbl>
              <a:tblPr firstRow="1" bandRow="1">
                <a:tableStyleId>{5C22544A-7EE6-4342-B048-85BDC9FD1C3A}</a:tableStyleId>
              </a:tblPr>
              <a:tblGrid>
                <a:gridCol w="6005053">
                  <a:extLst>
                    <a:ext uri="{9D8B030D-6E8A-4147-A177-3AD203B41FA5}">
                      <a16:colId xmlns:a16="http://schemas.microsoft.com/office/drawing/2014/main" val="1945109945"/>
                    </a:ext>
                  </a:extLst>
                </a:gridCol>
                <a:gridCol w="3893573">
                  <a:extLst>
                    <a:ext uri="{9D8B030D-6E8A-4147-A177-3AD203B41FA5}">
                      <a16:colId xmlns:a16="http://schemas.microsoft.com/office/drawing/2014/main" val="3449785096"/>
                    </a:ext>
                  </a:extLst>
                </a:gridCol>
              </a:tblGrid>
              <a:tr h="648289">
                <a:tc>
                  <a:txBody>
                    <a:bodyPr/>
                    <a:lstStyle/>
                    <a:p>
                      <a:r>
                        <a:rPr lang="en-ZA" sz="1800" dirty="0">
                          <a:latin typeface="Arial" panose="020B0604020202020204" pitchFamily="34" charset="0"/>
                          <a:cs typeface="Arial" panose="020B0604020202020204" pitchFamily="34" charset="0"/>
                        </a:rPr>
                        <a:t>ACTIVITY</a:t>
                      </a:r>
                    </a:p>
                  </a:txBody>
                  <a:tcPr/>
                </a:tc>
                <a:tc>
                  <a:txBody>
                    <a:bodyPr/>
                    <a:lstStyle/>
                    <a:p>
                      <a:r>
                        <a:rPr lang="en-ZA" sz="1800" dirty="0">
                          <a:latin typeface="Arial" panose="020B0604020202020204" pitchFamily="34" charset="0"/>
                          <a:cs typeface="Arial" panose="020B0604020202020204" pitchFamily="34" charset="0"/>
                        </a:rPr>
                        <a:t>DATE</a:t>
                      </a:r>
                    </a:p>
                  </a:txBody>
                  <a:tcPr/>
                </a:tc>
                <a:extLst>
                  <a:ext uri="{0D108BD9-81ED-4DB2-BD59-A6C34878D82A}">
                    <a16:rowId xmlns:a16="http://schemas.microsoft.com/office/drawing/2014/main" val="54260067"/>
                  </a:ext>
                </a:extLst>
              </a:tr>
              <a:tr h="1605746">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Advertisement of Bid in the:</a:t>
                      </a: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800" kern="1200" dirty="0">
                          <a:solidFill>
                            <a:schemeClr val="tx2"/>
                          </a:solidFill>
                          <a:latin typeface="Arial" panose="020B0604020202020204" pitchFamily="34" charset="0"/>
                          <a:ea typeface="+mn-ea"/>
                          <a:cs typeface="Arial" panose="020B0604020202020204" pitchFamily="34" charset="0"/>
                        </a:rPr>
                        <a:t>National Treasury e-Tender Portal.</a:t>
                      </a: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800" kern="1200" dirty="0">
                          <a:solidFill>
                            <a:schemeClr val="tx2"/>
                          </a:solidFill>
                          <a:latin typeface="Arial" panose="020B0604020202020204" pitchFamily="34" charset="0"/>
                          <a:ea typeface="+mn-ea"/>
                          <a:cs typeface="Arial" panose="020B0604020202020204" pitchFamily="34" charset="0"/>
                        </a:rPr>
                        <a:t>Tender documents on SARS website </a:t>
                      </a:r>
                    </a:p>
                  </a:txBody>
                  <a:tcPr anchor="ctr"/>
                </a:tc>
                <a:tc>
                  <a:txBody>
                    <a:bodyPr/>
                    <a:lstStyle/>
                    <a:p>
                      <a:r>
                        <a:rPr lang="en-ZA" sz="1800" kern="1200" dirty="0">
                          <a:solidFill>
                            <a:schemeClr val="tx2"/>
                          </a:solidFill>
                          <a:latin typeface="Arial" panose="020B0604020202020204" pitchFamily="34" charset="0"/>
                          <a:ea typeface="+mn-ea"/>
                          <a:cs typeface="Arial" panose="020B0604020202020204" pitchFamily="34" charset="0"/>
                        </a:rPr>
                        <a:t>11 November 2025</a:t>
                      </a:r>
                    </a:p>
                  </a:txBody>
                  <a:tcPr anchor="ctr"/>
                </a:tc>
                <a:extLst>
                  <a:ext uri="{0D108BD9-81ED-4DB2-BD59-A6C34878D82A}">
                    <a16:rowId xmlns:a16="http://schemas.microsoft.com/office/drawing/2014/main" val="719324787"/>
                  </a:ext>
                </a:extLst>
              </a:tr>
              <a:tr h="666602">
                <a:tc>
                  <a:txBody>
                    <a:bodyPr/>
                    <a:lstStyle/>
                    <a:p>
                      <a:pPr marL="0" algn="l" defTabSz="932962" rtl="0" eaLnBrk="1" latinLnBrk="0" hangingPunct="1"/>
                      <a:r>
                        <a:rPr lang="en-ZA" sz="1800" kern="1200" dirty="0">
                          <a:solidFill>
                            <a:schemeClr val="tx2"/>
                          </a:solidFill>
                          <a:latin typeface="Arial" panose="020B0604020202020204" pitchFamily="34" charset="0"/>
                          <a:ea typeface="+mn-ea"/>
                          <a:cs typeface="Arial" panose="020B0604020202020204" pitchFamily="34" charset="0"/>
                        </a:rPr>
                        <a:t>Non-compulsory virtual briefing session</a:t>
                      </a:r>
                    </a:p>
                  </a:txBody>
                  <a:tcPr anchor="ctr"/>
                </a:tc>
                <a:tc>
                  <a:txBody>
                    <a:bodyPr/>
                    <a:lstStyle/>
                    <a:p>
                      <a:r>
                        <a:rPr lang="en-ZA" sz="1800" kern="1200" dirty="0">
                          <a:solidFill>
                            <a:schemeClr val="tx2"/>
                          </a:solidFill>
                          <a:latin typeface="Arial" panose="020B0604020202020204" pitchFamily="34" charset="0"/>
                          <a:ea typeface="+mn-ea"/>
                          <a:cs typeface="Arial" panose="020B0604020202020204" pitchFamily="34" charset="0"/>
                        </a:rPr>
                        <a:t>25 November 2025</a:t>
                      </a:r>
                    </a:p>
                  </a:txBody>
                  <a:tcPr anchor="ctr"/>
                </a:tc>
                <a:extLst>
                  <a:ext uri="{0D108BD9-81ED-4DB2-BD59-A6C34878D82A}">
                    <a16:rowId xmlns:a16="http://schemas.microsoft.com/office/drawing/2014/main" val="3384964731"/>
                  </a:ext>
                </a:extLst>
              </a:tr>
              <a:tr h="6482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noProof="0" dirty="0">
                          <a:solidFill>
                            <a:schemeClr val="tx2"/>
                          </a:solidFill>
                          <a:latin typeface="Arial" panose="020B0604020202020204" pitchFamily="34" charset="0"/>
                          <a:ea typeface="+mn-ea"/>
                          <a:cs typeface="Arial" panose="020B0604020202020204" pitchFamily="34" charset="0"/>
                        </a:rPr>
                        <a:t>28 November 2025</a:t>
                      </a:r>
                    </a:p>
                  </a:txBody>
                  <a:tcPr anchor="ctr"/>
                </a:tc>
                <a:extLst>
                  <a:ext uri="{0D108BD9-81ED-4DB2-BD59-A6C34878D82A}">
                    <a16:rowId xmlns:a16="http://schemas.microsoft.com/office/drawing/2014/main" val="1407839868"/>
                  </a:ext>
                </a:extLst>
              </a:tr>
              <a:tr h="6482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SARS response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noProof="0" dirty="0">
                          <a:solidFill>
                            <a:schemeClr val="tx2"/>
                          </a:solidFill>
                          <a:latin typeface="Arial" panose="020B0604020202020204" pitchFamily="34" charset="0"/>
                          <a:ea typeface="+mn-ea"/>
                          <a:cs typeface="Arial" panose="020B0604020202020204" pitchFamily="34" charset="0"/>
                        </a:rPr>
                        <a:t>1 December 2025</a:t>
                      </a:r>
                    </a:p>
                  </a:txBody>
                  <a:tcPr anchor="ctr"/>
                </a:tc>
                <a:extLst>
                  <a:ext uri="{0D108BD9-81ED-4DB2-BD59-A6C34878D82A}">
                    <a16:rowId xmlns:a16="http://schemas.microsoft.com/office/drawing/2014/main" val="1549903471"/>
                  </a:ext>
                </a:extLst>
              </a:tr>
              <a:tr h="6482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a:solidFill>
                            <a:srgbClr val="FF0000"/>
                          </a:solidFill>
                          <a:latin typeface="Arial" panose="020B0604020202020204" pitchFamily="34" charset="0"/>
                          <a:ea typeface="+mn-ea"/>
                          <a:cs typeface="Arial" panose="020B0604020202020204" pitchFamily="34" charset="0"/>
                        </a:rPr>
                        <a:t>23 January 2026 at 11:00am</a:t>
                      </a:r>
                      <a:endParaRPr lang="en-ZA" sz="1800" b="1" kern="1200" noProof="0" dirty="0">
                        <a:solidFill>
                          <a:srgbClr val="FF0000"/>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268033793"/>
                  </a:ext>
                </a:extLst>
              </a:tr>
            </a:tbl>
          </a:graphicData>
        </a:graphic>
      </p:graphicFrame>
    </p:spTree>
    <p:extLst>
      <p:ext uri="{BB962C8B-B14F-4D97-AF65-F5344CB8AC3E}">
        <p14:creationId xmlns:p14="http://schemas.microsoft.com/office/powerpoint/2010/main" val="236936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5"/>
            <a:ext cx="11244943" cy="1325563"/>
          </a:xfrm>
        </p:spPr>
        <p:txBody>
          <a:bodyPr>
            <a:normAutofit/>
          </a:bodyPr>
          <a:lstStyle/>
          <a:p>
            <a:r>
              <a:rPr lang="en-ZA" sz="4400" dirty="0">
                <a:solidFill>
                  <a:schemeClr val="accent1">
                    <a:lumMod val="75000"/>
                  </a:schemeClr>
                </a:solidFill>
                <a:latin typeface="Arial" panose="020B0604020202020204" pitchFamily="34" charset="0"/>
                <a:cs typeface="Arial" panose="020B0604020202020204" pitchFamily="34" charset="0"/>
              </a:rPr>
              <a:t>Table of Content</a:t>
            </a:r>
            <a:endParaRPr lang="en-US"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61DBA010-D995-B834-D2D7-7A318AF7760E}"/>
              </a:ext>
            </a:extLst>
          </p:cNvPr>
          <p:cNvSpPr txBox="1">
            <a:spLocks/>
          </p:cNvSpPr>
          <p:nvPr/>
        </p:nvSpPr>
        <p:spPr>
          <a:xfrm>
            <a:off x="935502" y="1166971"/>
            <a:ext cx="8234578" cy="4705509"/>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5000"/>
              </a:lnSpc>
              <a:spcBef>
                <a:spcPct val="75000"/>
              </a:spcBef>
              <a:spcAft>
                <a:spcPct val="10000"/>
              </a:spcAft>
              <a:buClr>
                <a:schemeClr val="accent1"/>
              </a:buClr>
            </a:pPr>
            <a:r>
              <a:rPr lang="en-US" sz="2400" b="1" dirty="0">
                <a:solidFill>
                  <a:schemeClr val="tx2"/>
                </a:solidFill>
                <a:latin typeface="Arial" panose="020B0604020202020204" pitchFamily="34" charset="0"/>
                <a:cs typeface="Arial" panose="020B0604020202020204" pitchFamily="34" charset="0"/>
              </a:rPr>
              <a:t>1. Welcome and Introduction of SARS Team</a:t>
            </a:r>
          </a:p>
          <a:p>
            <a:pPr>
              <a:lnSpc>
                <a:spcPct val="135000"/>
              </a:lnSpc>
              <a:spcBef>
                <a:spcPct val="75000"/>
              </a:spcBef>
              <a:spcAft>
                <a:spcPct val="10000"/>
              </a:spcAft>
              <a:buClr>
                <a:schemeClr val="accent1"/>
              </a:buClr>
            </a:pPr>
            <a:r>
              <a:rPr lang="en-US" sz="2400" b="1" dirty="0">
                <a:solidFill>
                  <a:schemeClr val="tx2"/>
                </a:solidFill>
                <a:latin typeface="Arial" panose="020B0604020202020204" pitchFamily="34" charset="0"/>
                <a:cs typeface="Arial" panose="020B0604020202020204" pitchFamily="34" charset="0"/>
              </a:rPr>
              <a:t>2. Purpose, Procedures and Governance Requirements</a:t>
            </a:r>
          </a:p>
          <a:p>
            <a:pPr marL="228600" indent="-228600">
              <a:lnSpc>
                <a:spcPct val="135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3. Background and Scope of Work </a:t>
            </a:r>
          </a:p>
          <a:p>
            <a:pPr marL="228600" indent="-228600">
              <a:lnSpc>
                <a:spcPct val="135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4. Bid Evaluation Process </a:t>
            </a:r>
          </a:p>
          <a:p>
            <a:pPr marL="228600" indent="-228600">
              <a:lnSpc>
                <a:spcPct val="135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5.  RFP submission and contact details</a:t>
            </a:r>
          </a:p>
          <a:p>
            <a:pPr marL="228600" indent="-228600">
              <a:lnSpc>
                <a:spcPct val="135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6. Q&amp;A</a:t>
            </a:r>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35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6"/>
            <a:ext cx="11244943" cy="652514"/>
          </a:xfrm>
        </p:spPr>
        <p:txBody>
          <a:bodyPr>
            <a:normAutofit/>
          </a:bodyPr>
          <a:lstStyle/>
          <a:p>
            <a:r>
              <a:rPr lang="en-ZA" sz="3200" dirty="0">
                <a:solidFill>
                  <a:schemeClr val="accent1">
                    <a:lumMod val="75000"/>
                  </a:schemeClr>
                </a:solidFill>
                <a:latin typeface="Arial" panose="020B0604020202020204" pitchFamily="34" charset="0"/>
                <a:ea typeface="+mn-ea"/>
                <a:cs typeface="Arial" panose="020B0604020202020204" pitchFamily="34" charset="0"/>
              </a:rPr>
              <a:t>1. INTRODUCTION: SARS TEAM</a:t>
            </a:r>
            <a:endParaRPr lang="en-US" sz="32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8E7FED1F-3A5A-3024-0563-E18C9DC28CF5}"/>
              </a:ext>
            </a:extLst>
          </p:cNvPr>
          <p:cNvGraphicFramePr>
            <a:graphicFrameLocks noGrp="1"/>
          </p:cNvGraphicFramePr>
          <p:nvPr>
            <p:extLst>
              <p:ext uri="{D42A27DB-BD31-4B8C-83A1-F6EECF244321}">
                <p14:modId xmlns:p14="http://schemas.microsoft.com/office/powerpoint/2010/main" val="3913343451"/>
              </p:ext>
            </p:extLst>
          </p:nvPr>
        </p:nvGraphicFramePr>
        <p:xfrm>
          <a:off x="838199" y="1017639"/>
          <a:ext cx="8619127" cy="3241899"/>
        </p:xfrm>
        <a:graphic>
          <a:graphicData uri="http://schemas.openxmlformats.org/drawingml/2006/table">
            <a:tbl>
              <a:tblPr firstRow="1" bandRow="1">
                <a:tableStyleId>{5C22544A-7EE6-4342-B048-85BDC9FD1C3A}</a:tableStyleId>
              </a:tblPr>
              <a:tblGrid>
                <a:gridCol w="8619127">
                  <a:extLst>
                    <a:ext uri="{9D8B030D-6E8A-4147-A177-3AD203B41FA5}">
                      <a16:colId xmlns:a16="http://schemas.microsoft.com/office/drawing/2014/main" val="847617628"/>
                    </a:ext>
                  </a:extLst>
                </a:gridCol>
              </a:tblGrid>
              <a:tr h="38421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latin typeface="Arial" panose="020B0604020202020204" pitchFamily="34" charset="0"/>
                          <a:ea typeface="+mn-ea"/>
                          <a:cs typeface="Arial" panose="020B0604020202020204" pitchFamily="34" charset="0"/>
                        </a:rPr>
                        <a:t>SARS Team</a:t>
                      </a:r>
                    </a:p>
                  </a:txBody>
                  <a:tcPr/>
                </a:tc>
                <a:extLst>
                  <a:ext uri="{0D108BD9-81ED-4DB2-BD59-A6C34878D82A}">
                    <a16:rowId xmlns:a16="http://schemas.microsoft.com/office/drawing/2014/main" val="1161861201"/>
                  </a:ext>
                </a:extLst>
              </a:tr>
              <a:tr h="51732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Arial" panose="020B0604020202020204" pitchFamily="34" charset="0"/>
                          <a:ea typeface="+mn-ea"/>
                          <a:cs typeface="Arial" panose="020B0604020202020204" pitchFamily="34" charset="0"/>
                        </a:rPr>
                        <a:t>Sourcing Lead: Procurement</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282221393"/>
                  </a:ext>
                </a:extLst>
              </a:tr>
              <a:tr h="51732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Price specialist</a:t>
                      </a:r>
                    </a:p>
                  </a:txBody>
                  <a:tcPr marL="84406" marR="84406"/>
                </a:tc>
                <a:extLst>
                  <a:ext uri="{0D108BD9-81ED-4DB2-BD59-A6C34878D82A}">
                    <a16:rowId xmlns:a16="http://schemas.microsoft.com/office/drawing/2014/main" val="563679810"/>
                  </a:ext>
                </a:extLst>
              </a:tr>
              <a:tr h="1759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B-BBEE</a:t>
                      </a:r>
                      <a:r>
                        <a:rPr lang="en-ZA" sz="1600" kern="1200" baseline="0" dirty="0">
                          <a:solidFill>
                            <a:schemeClr val="tx2"/>
                          </a:solidFill>
                          <a:latin typeface="Arial" panose="020B0604020202020204" pitchFamily="34" charset="0"/>
                          <a:ea typeface="+mn-ea"/>
                          <a:cs typeface="Arial" panose="020B0604020202020204" pitchFamily="34" charset="0"/>
                        </a:rPr>
                        <a:t> Specialist</a:t>
                      </a:r>
                      <a:endParaRPr lang="en-ZA" sz="1600" kern="1200" dirty="0">
                        <a:solidFill>
                          <a:schemeClr val="tx2"/>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632352715"/>
                  </a:ext>
                </a:extLst>
              </a:tr>
              <a:tr h="51732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latin typeface="Arial" panose="020B0604020202020204" pitchFamily="34" charset="0"/>
                          <a:ea typeface="+mn-ea"/>
                          <a:cs typeface="Arial" panose="020B0604020202020204" pitchFamily="34" charset="0"/>
                        </a:rPr>
                        <a:t>Governance, Risk and Compliance</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135973565"/>
                  </a:ext>
                </a:extLst>
              </a:tr>
              <a:tr h="36329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Financial Analyst</a:t>
                      </a:r>
                    </a:p>
                  </a:txBody>
                  <a:tcPr marL="84406" marR="84406"/>
                </a:tc>
                <a:extLst>
                  <a:ext uri="{0D108BD9-81ED-4DB2-BD59-A6C34878D82A}">
                    <a16:rowId xmlns:a16="http://schemas.microsoft.com/office/drawing/2014/main" val="3843596870"/>
                  </a:ext>
                </a:extLst>
              </a:tr>
              <a:tr h="363292">
                <a:tc>
                  <a:txBody>
                    <a:bodyPr/>
                    <a:lstStyle/>
                    <a:p>
                      <a:pPr marL="0" algn="l" defTabSz="932962" rtl="0" eaLnBrk="1" latinLnBrk="0" hangingPunct="1"/>
                      <a:r>
                        <a:rPr lang="en-ZA" sz="1600" kern="1200" baseline="0" dirty="0">
                          <a:solidFill>
                            <a:schemeClr val="tx2"/>
                          </a:solidFill>
                          <a:latin typeface="Arial" panose="020B0604020202020204" pitchFamily="34" charset="0"/>
                          <a:ea typeface="+mn-ea"/>
                          <a:cs typeface="Arial" panose="020B0604020202020204" pitchFamily="34" charset="0"/>
                        </a:rPr>
                        <a:t>Technical Members</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132316146"/>
                  </a:ext>
                </a:extLst>
              </a:tr>
            </a:tbl>
          </a:graphicData>
        </a:graphic>
      </p:graphicFrame>
    </p:spTree>
    <p:extLst>
      <p:ext uri="{BB962C8B-B14F-4D97-AF65-F5344CB8AC3E}">
        <p14:creationId xmlns:p14="http://schemas.microsoft.com/office/powerpoint/2010/main" val="250435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74321" y="365126"/>
            <a:ext cx="11808822" cy="779622"/>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 PURPOSE</a:t>
            </a:r>
          </a:p>
        </p:txBody>
      </p:sp>
      <p:sp>
        <p:nvSpPr>
          <p:cNvPr id="6" name="TextBox 5">
            <a:extLst>
              <a:ext uri="{FF2B5EF4-FFF2-40B4-BE49-F238E27FC236}">
                <a16:creationId xmlns:a16="http://schemas.microsoft.com/office/drawing/2014/main" id="{5B7FB00A-8D13-56A6-1383-72BEF54AD608}"/>
              </a:ext>
            </a:extLst>
          </p:cNvPr>
          <p:cNvSpPr txBox="1"/>
          <p:nvPr/>
        </p:nvSpPr>
        <p:spPr>
          <a:xfrm>
            <a:off x="274321" y="945243"/>
            <a:ext cx="11808822" cy="4967514"/>
          </a:xfrm>
          <a:prstGeom prst="rect">
            <a:avLst/>
          </a:prstGeom>
          <a:noFill/>
        </p:spPr>
        <p:txBody>
          <a:bodyPr wrap="square" numCol="1">
            <a:spAutoFit/>
          </a:bodyPr>
          <a:lstStyle/>
          <a:p>
            <a:pPr eaLnBrk="1" hangingPunct="1">
              <a:lnSpc>
                <a:spcPct val="80000"/>
              </a:lnSpc>
              <a:buFontTx/>
              <a:buNone/>
            </a:pPr>
            <a:r>
              <a:rPr lang="en-ZA" altLang="en-US" sz="2200" u="sng" dirty="0">
                <a:solidFill>
                  <a:schemeClr val="accent1">
                    <a:lumMod val="50000"/>
                  </a:schemeClr>
                </a:solidFill>
                <a:latin typeface="Arial" panose="020B0604020202020204" pitchFamily="34" charset="0"/>
                <a:cs typeface="Arial" panose="020B0604020202020204" pitchFamily="34" charset="0"/>
              </a:rPr>
              <a:t>Non- Compulsory Briefing Session</a:t>
            </a:r>
          </a:p>
          <a:p>
            <a:pPr eaLnBrk="1" hangingPunct="1">
              <a:lnSpc>
                <a:spcPct val="80000"/>
              </a:lnSpc>
              <a:buFontTx/>
              <a:buNone/>
            </a:pPr>
            <a:endParaRPr lang="en-ZA" altLang="en-US" sz="2200" u="sng"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Purpose</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To explain selected concepts, procedures and other aspects of the Specification requirements and main RFP</a:t>
            </a:r>
          </a:p>
          <a:p>
            <a:pPr marL="742950" lvl="1" indent="-285750" eaLnBrk="1" hangingPunct="1">
              <a:lnSpc>
                <a:spcPct val="80000"/>
              </a:lnSpc>
              <a:buFont typeface="Arial" panose="020B0604020202020204" pitchFamily="34" charset="0"/>
              <a:buChar char="•"/>
            </a:pPr>
            <a:endParaRPr lang="en-ZA" altLang="en-US" sz="2200"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It may contain</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additional information</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additional rules that must be adhered to</a:t>
            </a:r>
          </a:p>
          <a:p>
            <a:pPr marL="742950" lvl="1" indent="-285750" eaLnBrk="1" hangingPunct="1">
              <a:lnSpc>
                <a:spcPct val="80000"/>
              </a:lnSpc>
              <a:buFont typeface="Arial" panose="020B0604020202020204" pitchFamily="34" charset="0"/>
              <a:buChar char="•"/>
            </a:pPr>
            <a:endParaRPr lang="en-ZA" altLang="en-US" sz="2200"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It does not</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cover every item in the RFP</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replace any of the issued RFP material</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change any of the RFP rules unless explicitly communicated in writing</a:t>
            </a:r>
          </a:p>
          <a:p>
            <a:pPr marL="742950" lvl="1" indent="-285750" eaLnBrk="1" hangingPunct="1">
              <a:lnSpc>
                <a:spcPct val="80000"/>
              </a:lnSpc>
              <a:buFont typeface="Arial" panose="020B0604020202020204" pitchFamily="34" charset="0"/>
              <a:buChar char="•"/>
            </a:pPr>
            <a:endParaRPr lang="en-ZA" altLang="en-US" sz="2200"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briefing session slides will be posted on the e-tender and SARS website </a:t>
            </a:r>
          </a:p>
          <a:p>
            <a:pPr marL="285750" indent="-285750">
              <a:lnSpc>
                <a:spcPct val="80000"/>
              </a:lnSpc>
              <a:buFont typeface="Arial" panose="020B0604020202020204" pitchFamily="34" charset="0"/>
              <a:buChar char="•"/>
            </a:pPr>
            <a:endParaRPr lang="en-ZA" altLang="en-US" sz="2200"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144734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74321" y="365126"/>
            <a:ext cx="11808822" cy="519778"/>
          </a:xfrm>
        </p:spPr>
        <p:txBody>
          <a:bodyPr>
            <a:normAutofit fontScale="90000"/>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2.1 PROCEDURES DURING BRIEFING SESSION</a:t>
            </a:r>
          </a:p>
        </p:txBody>
      </p:sp>
      <p:sp>
        <p:nvSpPr>
          <p:cNvPr id="6" name="TextBox 5">
            <a:extLst>
              <a:ext uri="{FF2B5EF4-FFF2-40B4-BE49-F238E27FC236}">
                <a16:creationId xmlns:a16="http://schemas.microsoft.com/office/drawing/2014/main" id="{5B7FB00A-8D13-56A6-1383-72BEF54AD608}"/>
              </a:ext>
            </a:extLst>
          </p:cNvPr>
          <p:cNvSpPr txBox="1"/>
          <p:nvPr/>
        </p:nvSpPr>
        <p:spPr>
          <a:xfrm>
            <a:off x="162232" y="884905"/>
            <a:ext cx="11920910" cy="5107873"/>
          </a:xfrm>
          <a:prstGeom prst="rect">
            <a:avLst/>
          </a:prstGeom>
          <a:noFill/>
        </p:spPr>
        <p:txBody>
          <a:bodyPr wrap="square" numCol="1">
            <a:spAutoFit/>
          </a:bodyPr>
          <a:lstStyle/>
          <a:p>
            <a:pPr marL="285750"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Questions during the session.</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SARS will take questions submitted at the end of the session</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SARS will review and focus on most pertinent themes arising from the questions and provide answers where possible</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Bidders are requested to submit written questions during the open Q&amp;A period to Tender Office email published</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All questions and answers will be published as part of the wider Q &amp; A process</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published answers will take precedence over any verbal response given in the briefing session</a:t>
            </a:r>
          </a:p>
          <a:p>
            <a:pPr marL="285750" indent="-285750" eaLnBrk="1" hangingPunct="1">
              <a:lnSpc>
                <a:spcPct val="150000"/>
              </a:lnSpc>
              <a:buFont typeface="Arial" panose="020B0604020202020204" pitchFamily="34" charset="0"/>
              <a:buChar char="•"/>
            </a:pPr>
            <a:r>
              <a:rPr lang="en-ZA" altLang="en-US" sz="2200" dirty="0">
                <a:solidFill>
                  <a:srgbClr val="FF0000"/>
                </a:solidFill>
                <a:latin typeface="Arial" panose="020B0604020202020204" pitchFamily="34" charset="0"/>
                <a:cs typeface="Arial" panose="020B0604020202020204" pitchFamily="34" charset="0"/>
              </a:rPr>
              <a:t>The session is being recorded.</a:t>
            </a:r>
          </a:p>
        </p:txBody>
      </p:sp>
    </p:spTree>
    <p:extLst>
      <p:ext uri="{BB962C8B-B14F-4D97-AF65-F5344CB8AC3E}">
        <p14:creationId xmlns:p14="http://schemas.microsoft.com/office/powerpoint/2010/main" val="188807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108859" y="365125"/>
            <a:ext cx="11974284"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2.2 GOVERNANCE REQUIREMENTS</a:t>
            </a:r>
          </a:p>
        </p:txBody>
      </p:sp>
      <p:sp>
        <p:nvSpPr>
          <p:cNvPr id="6" name="TextBox 5">
            <a:extLst>
              <a:ext uri="{FF2B5EF4-FFF2-40B4-BE49-F238E27FC236}">
                <a16:creationId xmlns:a16="http://schemas.microsoft.com/office/drawing/2014/main" id="{5B7FB00A-8D13-56A6-1383-72BEF54AD608}"/>
              </a:ext>
            </a:extLst>
          </p:cNvPr>
          <p:cNvSpPr txBox="1"/>
          <p:nvPr/>
        </p:nvSpPr>
        <p:spPr>
          <a:xfrm>
            <a:off x="274320" y="1144747"/>
            <a:ext cx="11808822" cy="2839560"/>
          </a:xfrm>
          <a:prstGeom prst="rect">
            <a:avLst/>
          </a:prstGeom>
          <a:noFill/>
        </p:spPr>
        <p:txBody>
          <a:bodyPr wrap="square" numCol="1">
            <a:spAutoFit/>
          </a:bodyPr>
          <a:lstStyle/>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Strict communication channels</a:t>
            </a:r>
          </a:p>
          <a:p>
            <a:pPr marL="600075" lvl="1" indent="-257175" defTabSz="685800" eaLnBrk="1" fontAlgn="base" hangingPunct="1">
              <a:lnSpc>
                <a:spcPct val="150000"/>
              </a:lnSpc>
              <a:spcBef>
                <a:spcPct val="20000"/>
              </a:spcBef>
              <a:spcAft>
                <a:spcPct val="0"/>
              </a:spcAft>
            </a:pPr>
            <a:r>
              <a:rPr lang="en-GB" altLang="en-US" sz="2200" dirty="0">
                <a:solidFill>
                  <a:schemeClr val="accent1">
                    <a:lumMod val="50000"/>
                  </a:schemeClr>
                </a:solidFill>
                <a:latin typeface="Arial" panose="020B0604020202020204" pitchFamily="34" charset="0"/>
                <a:cs typeface="Arial" panose="020B0604020202020204" pitchFamily="34" charset="0"/>
              </a:rPr>
              <a:t>- Bidders will be disqualified for non-compliance</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No solicitation of information will be allowed other than by prescribed channels</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Deadlines to be strictly met</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Adhere to prescribed submission format to ensure queries are properly dealt with.</a:t>
            </a:r>
          </a:p>
        </p:txBody>
      </p:sp>
    </p:spTree>
    <p:extLst>
      <p:ext uri="{BB962C8B-B14F-4D97-AF65-F5344CB8AC3E}">
        <p14:creationId xmlns:p14="http://schemas.microsoft.com/office/powerpoint/2010/main" val="133099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317495" y="365125"/>
            <a:ext cx="11765648"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3. BACKGROUND AND SCOPE OF WORK </a:t>
            </a:r>
          </a:p>
        </p:txBody>
      </p:sp>
      <p:sp>
        <p:nvSpPr>
          <p:cNvPr id="3" name="AutoShape 74">
            <a:extLst>
              <a:ext uri="{FF2B5EF4-FFF2-40B4-BE49-F238E27FC236}">
                <a16:creationId xmlns:a16="http://schemas.microsoft.com/office/drawing/2014/main" id="{CCE92D9C-2095-4DF9-61C6-2C2B42B264F4}"/>
              </a:ext>
            </a:extLst>
          </p:cNvPr>
          <p:cNvSpPr>
            <a:spLocks noChangeArrowheads="1"/>
          </p:cNvSpPr>
          <p:nvPr/>
        </p:nvSpPr>
        <p:spPr bwMode="auto">
          <a:xfrm>
            <a:off x="317494" y="1107524"/>
            <a:ext cx="11245241" cy="4454289"/>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6" name="TextBox 12">
            <a:extLst>
              <a:ext uri="{FF2B5EF4-FFF2-40B4-BE49-F238E27FC236}">
                <a16:creationId xmlns:a16="http://schemas.microsoft.com/office/drawing/2014/main" id="{26042D2E-F458-6D25-64F9-165D87BFCF0C}"/>
              </a:ext>
            </a:extLst>
          </p:cNvPr>
          <p:cNvSpPr txBox="1">
            <a:spLocks noChangeArrowheads="1"/>
          </p:cNvSpPr>
          <p:nvPr/>
        </p:nvSpPr>
        <p:spPr bwMode="auto">
          <a:xfrm>
            <a:off x="3542566" y="4471651"/>
            <a:ext cx="6021268" cy="461665"/>
          </a:xfrm>
          <a:prstGeom prst="rect">
            <a:avLst/>
          </a:prstGeom>
          <a:noFill/>
          <a:ln w="9525">
            <a:noFill/>
            <a:miter lim="800000"/>
            <a:headEnd/>
            <a:tailEnd/>
          </a:ln>
        </p:spPr>
        <p:txBody>
          <a:bodyPr wrap="square">
            <a:spAutoFit/>
          </a:bodyPr>
          <a:lstStyle/>
          <a:p>
            <a:pPr indent="84138"/>
            <a:r>
              <a:rPr lang="en-ZA" sz="2400" b="1" dirty="0">
                <a:solidFill>
                  <a:schemeClr val="tx2"/>
                </a:solidFill>
                <a:latin typeface="Arial Narrow" panose="020B0606020202030204" pitchFamily="34" charset="0"/>
              </a:rPr>
              <a:t>Annexure A &amp; Annexure B: Scope of Service</a:t>
            </a:r>
          </a:p>
        </p:txBody>
      </p:sp>
      <p:graphicFrame>
        <p:nvGraphicFramePr>
          <p:cNvPr id="4" name="Object 3">
            <a:extLst>
              <a:ext uri="{FF2B5EF4-FFF2-40B4-BE49-F238E27FC236}">
                <a16:creationId xmlns:a16="http://schemas.microsoft.com/office/drawing/2014/main" id="{FA738025-6DD8-AB92-03CD-91AE4C25B67B}"/>
              </a:ext>
            </a:extLst>
          </p:cNvPr>
          <p:cNvGraphicFramePr>
            <a:graphicFrameLocks noChangeAspect="1"/>
          </p:cNvGraphicFramePr>
          <p:nvPr>
            <p:extLst>
              <p:ext uri="{D42A27DB-BD31-4B8C-83A1-F6EECF244321}">
                <p14:modId xmlns:p14="http://schemas.microsoft.com/office/powerpoint/2010/main" val="603258144"/>
              </p:ext>
            </p:extLst>
          </p:nvPr>
        </p:nvGraphicFramePr>
        <p:xfrm>
          <a:off x="4194855" y="2678269"/>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563" imgH="771697" progId="AcroExch.Document.DC">
                  <p:embed/>
                </p:oleObj>
              </mc:Choice>
              <mc:Fallback>
                <p:oleObj name="Acrobat Document" showAsIcon="1" r:id="rId2" imgW="914563" imgH="771697" progId="AcroExch.Document.DC">
                  <p:embed/>
                  <p:pic>
                    <p:nvPicPr>
                      <p:cNvPr id="0" name=""/>
                      <p:cNvPicPr/>
                      <p:nvPr/>
                    </p:nvPicPr>
                    <p:blipFill>
                      <a:blip r:embed="rId3"/>
                      <a:stretch>
                        <a:fillRect/>
                      </a:stretch>
                    </p:blipFill>
                    <p:spPr>
                      <a:xfrm>
                        <a:off x="4194855" y="2678269"/>
                        <a:ext cx="914400" cy="7715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64F2D72-99C3-2E77-DC2F-CB33A270B1D4}"/>
              </a:ext>
            </a:extLst>
          </p:cNvPr>
          <p:cNvGraphicFramePr>
            <a:graphicFrameLocks noChangeAspect="1"/>
          </p:cNvGraphicFramePr>
          <p:nvPr>
            <p:extLst>
              <p:ext uri="{D42A27DB-BD31-4B8C-83A1-F6EECF244321}">
                <p14:modId xmlns:p14="http://schemas.microsoft.com/office/powerpoint/2010/main" val="602226563"/>
              </p:ext>
            </p:extLst>
          </p:nvPr>
        </p:nvGraphicFramePr>
        <p:xfrm>
          <a:off x="6625547" y="26574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563" imgH="771697" progId="AcroExch.Document.DC">
                  <p:embed/>
                </p:oleObj>
              </mc:Choice>
              <mc:Fallback>
                <p:oleObj name="Acrobat Document" showAsIcon="1" r:id="rId4" imgW="914563" imgH="771697" progId="AcroExch.Document.DC">
                  <p:embed/>
                  <p:pic>
                    <p:nvPicPr>
                      <p:cNvPr id="0" name=""/>
                      <p:cNvPicPr/>
                      <p:nvPr/>
                    </p:nvPicPr>
                    <p:blipFill>
                      <a:blip r:embed="rId3"/>
                      <a:stretch>
                        <a:fillRect/>
                      </a:stretch>
                    </p:blipFill>
                    <p:spPr>
                      <a:xfrm>
                        <a:off x="6625547" y="2657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8504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82EA6-850C-13E5-889A-CCC5567DF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DFE6A-3726-A460-C5E1-829B0C546F9B}"/>
              </a:ext>
            </a:extLst>
          </p:cNvPr>
          <p:cNvSpPr>
            <a:spLocks noGrp="1"/>
          </p:cNvSpPr>
          <p:nvPr>
            <p:ph type="ctrTitle"/>
          </p:nvPr>
        </p:nvSpPr>
        <p:spPr>
          <a:xfrm>
            <a:off x="317494" y="349721"/>
            <a:ext cx="10194620" cy="645993"/>
          </a:xfrm>
        </p:spPr>
        <p:txBody>
          <a:bodyPr>
            <a:normAutofit/>
          </a:bodyPr>
          <a:lstStyle/>
          <a:p>
            <a:pPr algn="l"/>
            <a:r>
              <a:rPr lang="en-US" sz="3200" dirty="0">
                <a:solidFill>
                  <a:schemeClr val="accent1">
                    <a:lumMod val="75000"/>
                  </a:schemeClr>
                </a:solidFill>
                <a:latin typeface="Arial" panose="020B0604020202020204" pitchFamily="34" charset="0"/>
                <a:ea typeface="+mn-ea"/>
                <a:cs typeface="Arial" panose="020B0604020202020204" pitchFamily="34" charset="0"/>
              </a:rPr>
              <a:t>4. BID EVALUATION PROCESS </a:t>
            </a:r>
          </a:p>
        </p:txBody>
      </p:sp>
      <p:sp>
        <p:nvSpPr>
          <p:cNvPr id="7" name="Subtitle 6">
            <a:extLst>
              <a:ext uri="{FF2B5EF4-FFF2-40B4-BE49-F238E27FC236}">
                <a16:creationId xmlns:a16="http://schemas.microsoft.com/office/drawing/2014/main" id="{F6342694-9AF6-FCE7-FEBA-777C4FCB5535}"/>
              </a:ext>
            </a:extLst>
          </p:cNvPr>
          <p:cNvSpPr>
            <a:spLocks noGrp="1"/>
          </p:cNvSpPr>
          <p:nvPr>
            <p:ph type="subTitle" idx="1"/>
          </p:nvPr>
        </p:nvSpPr>
        <p:spPr>
          <a:xfrm>
            <a:off x="1524000" y="1296187"/>
            <a:ext cx="9144000" cy="3961613"/>
          </a:xfrm>
        </p:spPr>
        <p:txBody>
          <a:bodyPr/>
          <a:lstStyle/>
          <a:p>
            <a:pPr marL="342900" indent="-342900" algn="l">
              <a:buFont typeface="Arial" panose="020B0604020202020204" pitchFamily="34" charset="0"/>
              <a:buChar char="•"/>
            </a:pPr>
            <a:r>
              <a:rPr lang="en-GB" dirty="0">
                <a:solidFill>
                  <a:srgbClr val="002060"/>
                </a:solidFill>
                <a:latin typeface="Arial Narrow" panose="020B0606020202030204" pitchFamily="34" charset="0"/>
              </a:rPr>
              <a:t>Stage 1 (Gate 0) – Prequalification Evaluation</a:t>
            </a:r>
          </a:p>
          <a:p>
            <a:endParaRPr lang="en-ZA" dirty="0"/>
          </a:p>
        </p:txBody>
      </p:sp>
      <p:sp>
        <p:nvSpPr>
          <p:cNvPr id="3" name="AutoShape 74">
            <a:extLst>
              <a:ext uri="{FF2B5EF4-FFF2-40B4-BE49-F238E27FC236}">
                <a16:creationId xmlns:a16="http://schemas.microsoft.com/office/drawing/2014/main" id="{93EEA8CA-0E13-1872-9BEC-2DAE6A9F6AFE}"/>
              </a:ext>
            </a:extLst>
          </p:cNvPr>
          <p:cNvSpPr>
            <a:spLocks noChangeArrowheads="1"/>
          </p:cNvSpPr>
          <p:nvPr/>
        </p:nvSpPr>
        <p:spPr bwMode="auto">
          <a:xfrm>
            <a:off x="317494" y="1107524"/>
            <a:ext cx="11245241" cy="4454289"/>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1" name="TextBox 10">
            <a:extLst>
              <a:ext uri="{FF2B5EF4-FFF2-40B4-BE49-F238E27FC236}">
                <a16:creationId xmlns:a16="http://schemas.microsoft.com/office/drawing/2014/main" id="{B3020CF1-3DDA-AF90-744F-43390CA6CB6E}"/>
              </a:ext>
            </a:extLst>
          </p:cNvPr>
          <p:cNvSpPr txBox="1"/>
          <p:nvPr/>
        </p:nvSpPr>
        <p:spPr>
          <a:xfrm>
            <a:off x="1524000" y="2134443"/>
            <a:ext cx="7246189" cy="461665"/>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2060"/>
                </a:solidFill>
                <a:latin typeface="Arial Narrow" panose="020B0606020202030204" pitchFamily="34" charset="0"/>
              </a:rPr>
              <a:t>Stage 1 (Gate 1) – Mandatory Evaluation</a:t>
            </a:r>
          </a:p>
        </p:txBody>
      </p:sp>
      <p:sp>
        <p:nvSpPr>
          <p:cNvPr id="13" name="TextBox 12">
            <a:extLst>
              <a:ext uri="{FF2B5EF4-FFF2-40B4-BE49-F238E27FC236}">
                <a16:creationId xmlns:a16="http://schemas.microsoft.com/office/drawing/2014/main" id="{95CC6190-80D1-8D18-BA35-B27561EA8785}"/>
              </a:ext>
            </a:extLst>
          </p:cNvPr>
          <p:cNvSpPr txBox="1"/>
          <p:nvPr/>
        </p:nvSpPr>
        <p:spPr>
          <a:xfrm>
            <a:off x="1524000" y="2932981"/>
            <a:ext cx="7637253" cy="461665"/>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2060"/>
                </a:solidFill>
                <a:latin typeface="Arial Narrow" panose="020B0606020202030204" pitchFamily="34" charset="0"/>
              </a:rPr>
              <a:t>Stage 2 (Gate 2) – Price &amp; Specific Goals Evaluation</a:t>
            </a:r>
          </a:p>
        </p:txBody>
      </p:sp>
    </p:spTree>
    <p:extLst>
      <p:ext uri="{BB962C8B-B14F-4D97-AF65-F5344CB8AC3E}">
        <p14:creationId xmlns:p14="http://schemas.microsoft.com/office/powerpoint/2010/main" val="139980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21227" y="365125"/>
            <a:ext cx="11861916" cy="5497501"/>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4.1 BID EVALUATION PROCESS – Stage 1</a:t>
            </a:r>
          </a:p>
        </p:txBody>
      </p:sp>
      <p:pic>
        <p:nvPicPr>
          <p:cNvPr id="7" name="Picture 19">
            <a:extLst>
              <a:ext uri="{FF2B5EF4-FFF2-40B4-BE49-F238E27FC236}">
                <a16:creationId xmlns:a16="http://schemas.microsoft.com/office/drawing/2014/main" id="{92B993A8-0D9C-0292-04A7-6707321A6C81}"/>
              </a:ext>
            </a:extLst>
          </p:cNvPr>
          <p:cNvPicPr>
            <a:picLocks noChangeAspect="1"/>
          </p:cNvPicPr>
          <p:nvPr/>
        </p:nvPicPr>
        <p:blipFill rotWithShape="1">
          <a:blip r:embed="rId3"/>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graphicFrame>
        <p:nvGraphicFramePr>
          <p:cNvPr id="4" name="Table 3">
            <a:extLst>
              <a:ext uri="{FF2B5EF4-FFF2-40B4-BE49-F238E27FC236}">
                <a16:creationId xmlns:a16="http://schemas.microsoft.com/office/drawing/2014/main" id="{B026FC00-A0CE-4F08-3716-FCA3A56F3927}"/>
              </a:ext>
            </a:extLst>
          </p:cNvPr>
          <p:cNvGraphicFramePr>
            <a:graphicFrameLocks noGrp="1"/>
          </p:cNvGraphicFramePr>
          <p:nvPr>
            <p:extLst>
              <p:ext uri="{D42A27DB-BD31-4B8C-83A1-F6EECF244321}">
                <p14:modId xmlns:p14="http://schemas.microsoft.com/office/powerpoint/2010/main" val="1511915914"/>
              </p:ext>
            </p:extLst>
          </p:nvPr>
        </p:nvGraphicFramePr>
        <p:xfrm>
          <a:off x="221226" y="843531"/>
          <a:ext cx="11970773" cy="5083576"/>
        </p:xfrm>
        <a:graphic>
          <a:graphicData uri="http://schemas.openxmlformats.org/drawingml/2006/table">
            <a:tbl>
              <a:tblPr firstRow="1" firstCol="1" bandRow="1"/>
              <a:tblGrid>
                <a:gridCol w="474312">
                  <a:extLst>
                    <a:ext uri="{9D8B030D-6E8A-4147-A177-3AD203B41FA5}">
                      <a16:colId xmlns:a16="http://schemas.microsoft.com/office/drawing/2014/main" val="2787538505"/>
                    </a:ext>
                  </a:extLst>
                </a:gridCol>
                <a:gridCol w="11496461">
                  <a:extLst>
                    <a:ext uri="{9D8B030D-6E8A-4147-A177-3AD203B41FA5}">
                      <a16:colId xmlns:a16="http://schemas.microsoft.com/office/drawing/2014/main" val="395441383"/>
                    </a:ext>
                  </a:extLst>
                </a:gridCol>
              </a:tblGrid>
              <a:tr h="796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50000"/>
                        </a:lnSpc>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6195" marR="71755"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B7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50000"/>
                        </a:lnSpc>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Stage 1 of the tender process </a:t>
                      </a:r>
                    </a:p>
                    <a:p>
                      <a:pPr algn="l">
                        <a:lnSpc>
                          <a:spcPct val="150000"/>
                        </a:lnSpc>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Mandatory evaluation criteria</a:t>
                      </a:r>
                      <a:endParaRPr lang="en-ZA" sz="18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6195" marR="71755"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B7E"/>
                    </a:solidFill>
                  </a:tcPr>
                </a:tc>
                <a:extLst>
                  <a:ext uri="{0D108BD9-81ED-4DB2-BD59-A6C34878D82A}">
                    <a16:rowId xmlns:a16="http://schemas.microsoft.com/office/drawing/2014/main" val="515637836"/>
                  </a:ext>
                </a:extLst>
              </a:tr>
              <a:tr h="42223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50000"/>
                        </a:lnSpc>
                      </a:pPr>
                      <a:r>
                        <a:rPr lang="en-ZA"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1.</a:t>
                      </a:r>
                    </a:p>
                  </a:txBody>
                  <a:tcPr marL="36195" marR="71755"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B7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50000"/>
                        </a:lnSpc>
                      </a:pPr>
                      <a:r>
                        <a:rPr lang="en-ZA"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Stage 1 of the tender process will involve a thorough evaluation of bidder’s compliance to SARS evaluation criteria and mandatory proposals on financial models that SARS can utilize for Stage 2 of the process. Below is the breakdown of information to be submitted:</a:t>
                      </a:r>
                    </a:p>
                    <a:p>
                      <a:pPr marL="285750" indent="-285750" algn="just">
                        <a:lnSpc>
                          <a:spcPct val="150000"/>
                        </a:lnSpc>
                        <a:buFont typeface="Arial" panose="020B0604020202020204" pitchFamily="34" charset="0"/>
                        <a:buChar char="•"/>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Pre-qualification documents,</a:t>
                      </a:r>
                    </a:p>
                    <a:p>
                      <a:pPr marL="285750" indent="-285750" algn="just">
                        <a:lnSpc>
                          <a:spcPct val="150000"/>
                        </a:lnSpc>
                        <a:buFont typeface="Arial" panose="020B0604020202020204" pitchFamily="34" charset="0"/>
                        <a:buChar char="•"/>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Mandatory compliance documents,</a:t>
                      </a:r>
                    </a:p>
                    <a:p>
                      <a:pPr marL="285750" indent="-285750" algn="just">
                        <a:lnSpc>
                          <a:spcPct val="150000"/>
                        </a:lnSpc>
                        <a:buFont typeface="Arial" panose="020B0604020202020204" pitchFamily="34" charset="0"/>
                        <a:buChar char="•"/>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Full mandatory proposals,</a:t>
                      </a:r>
                    </a:p>
                    <a:p>
                      <a:pPr marL="285750" indent="-285750" algn="just">
                        <a:lnSpc>
                          <a:spcPct val="150000"/>
                        </a:lnSpc>
                        <a:buFont typeface="Arial" panose="020B0604020202020204" pitchFamily="34" charset="0"/>
                        <a:buChar char="•"/>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Conceptual designs, and</a:t>
                      </a:r>
                    </a:p>
                    <a:p>
                      <a:pPr marL="285750" indent="-285750" algn="just">
                        <a:lnSpc>
                          <a:spcPct val="150000"/>
                        </a:lnSpc>
                        <a:buFont typeface="Arial" panose="020B0604020202020204" pitchFamily="34" charset="0"/>
                        <a:buChar char="•"/>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Proposed financial model(s).</a:t>
                      </a:r>
                    </a:p>
                    <a:p>
                      <a:pPr algn="just">
                        <a:lnSpc>
                          <a:spcPct val="150000"/>
                        </a:lnSpc>
                      </a:pPr>
                      <a:r>
                        <a:rPr lang="en-GB"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Bidders will be evaluated on mandatory compliance and the viability of proposed financial models. Only bidders who meet mandatory requirements will be shortlisted and be invited to submit proposals for Stage 2 of the tender process.</a:t>
                      </a:r>
                      <a:endParaRPr lang="en-ZA" sz="18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6195" marR="71755"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B7E"/>
                    </a:solidFill>
                  </a:tcPr>
                </a:tc>
                <a:extLst>
                  <a:ext uri="{0D108BD9-81ED-4DB2-BD59-A6C34878D82A}">
                    <a16:rowId xmlns:a16="http://schemas.microsoft.com/office/drawing/2014/main" val="2883122952"/>
                  </a:ext>
                </a:extLst>
              </a:tr>
            </a:tbl>
          </a:graphicData>
        </a:graphic>
      </p:graphicFrame>
    </p:spTree>
    <p:extLst>
      <p:ext uri="{BB962C8B-B14F-4D97-AF65-F5344CB8AC3E}">
        <p14:creationId xmlns:p14="http://schemas.microsoft.com/office/powerpoint/2010/main" val="292664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490F6A97-15F5-4326-9149-7C38FAFABA68}">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E440B59-DA84-4F8B-8D77-213EE2DC9BF8}">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28496E59F22D48B6B189086B28A035" ma:contentTypeVersion="4" ma:contentTypeDescription="Create a new document." ma:contentTypeScope="" ma:versionID="d3a7c9db9b4023869cefeefb87d377d3">
  <xsd:schema xmlns:xsd="http://www.w3.org/2001/XMLSchema" xmlns:xs="http://www.w3.org/2001/XMLSchema" xmlns:p="http://schemas.microsoft.com/office/2006/metadata/properties" xmlns:ns2="bca26e88-ed85-4ffc-8899-a627d8653918" targetNamespace="http://schemas.microsoft.com/office/2006/metadata/properties" ma:root="true" ma:fieldsID="fa50d85d324b4fd10b552914955f97f8" ns2:_="">
    <xsd:import namespace="bca26e88-ed85-4ffc-8899-a627d86539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6e88-ed85-4ffc-8899-a627d8653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14197-CFB9-4F14-9BF8-8529DCC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6e88-ed85-4ffc-8899-a627d8653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82BA9-CFEE-4B89-ABC0-10558B5D991E}">
  <ds:schemaRefs>
    <ds:schemaRef ds:uri="http://purl.org/dc/dcmitype/"/>
    <ds:schemaRef ds:uri="http://purl.org/dc/elements/1.1/"/>
    <ds:schemaRef ds:uri="bca26e88-ed85-4ffc-8899-a627d8653918"/>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ED8F876-E29D-4CA2-88E2-E8C229665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12483</TotalTime>
  <Words>1222</Words>
  <Application>Microsoft Office PowerPoint</Application>
  <PresentationFormat>Widescreen</PresentationFormat>
  <Paragraphs>166</Paragraphs>
  <Slides>18</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7" baseType="lpstr">
      <vt:lpstr>Aptos</vt:lpstr>
      <vt:lpstr>Arial</vt:lpstr>
      <vt:lpstr>Arial Narrow</vt:lpstr>
      <vt:lpstr>Lato</vt:lpstr>
      <vt:lpstr>Times New Roman</vt:lpstr>
      <vt:lpstr>Wingdings</vt:lpstr>
      <vt:lpstr>Office Theme</vt:lpstr>
      <vt:lpstr>Custom Design</vt:lpstr>
      <vt:lpstr>Acrobat Document</vt:lpstr>
      <vt:lpstr>PowerPoint Presentation</vt:lpstr>
      <vt:lpstr>Table of Content</vt:lpstr>
      <vt:lpstr>1. INTRODUCTION: SARS TEAM</vt:lpstr>
      <vt:lpstr>2. PURPOSE</vt:lpstr>
      <vt:lpstr>2.1 PROCEDURES DURING BRIEFING SESSION</vt:lpstr>
      <vt:lpstr>2.2 GOVERNANCE REQUIREMENTS</vt:lpstr>
      <vt:lpstr>3. BACKGROUND AND SCOPE OF WORK </vt:lpstr>
      <vt:lpstr>4. BID EVALUATION PROCESS </vt:lpstr>
      <vt:lpstr>4.1 BID EVALUATION PROCESS – Stage 1</vt:lpstr>
      <vt:lpstr>4.1 BID EVALUATION PROCESS – Mandatory Evaluation </vt:lpstr>
      <vt:lpstr>4.2 BID EVALUATION PROCESS – Stage 2</vt:lpstr>
      <vt:lpstr>4.3 SPECIFIC GOALS </vt:lpstr>
      <vt:lpstr>4.4 FINANCIAL ANALYSIS</vt:lpstr>
      <vt:lpstr>4.3 FINANCIAL ANALYSIS</vt:lpstr>
      <vt:lpstr>4.3 FINANCIAL ANALYSIS</vt:lpstr>
      <vt:lpstr>5.  RFP submission and contact details</vt:lpstr>
      <vt:lpstr>5.1 RFP TIMELINES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Funeka Simelane</dc:creator>
  <cp:lastModifiedBy>Nqobile Sbusisiwe Makhubu</cp:lastModifiedBy>
  <cp:revision>190</cp:revision>
  <dcterms:created xsi:type="dcterms:W3CDTF">2024-06-13T12:41:53Z</dcterms:created>
  <dcterms:modified xsi:type="dcterms:W3CDTF">2025-12-01T12:37:45Z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0x010100A328496E59F22D48B6B189086B28A035</vt:lpwstr>
  </property>
</Properties>
</file>